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jpg" ContentType="image/jpg"/>
  <Override PartName="/ppt/media/image10.jpg" ContentType="image/jpg"/>
  <Override PartName="/ppt/media/image2.jpg" ContentType="image/jpg"/>
  <Override PartName="/ppt/media/image3.jpg" ContentType="image/jpg"/>
  <Override PartName="/ppt/media/image4.jpg" ContentType="image/jpg"/>
  <Override PartName="/ppt/media/image6.jpg" ContentType="image/jpg"/>
  <Override PartName="/ppt/media/image7.jpg" ContentType="image/jpg"/>
  <Override PartName="/ppt/media/image9.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7" r:id="rId2"/>
    <p:sldId id="258" r:id="rId3"/>
    <p:sldId id="259" r:id="rId4"/>
    <p:sldId id="260" r:id="rId5"/>
    <p:sldId id="261" r:id="rId6"/>
    <p:sldId id="262" r:id="rId7"/>
    <p:sldId id="263" r:id="rId8"/>
    <p:sldId id="264" r:id="rId9"/>
    <p:sldId id="339" r:id="rId45"/>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301" r:id="rId51"/>
    <p:sldId id="302" r:id="rId52"/>
    <p:sldId id="340" r:id="rId43"/>
    <p:sldId id="303" r:id="rId53"/>
    <p:sldId id="304" r:id="rId54"/>
    <p:sldId id="305" r:id="rId55"/>
    <p:sldId id="306" r:id="rId56"/>
    <p:sldId id="344" r:id="rId39"/>
    <p:sldId id="308" r:id="rId58"/>
    <p:sldId id="299" r:id="rId44"/>
    <p:sldId id="309" r:id="rId59"/>
    <p:sldId id="310" r:id="rId60"/>
    <p:sldId id="345" r:id="rId65"/>
    <p:sldId id="314" r:id="rId64"/>
    <p:sldId id="312" r:id="rId62"/>
    <p:sldId id="346" r:id="rId63"/>
    <p:sldId id="343" r:id="rId40"/>
    <p:sldId id="316" r:id="rId66"/>
    <p:sldId id="319" r:id="rId69"/>
    <p:sldId id="317" r:id="rId67"/>
    <p:sldId id="318" r:id="rId68"/>
    <p:sldId id="347" r:id="rId61"/>
    <p:sldId id="321" r:id="rId71"/>
    <p:sldId id="322" r:id="rId72"/>
    <p:sldId id="323" r:id="rId73"/>
    <p:sldId id="324" r:id="rId74"/>
    <p:sldId id="348" r:id="rId57"/>
    <p:sldId id="349" r:id="rId38"/>
    <p:sldId id="350" r:id="rId37"/>
    <p:sldId id="351" r:id="rId36"/>
    <p:sldId id="352" r:id="rId35"/>
    <p:sldId id="330" r:id="rId80"/>
    <p:sldId id="331" r:id="rId81"/>
    <p:sldId id="332" r:id="rId82"/>
    <p:sldId id="333" r:id="rId83"/>
    <p:sldId id="334" r:id="rId84"/>
    <p:sldId id="335" r:id="rId85"/>
    <p:sldId id="336" r:id="rId86"/>
    <p:sldId id="337" r:id="rId87"/>
    <p:sldId id="338" r:id="rId88"/>
    <p:sldId id="353" r:id="rId75"/>
    <p:sldId id="354" r:id="rId76"/>
    <p:sldId id="355" r:id="rId77"/>
    <p:sldId id="356" r:id="rId78"/>
    <p:sldId id="357" r:id="rId79"/>
    <p:sldId id="358" r:id="rId70"/>
    <p:sldId id="359" r:id="rId42"/>
    <p:sldId id="36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2F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72"/>
    <p:restoredTop sz="94658"/>
  </p:normalViewPr>
  <p:slideViewPr>
    <p:cSldViewPr snapToGrid="0">
      <p:cViewPr varScale="1">
        <p:scale>
          <a:sx n="120" d="100"/>
          <a:sy n="120" d="100"/>
        </p:scale>
        <p:origin x="45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10.xml"/><Relationship Id="rId11" Type="http://schemas.openxmlformats.org/officeDocument/2006/relationships/slide" Target="slides/slide11.xml"/><Relationship Id="rId12" Type="http://schemas.openxmlformats.org/officeDocument/2006/relationships/slide" Target="slides/slide12.xml"/><Relationship Id="rId13" Type="http://schemas.openxmlformats.org/officeDocument/2006/relationships/slide" Target="slides/slide13.xml"/><Relationship Id="rId14" Type="http://schemas.openxmlformats.org/officeDocument/2006/relationships/slide" Target="slides/slide14.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slide" Target="slides/slide18.xml"/><Relationship Id="rId19" Type="http://schemas.openxmlformats.org/officeDocument/2006/relationships/slide" Target="slides/slide19.xml"/><Relationship Id="rId20" Type="http://schemas.openxmlformats.org/officeDocument/2006/relationships/slide" Target="slides/slide20.xml"/><Relationship Id="rId21" Type="http://schemas.openxmlformats.org/officeDocument/2006/relationships/slide" Target="slides/slide21.xml"/><Relationship Id="rId22" Type="http://schemas.openxmlformats.org/officeDocument/2006/relationships/slide" Target="slides/slide22.xml"/><Relationship Id="rId23" Type="http://schemas.openxmlformats.org/officeDocument/2006/relationships/slide" Target="slides/slide23.xml"/><Relationship Id="rId24" Type="http://schemas.openxmlformats.org/officeDocument/2006/relationships/slide" Target="slides/slide24.xml"/><Relationship Id="rId25" Type="http://schemas.openxmlformats.org/officeDocument/2006/relationships/slide" Target="slides/slide25.xml"/><Relationship Id="rId26" Type="http://schemas.openxmlformats.org/officeDocument/2006/relationships/slide" Target="slides/slide26.xml"/><Relationship Id="rId27" Type="http://schemas.openxmlformats.org/officeDocument/2006/relationships/slide" Target="slides/slide27.xml"/><Relationship Id="rId28" Type="http://schemas.openxmlformats.org/officeDocument/2006/relationships/slide" Target="slides/slide28.xml"/><Relationship Id="rId35" Type="http://schemas.openxmlformats.org/officeDocument/2006/relationships/slide" Target="slides/slide59.xml"/><Relationship Id="rId36" Type="http://schemas.openxmlformats.org/officeDocument/2006/relationships/slide" Target="slides/slide58.xml"/><Relationship Id="rId37" Type="http://schemas.openxmlformats.org/officeDocument/2006/relationships/slide" Target="slides/slide57.xml"/><Relationship Id="rId38" Type="http://schemas.openxmlformats.org/officeDocument/2006/relationships/slide" Target="slides/slide56.xml"/><Relationship Id="rId39" Type="http://schemas.openxmlformats.org/officeDocument/2006/relationships/slide" Target="slides/slide36.xml"/><Relationship Id="rId40" Type="http://schemas.openxmlformats.org/officeDocument/2006/relationships/slide" Target="slides/slide45.xml"/><Relationship Id="rId41" Type="http://schemas.openxmlformats.org/officeDocument/2006/relationships/slide" Target="slides/slide76.xml"/><Relationship Id="rId42" Type="http://schemas.openxmlformats.org/officeDocument/2006/relationships/slide" Target="slides/slide75.xml"/><Relationship Id="rId43" Type="http://schemas.openxmlformats.org/officeDocument/2006/relationships/slide" Target="slides/slide31.xml"/><Relationship Id="rId44" Type="http://schemas.openxmlformats.org/officeDocument/2006/relationships/slide" Target="slides/slide38.xml"/><Relationship Id="rId45" Type="http://schemas.openxmlformats.org/officeDocument/2006/relationships/slide" Target="slides/slide9.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 Id="rId51" Type="http://schemas.openxmlformats.org/officeDocument/2006/relationships/slide" Target="slides/slide29.xml"/><Relationship Id="rId52" Type="http://schemas.openxmlformats.org/officeDocument/2006/relationships/slide" Target="slides/slide30.xml"/><Relationship Id="rId53" Type="http://schemas.openxmlformats.org/officeDocument/2006/relationships/slide" Target="slides/slide32.xml"/><Relationship Id="rId54" Type="http://schemas.openxmlformats.org/officeDocument/2006/relationships/slide" Target="slides/slide33.xml"/><Relationship Id="rId55" Type="http://schemas.openxmlformats.org/officeDocument/2006/relationships/slide" Target="slides/slide34.xml"/><Relationship Id="rId56" Type="http://schemas.openxmlformats.org/officeDocument/2006/relationships/slide" Target="slides/slide35.xml"/><Relationship Id="rId57" Type="http://schemas.openxmlformats.org/officeDocument/2006/relationships/slide" Target="slides/slide55.xml"/><Relationship Id="rId58" Type="http://schemas.openxmlformats.org/officeDocument/2006/relationships/slide" Target="slides/slide37.xml"/><Relationship Id="rId59" Type="http://schemas.openxmlformats.org/officeDocument/2006/relationships/slide" Target="slides/slide39.xml"/><Relationship Id="rId60" Type="http://schemas.openxmlformats.org/officeDocument/2006/relationships/slide" Target="slides/slide40.xml"/><Relationship Id="rId61" Type="http://schemas.openxmlformats.org/officeDocument/2006/relationships/slide" Target="slides/slide50.xml"/><Relationship Id="rId62" Type="http://schemas.openxmlformats.org/officeDocument/2006/relationships/slide" Target="slides/slide43.xml"/><Relationship Id="rId63" Type="http://schemas.openxmlformats.org/officeDocument/2006/relationships/slide" Target="slides/slide44.xml"/><Relationship Id="rId64" Type="http://schemas.openxmlformats.org/officeDocument/2006/relationships/slide" Target="slides/slide42.xml"/><Relationship Id="rId65" Type="http://schemas.openxmlformats.org/officeDocument/2006/relationships/slide" Target="slides/slide41.xml"/><Relationship Id="rId66" Type="http://schemas.openxmlformats.org/officeDocument/2006/relationships/slide" Target="slides/slide46.xml"/><Relationship Id="rId67" Type="http://schemas.openxmlformats.org/officeDocument/2006/relationships/slide" Target="slides/slide48.xml"/><Relationship Id="rId68" Type="http://schemas.openxmlformats.org/officeDocument/2006/relationships/slide" Target="slides/slide49.xml"/><Relationship Id="rId69" Type="http://schemas.openxmlformats.org/officeDocument/2006/relationships/slide" Target="slides/slide47.xml"/><Relationship Id="rId70" Type="http://schemas.openxmlformats.org/officeDocument/2006/relationships/slide" Target="slides/slide74.xml"/><Relationship Id="rId71" Type="http://schemas.openxmlformats.org/officeDocument/2006/relationships/slide" Target="slides/slide51.xml"/><Relationship Id="rId72" Type="http://schemas.openxmlformats.org/officeDocument/2006/relationships/slide" Target="slides/slide52.xml"/><Relationship Id="rId73" Type="http://schemas.openxmlformats.org/officeDocument/2006/relationships/slide" Target="slides/slide53.xml"/><Relationship Id="rId74" Type="http://schemas.openxmlformats.org/officeDocument/2006/relationships/slide" Target="slides/slide54.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60.xml"/><Relationship Id="rId81" Type="http://schemas.openxmlformats.org/officeDocument/2006/relationships/slide" Target="slides/slide61.xml"/><Relationship Id="rId82" Type="http://schemas.openxmlformats.org/officeDocument/2006/relationships/slide" Target="slides/slide62.xml"/><Relationship Id="rId83" Type="http://schemas.openxmlformats.org/officeDocument/2006/relationships/slide" Target="slides/slide63.xml"/><Relationship Id="rId84" Type="http://schemas.openxmlformats.org/officeDocument/2006/relationships/slide" Target="slides/slide64.xml"/><Relationship Id="rId85" Type="http://schemas.openxmlformats.org/officeDocument/2006/relationships/slide" Target="slides/slide65.xml"/><Relationship Id="rId86" Type="http://schemas.openxmlformats.org/officeDocument/2006/relationships/slide" Target="slides/slide66.xml"/><Relationship Id="rId87" Type="http://schemas.openxmlformats.org/officeDocument/2006/relationships/slide" Target="slides/slide67.xml"/><Relationship Id="rId88" Type="http://schemas.openxmlformats.org/officeDocument/2006/relationships/slide" Target="slides/slide6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089AD-D6EF-F34E-BDA2-7FD9ECDA530C}"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565825-DA3E-F54F-8918-42B0697FAD9F}" type="slidenum">
              <a:rPr lang="en-US" smtClean="0"/>
              <a:t>‹#›</a:t>
            </a:fld>
            <a:endParaRPr lang="en-US"/>
          </a:p>
        </p:txBody>
      </p:sp>
    </p:spTree>
    <p:extLst>
      <p:ext uri="{BB962C8B-B14F-4D97-AF65-F5344CB8AC3E}">
        <p14:creationId xmlns:p14="http://schemas.microsoft.com/office/powerpoint/2010/main" val="2133540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1950. Turing's imitation game: an interrogator converses by typed questions with a hidden person and a hidden machine and must say which is the machine. Icons: react-icons (Font Awesome), drawn for the course.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1955-1956. The proposal (August 1955) named the field and made the conjecture quoted; the workshop was held in the summer of 1956. Photos, Wikimedia Commons: John McCarthy Stanford.jpg (null0, CC BY-SA 2.0); Marvin Minsky at OLPCb.jpg (Sethwoodworth, CC BY 3.0); ClaudeShannon MFO3807.jpg (Konrad Jacobs, CC BY-SA 2.0 de). No freely licensed photo of Nathaniel Rochester was found.</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1958. Click the film to play it (71 s, the Internet Archive's perceptron_documentary_excerpt). Rosenblatt's perceptron learns a separating line from labeled examples: an early landmark of machine learning (tag ML).</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1986. Rumelhart, Hinton, and Williams popularized backpropagation for networks with hidden layers (no freely licensed photo of Ronald Williams was found). Photos, Wikimedia Commons: DavidRumelhart-IJCNNseattle1991-07-08.jpg (Rolf Kickuth, CC BY-SA 4.0); Geoffrey E. Hinton, 2024 Nobel Prize Laureate in Physics (cropped1).jpg (Arthur Petron, CC BY-SA 4.0).</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1997. Deep Blue beat Kasparov 3.5-2.5: deep search of the game tree with an evaluation function written by human experts, on custom chips. Photos: Kasparov at the 1996 match in Philadelphia (RTVE, as in Foundations 1 of the Background Notes); Deep Blue.jpg (James the photographer, CC BY 2.0, Wikimedia Commons).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2012. AlexNet cut the ImageNet top-5 error from 25.8% to 15.3%: features learned from 1.2 million labeled images on GPUs replaced features designed by hand.</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2014. Generative adversarial networks (Goodfellow et al.): a generator learns to produce images and a discriminator learns to tell real from fake; generation predates ChatGPT. The 2014 samples were small digits and blurry faces; the faces shown come from StyleGAN models (2019-2020). Images, Wikimedia Commons, public domain: Woman 1.jpg, Man 2.jpg, Boy 1.jpg (Owlsmcgee); This Person Does Not Exist example.jpg. Photo: Ian Goodfellow (cropped).jpg (Ian Goodfellow, CC BY-SA 4.0).</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2016. AlphaGo beat Lee Sedol 4-1: networks learned from expert games and self-play which moves to explore and who is winning, and a tree search combined the two. Lee won Game 4 with his move 78. No freely licensed photograph of the match itself was found; the well-known one of Lee at the board belongs to Google DeepMind. Wikimedia Commons: Go (13x13) -- 2021 -- 6741.jpg (Dietmar Rabich, CC BY-SA 4.0); Lee Se-Dol - 2016 (cropped).jpg (LG Electronics, CC BY 2.0).</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0EFE4-A8AA-0256-CF1A-EF0179AA1E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31821A-64D3-B3E1-1B10-E65DC17C9FF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39C375E-D74E-5D0F-9387-7D4F5D7311D5}"/>
              </a:ext>
            </a:extLst>
          </p:cNvPr>
          <p:cNvSpPr>
            <a:spLocks noGrp="1"/>
          </p:cNvSpPr>
          <p:nvPr>
            <p:ph type="body" sz="quarter" idx="3"/>
          </p:nvPr>
        </p:nvSpPr>
        <p:spPr/>
        <p:txBody>
          <a:bodyPr/>
          <a:lstStyle/>
          <a:p>
            <a:r>
              <a:t>2017. The Transformer (Vaswani et al., 'Attention Is All You Need'): attention lets each position read directly from other positions, with the same parameters at every position. Built for translation as an encoder-decoder; the decoder alone, trained on next-token prediction, became the basis of language models. Figure: Transformer, full architecture.png (dvgodoy, CC BY 4.0, Wikimedia Commons).</a:t>
            </a:r>
          </a:p>
        </p:txBody>
      </p:sp>
      <p:sp>
        <p:nvSpPr>
          <p:cNvPr id="4" name="Slide Number Placeholder 3">
            <a:extLst>
              <a:ext uri="{FF2B5EF4-FFF2-40B4-BE49-F238E27FC236}">
                <a16:creationId xmlns:a16="http://schemas.microsoft.com/office/drawing/2014/main" id="{777960E6-3723-8CAF-FF93-2305AF0696A0}"/>
              </a:ext>
            </a:extLst>
          </p:cNvPr>
          <p:cNvSpPr>
            <a:spLocks noGrp="1"/>
          </p:cNvSpPr>
          <p:nvPr>
            <p:ph type="sldNum" sz="quarter" idx="5"/>
          </p:nvPr>
        </p:nvSpPr>
        <p:spPr/>
      </p:sp>
    </p:spTree>
    <p:extLst>
      <p:ext uri="{BB962C8B-B14F-4D97-AF65-F5344CB8AC3E}">
        <p14:creationId xmlns:p14="http://schemas.microsoft.com/office/powerpoint/2010/main" val="2001744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2018. GPT (Radford et al.) and BERT (Devlin et al.): a Transformer pretrained on unlabeled text, then fine-tuned for each task, beat models built for individual tasks. GPT predicts the next word; BERT predicts masked words from both sides. Diagram drawn for the course.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2020. GPT-3 (Brown et al.): a 175-billion-parameter model performs new tasks from a prompt containing a few examples (in-context learning), with its weights held fixed. Week 5 returns to prompting and in-context learning. The example was written for the course.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2022. ChatGPT (OpenAI, 30 November 2022): supervised fine-tuning on demonstrations and reinforcement learning from human preferences, with a conversational interface, made a language model usable as an assistant. Week 7 builds this. The exchange is illustrative, written for the course; replace it with a recorded one if you prefer (system, version, date).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2023 and 2024. GPT-4 (OpenAI, March 2023): images as input. GPT-4o (May 2024): one model for text, audio, and images. The exchange is illustrative. Photo: Verschiedenfarbige Schwertlilie (Iris versicolor)-20200603-RM-100257.jpg (Ermell, CC BY-SA 4.0, Wikimedia Commons).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2024 and 2025. OpenAI o1 (September 2024) and DeepSeek-R1 (January 2025): reinforcement learning on problems with checkable answers taught models to reason at length before answering, spending more computation at inference time to get more answers right. Weeks 6 to 8. The problem was written for the course; the answer is correct (6^2 = 36, 29^2 = 841 = 24*35 + 1, 34^2 = 1156 = 33*35 + 1).</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2025. International Mathematical Olympiad: an advanced version of Gemini Deep Think solved five of the six problems, for 35 of 42 points, graded by the competition's coordinators, end to end in natural language within the time limit (Google DeepMind, July 2025). IMO logo: IMO logo.svg (International Mathematical Olympiad, public domain, Wikimedia Commons). Link: https://www.reddit.com/r/singularity/comments/1m5o1ll/gemini_with_deep_think_achieves_gold_medallevel/</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2025 and 2026. Open Erdős problems: see Terence Tao's wiki 'AI contributions to Erdős problems' (github.com/teorth/erdosproblems) and arXiv:2601.07421 for Problem 728. Photo: Paul Erdos with Terence Tao.jpg (Billy or Grace Tao, CC BY-SA 2.0, Wikimedia Commons).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2026. Erdős conjectured in 1946 that n points in the plane determine at most n^(1+o(1)) pairs at distance exactly one (u(n) on the slide). In May 2026 an internal OpenAI reasoning model constructed configurations with at least n^(1+delta) such pairs, for a fixed delta &gt; 0. Picture: OpenAI, from its announcement 'Model disproves discrete geometry conjecture'; companion paper arXiv:2605.20695.</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2026, claimed. In September 2026 OpenAI announced finite-time singularity for the forced three-dimensional Navier-Stokes equations (one of the outcomes the Clay problem allows), checked in Lean. The Clay Mathematics Institute began a deliberately unhurried review. Read the claim with its evidence: a formal proof, expert checking, a review still under way. Picture: OpenAI, from its announcement.</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Next: what we will study and build.</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The object at the center of the course: a probability distribution over strings, computed one token at a time. </a:t>
            </a:r>
            <a:r>
              <a:rPr dirty="0" err="1"/>
              <a:t>q_theta</a:t>
            </a:r>
            <a:r>
              <a:rPr dirty="0"/>
              <a:t>(x_1...</a:t>
            </a:r>
            <a:r>
              <a:rPr dirty="0" err="1"/>
              <a:t>x_T</a:t>
            </a:r>
            <a:r>
              <a:rPr dirty="0"/>
              <a:t> EOS) = </a:t>
            </a:r>
            <a:r>
              <a:rPr dirty="0" err="1"/>
              <a:t>prod_t</a:t>
            </a:r>
            <a:r>
              <a:rPr dirty="0"/>
              <a:t> </a:t>
            </a:r>
            <a:r>
              <a:rPr dirty="0" err="1"/>
              <a:t>q_theta</a:t>
            </a:r>
            <a:r>
              <a:rPr dirty="0"/>
              <a:t>(</a:t>
            </a:r>
            <a:r>
              <a:rPr dirty="0" err="1"/>
              <a:t>x_t</a:t>
            </a:r>
            <a:r>
              <a:rPr dirty="0"/>
              <a:t> | x_&lt;t), with x_{T+1} = EOS. The chain rule is not new, and Shannon (1948) generated English from such conditionals. What is new is how the conditionals are computed and fitted: a neural network maps the whole prefix to a distribution over the next token (the Transformer), trained at scale, then post-trained. The probabilities in the chart are illustrative.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we will build. How the conditionals are computed: counts and neural networks up to the LSTM (Week 2), then attention (Week 3) and the Transformer (Week 4); how theta is fitted at scale, and what the fitted model can already do (Week 5); how the fitted distribution is changed so that sampling gives a helpful assistant: the reinforcement learning this needs (Week 6), then post-training (Week 7); how it is used: decoded, searched, served, and evaluated (Week 8). The count-based models are baselines, not an early Transformer. From scratch: we write the models and their training ourselves from tensor operations, and the differentiation engine itself today; from Week 2 on we use PyTorch tensors and autograd.</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Next: basic AI/ML/DL terminology, following Foundations 1 of the Background Notes.</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Probable is not true. Shannon (1948); Kalai and Vempala (2024), Calibrated language models must hallucinate. For the facts it covers, hallucination is a consequence of calibrated prediction rather than an engineering defect. Photo: ClaudeShannon MFO3807.jpg (Konrad Jacobs, CC BY-SA 2.0 de).</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Meaning up to isomorphism. Dictionaries as networks of cross-references (Figure 12 of the notes). Mikolov, Le, and Sutskever (2013); Conneau, Lample, Ranzato, Denoyer, and Jégou (2018); Søgaard, Ruder, and Vulić (2018); Jha et al. (2025), translating between the representations of different models; Piantadosi and Hill (2022). The vector picture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The grounding problem. Bender and Koller (2020), Climbing towards NLU: on meaning, form, and understanding in the age of data. Harnad (1990), The symbol grounding problem, including the dictionary-go-round: learning Chinese from a Chinese-Chinese dictionary alone. Octopus: Octopus vulgaris Merculiano.jpg (public domain). Figures drawn for the course.</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§7, What words are about. Aristotle, On Interpretation; Frege (1892); Wittgenstein (1953); Grice (1975). Each relates a string to something outside it: the world, what a speaker means and does, and a shared context. Photos: Young frege.jpg (public domain); Venus (NASA/JPL-Caltech, public domain).</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and notes §3, Generative and discriminative models. A generative model is a probability distribution q_theta over the objects themselves, fitted so that it is close to the unknown distribution of the data; generating means sampling x ~ q_theta; a conditional generative model samples x ~ q_theta(. | c) given a prompt or label c. A generative classifier models q(x, y) = q(x | y) q(y) and classifies with Bayes' rule; a discriminative one models q(y | x) directly (Ng and Jordan 2001). The curves are illustrative (two Gaussian classes, prior 0.3 for spam).</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The bitter lesson. Sutton, The Bitter Lesson (2019), http://www.incompleteideas.net/IncIdeas/BitterLesson.html; Sutton with Dwarkesh Patel (2025), https://www.youtube.com/watch?v=21EYKqUsPfg. Thumbnail: Dwarkesh Podcast.</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B.7. LeCun et al. (1998); Hochreiter and Schmidhuber (1997); Bengio et al. (2003); CIFAR program from 2004; Hinton, Osindero, and Teh (2006); Hinton and Salakhutdinov (2006); Raina, Madhavan, and Ng (2009); Nair and Hinton (2010); Glorot and Bengio (2010); Glorot, Bordes, and Bengio (2011); Hinton et al. (2012), dropout; Seide, Li, and Yu (2011): 27.4% to 18.5%; Hinton et al. (2012), four groups; Google voice search (2012); Ciresan et al. (2012): 0.54% against 1.16%; Le et al. (2012); Krizhevsky, Sutskever, and Hinton (2012): 15.3% against 26.2%.</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B.6. Dickmanns (1997), IJCAI; Pomerleau (1989, 1991); No Hands Across America, Pomerleau and Jochem (1995), vision system RALPH, not a neural network; Thrun et al. (2006), Stanley; Urmson et al. (2008), Boss; Thrun, Burgard, and Fox, Probabilistic Robotics (2005).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Learning from experience: the table of dimensions along which an ML system is described. The learning paradigm specifies the available feedback; the setting, when examples arrive and the model is updated; the task, the required result; models and algorithms, the mathematical objects and procedures. Statistical learning theory studies how learning algorithms use data to construct predictors that generalize.</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Foundations 1, Learning, prediction, and action. Learning changes the model; prediction computes its output (inference, in deployment); a decision rule, with costs and constraints, determines the action. An offline-trained model can serve online, real-time predictions. A learned RL policy selects actions directly. The inference table is from Section 3 of the lecture notes.</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1959. Arthur Samuel, 'Some Studies in Machine Learning Using the Game of Checkers' (IBM Journal of Research and Development, 1959). The program played against a copy of itself and adjusted the coefficients of its evaluation function so that the value of a position moved toward the value found by searching ahead: an ancestor of temporal-difference learning (Sutton and Barto, Reinforcement Learning, 2nd ed., §16.2). Tag RL: an early landmark of reinforcement learning. Board drawn for the course; no freely licensed photo of Samuel was found.</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Disciplines. AI names both the capability and the field. Deep Blue is the search tradition (some evaluation weights were tuned automatically). The iris tree (4 leaves) misclassifies 4 of 150 training flowers. The digit network (64-32-16 hidden units) is 98% correct on held-out 8x8 digits. Photo as in Foundations 1 (RTVE).</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Learning from experience: Mitchell's definition (Machine Learning, 1997), in the lecture notes' wording. For a language model, T is predicting the next token, E a corpus of documents, P the average log probability of held-out text.</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Learning paradigms. Self-supervision is often grouped with unsupervised learning, though the constructed problem has inputs and targets. RL: an agent acts to maximize expected cumulative reward; exploration versus exploitation. These categories describe the source of the signal, not the architecture. RL diagram: Reinforcement learning diagram.svg (Megajuice, CC0, Wikimedia Commons), as in Foundations 1.</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Online and offline learning. Offline is also called batch learning; mini-batch SGD on a fixed dataset is still offline. Online supervised learning (a spam filter updated as users correct it) is not RL: its predictions do not choose which emails arrive next.</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Tasks: classification, regression, clustering, dimensionality reduction, density estimation, anomaly detection, sequential decision-making. A task is a reusable mathematical part of a practical problem; a supervised dataset D = {(x_i, y_i)}. Old Faithful: R's faithful data; 17% of waits lie between 66 and 76 minutes, 43% between 75 and 85.</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Models and model classes; parametric and nonparametric; parameters and hyperparameters; neural networks; representation learning.</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The company a word keeps. Pereira's model worked because it treated similar words alike; which words are similar? Harris (1954), Distributional Structure; Firth (1957); Bengio, Ducharme, Vincent, and Jauvin (2003), a neural probabilistic language model; attention in Week 3 and the Transformer in Week 4. Word vectors: PPMI and SVD on two Austen novels (NLTK Gutenberg). The attention weights are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Losses and objectives; training, validation, and test data. Loss l(y, y_hat) with the target first. Generalization is estimated, not proved.</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Foundations 1, Example: a spam filter. Colors follow the previous slide: learning blue, prediction green, action red. If user corrections update the model as they arrive, the setting becomes online.</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understanding intelligence, learning, language, and meaning.</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Prediction is compression. Arithmetic coding: at most -log2 q(x) + 2 bits; Kraft's inequality. Cross-entropy H(p,q) = H(p) + KL(p||q). Maximum likelihood = minimum KL. Grant Sanderson, But what is cross-entropy? (Compression is Intelligence, part 2); Nathan Barry, GziPT (nathan.rs/posts/gzip-lm). Rissanen (1978), minimum description length; the Occam bound's ln|H| is the length of a hypothesis's name. Solomonoff (1964).</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Symbols, networks, and the Dartmouth conjecture. Newell and Simon (1976), physical symbol system hypothesis; McCulloch and Pitts (1943); Rosenblatt (1958); Minsky and Papert (1969). Photos, Wikimedia Commons: Herbert A. Simon and Allen Newell Chess Match.jpg (public domain); Frank Rosenblatt.jpg (CC BY-SA 4.0); Dartmouth Hall (Kenneth C. Zirkel, CC BY 4.0).</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Search and learning. Game playing makes the contrast between written-down and learned knowledge sharp, because success is unambiguous. Deep Blue: Campbell, Hoane, and Hsu (2002). AlphaGo: Silver et al. (2016). Figures drawn for the course.</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Definitions and measures. Russell and Norvig, Artificial Intelligence: A Modern Approach. Legg and Hutter (2007), Universal intelligence. Chollet (2019), On the Measure of Intelligence (ARC). Figures drawn for the course.</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§4, Turing's question. Descartes (1637); Lovelace (1843); Jefferson (1949); Turing (1950): 10^9 bits, 70 percent, five minutes; the child machine. The lasting value of the game is methodological: a behavioral specification of the task. As a definition it is poor. Weizenbaum (1966), ELIZA: behavior can suggest more understanding than there is. Searle (1980), the Chinese room: even flawless behavior would not establish understanding; the systems reply. Pictures, Wikimedia Commons: Descartes after Frans Hals (public domain); Ada Lovelace portrait.jpg (public domain); Analytical engine trial model, Science Museum (Daderot, CC0); SSEM Manchester museum.jpg (Parrot of Doom, CC BY-SA 3.0); ELIZA conversation.png (public domain); Joseph Weizenbaum (Andreas Schepers, CC BY 2.0); John Searle speaking at Google 1.jpg (FranksValli, CC BY-SA 4.0).</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The problem of induction. Hume (1748); Wolpert (1996), no-free-lunch theorems.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From the perceptron to deep learning. Novikoff (1962); Minsky and Papert (1969); Rumelhart, Hinton, and Williams (1986).</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Neural networks and gradient descent. Cybenko (1989); Hornik (1991); LeCun, Bengio, and Hinton (2015).</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§5, Learning as a computational problem. Valiant (1984); Angluin (1987), L*. Photo: Leslie Valiant.jpg (Renate Schmid, CC BY-SA 2.0 de).</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B.5. Brown et al. (1990, 1993); Marcus, Santorini, and Marcinkiewicz (1993); Collins (1997); Charniak (2000); Berger, Della Pietra, and Della Pietra (1996); Koehn, Och, and Marcu (2003); Kneser and Ney (1995); Chen and Goodman (1999); Brants et al. (2007), up to 2 trillion tokens and 300 billion n-grams; Halevy, Norvig, and Pereira (2009); Deerwester et al. (1990); Brown et al. (1992); Bengio et al. (2003); Collobert and Weston (2008); Mikolov et al. (2010); Watson (2011); Dragon NaturallySpeaking (1997).</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What a sentence is. Pictures: cuneiform tablet (The Metropolitan Museum of Art, CC0); Venus (NASA/JPL-Caltech, public domain).</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Rules and productivity. Photos: Panini Astadhyayi manuscript (Ms Sarah Welch, CC BY-SA 4.0); Noam Chomsky portrait 2015.jpg (Augusto Starita, CC BY-SA 2.0).</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Learning a language from examples. Gold (1967); Angluin (1980); Chomsky (1959); Horning (1969); Kleinberg and Mullainathan (2024); Kalavasis, Mehrotra, and Velegkas (2025); Kleinberg and Wei (2025).</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§6, Prediction and statistics. Shannon (1948, 1951); Chomsky (1957); Pereira (2000); Norvig (2011). Photo: ClaudeShannon MFO3807.jpg (Konrad Jacobs, CC BY-SA 2.0 de).</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 Figure 18. The list of the opening timeline jumps from backpropagation (1986) and Deep Blue (1997) to AlexNet (2012). Each lane is one area; each subsequent appendix slide takes one area. Drawn for the course.</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B.1. Hochreiter (1991, diploma thesis); Bengio, Simard, and Frasconi (1994), IEEE Trans. Neural Networks 5(2). AI as a whole was recovering from the collapse of the expert-systems industry; Russell and Norvig (1995); Pearl's Turing Award (2011); SAT solvers such as Chaff (2001). The plot: gradient norms of each layer's weights, 12 layers of 100 units, averaged over 20 random networks.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B.2. Boser, Guyon, and Vapnik (1992); Cortes and Vapnik (1995); Vapnik (1995); Freund and Schapire (1995, 1997); Breiman (2001); Lafferty, McCallum, and Pereira (2001); Blei, Ng, and Jordan (2003); Tibshirani (1996); Auer, Cesa-Bianchi, and Fischer (2002); Graham, A Plan for Spam (2002); Brin and Page (1998); Koren, Bell, and Volinsky (2009).</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B.3. Watkins (1989), Watkins and Dayan (1992); Williams (1992); Sutton, McAllester, Singh, and Mansour (1999); Sutton and Barto (1998); Tesauro, CACM 38(3), 1995; Schaeffer et al., Science 2007; Coulom (2006); Kocsis and Szepesvari (2006); MoGo beat a professional with a nine-stone handicap (2008); Zinkevich et al. (2007), Polaris (2008); Abbeel, Coates, and Ng (2010), helicopter aerobatics from demonstrations; Mnih et al. (2013).</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Appendix B.4. Viola and Jones (2001); Lowe (1999, 2004); Dalal and Triggs (2005); Sivic and Zisserman (2003); Csurka et al. (2004); Lazebnik, Schmid, and Ponce (2006); Felzenszwalb et al. (2008, 2010); Everingham et al. (2010); Deng et al. (2009); Russakovsky et al. (2015); Shotton et al. (2011); Snavely, Seitz, and Szeliski (2006).</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the hands-on, an automatic-differentiation engine.</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Three ways to compute a derivative. Figure 2 of Baydin, Pearlmutter, Radul, and Siskind (2018), CC BY 4.0. Sizes counted with sympy: 21 operations against 10,946 nodes after seven steps.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Why reverse mode. For n inputs and m outputs, forward mode needs about n passes and reverse mode about m; a loss has m = 1. Foundations 3 develops both modes.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Tensors and computation graphs. Code and output from tinylm/notebooks/week01_autograd.ipynb (rng = default_rng(0)).</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The backward pass. At (x, y) = (1.5, -0.5) the two uses of x send back -0.160 and 3.000, which add to 2.840. Z = XW + b: dL/dW = X^T G, dL/dX = G W^T, dL/db = sum of the rows of G.</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Checking gradients. Output from the Week 1 notebook.</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and the Week 1 notebook. Code and outputs from tinylm/notebooks/week01_autograd.ipynb.</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From here to language models.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Notes §8, Next week. Week 2: Language Modeling: From Counts to Neural Networks. Read: Turing (1950); Valiant (1984). Optional: Shannon (1951), Bender and Koller (2020), Harris (1954).</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74EB4-DA0B-2C8B-331B-F2D7002866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2C570E-AE13-E7B5-8E56-9FDF6D9FC0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3ABD38-DF48-0F32-9DAC-61B1D046762A}"/>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6EA001B6-ADED-9C57-D34D-65FF4C14A6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E3E02F-CC9D-C37B-FC30-83AEE6F8E3FE}"/>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936970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F320C-E9DA-25BD-B3D7-50328E35188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325444-C8B6-3633-5D08-B4F9E0A1D6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359906-796D-E4DB-FB31-B265FCAAF9A9}"/>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397C868D-909E-CDC8-8162-54CA7362B7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4529D-FDA0-BF89-0CAD-1394F1AF8A7F}"/>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623021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1AE0D-188B-B9A1-17EC-2C0044042B3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E503C6-5AD7-F836-0A89-2D38302C8C9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74FDDEA-5B6A-41BE-EEF7-18B2F8E2AE90}"/>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441C2DC6-552D-272D-E4F3-83284DBE15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C59526-B904-0A9B-6F3E-FABB60A55FC4}"/>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2144986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B2183-3581-6F31-4AA7-4F906F2EC6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2DAA77-7D2A-1AA2-5643-F7E8ADC9178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EE64CA-A692-0BA0-AFEA-93B6D1B082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E60B1A-9ED4-C97B-94B5-078B29EAED75}"/>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6" name="Footer Placeholder 5">
            <a:extLst>
              <a:ext uri="{FF2B5EF4-FFF2-40B4-BE49-F238E27FC236}">
                <a16:creationId xmlns:a16="http://schemas.microsoft.com/office/drawing/2014/main" id="{98B82D44-E178-9C7A-F946-CA863D6CAE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715A17-5A39-8C22-3186-1C33A1124A54}"/>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492789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CB43-5F2C-7BEB-B140-21E6776619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0B3114-F278-5408-C83C-71E8371B27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C5C523-8A0F-502C-D548-EF2BDCBD95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6C85C1-E36C-8075-ECEE-F7C1FF102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6CEAC6-0811-5E36-2A58-9D2A408254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885B5C-A8C9-60B8-588D-C1AE740BC5CE}"/>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8" name="Footer Placeholder 7">
            <a:extLst>
              <a:ext uri="{FF2B5EF4-FFF2-40B4-BE49-F238E27FC236}">
                <a16:creationId xmlns:a16="http://schemas.microsoft.com/office/drawing/2014/main" id="{C92BEFF0-256A-D36A-4820-E90DCC3755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563161-BF21-2613-8A5C-B5DDB94AB911}"/>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276018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C392E-BE02-D93F-627D-EA0160D251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582691-7D88-8139-CFFC-227D95CC57E3}"/>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4" name="Footer Placeholder 3">
            <a:extLst>
              <a:ext uri="{FF2B5EF4-FFF2-40B4-BE49-F238E27FC236}">
                <a16:creationId xmlns:a16="http://schemas.microsoft.com/office/drawing/2014/main" id="{4D68E21A-2284-FF43-23B1-CB5F7D4A27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ED798A-F2C6-6F3E-5B19-0D64F20BDC62}"/>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4260085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389800-895C-5C31-DE55-A415D0732E48}"/>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3" name="Footer Placeholder 2">
            <a:extLst>
              <a:ext uri="{FF2B5EF4-FFF2-40B4-BE49-F238E27FC236}">
                <a16:creationId xmlns:a16="http://schemas.microsoft.com/office/drawing/2014/main" id="{8225A07D-7E93-0D6F-1989-BE3A3311CE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DCAD062-0C19-534F-F475-1DD00204B4DD}"/>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2612834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6C3C-8D76-0105-1241-D0230B19C4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98F38C-945F-40E3-7B4D-7A73C4498C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322191-3674-D98C-3179-1CB60C6AD2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4AF62F-D264-C7E9-BEFE-CE0820B90863}"/>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6" name="Footer Placeholder 5">
            <a:extLst>
              <a:ext uri="{FF2B5EF4-FFF2-40B4-BE49-F238E27FC236}">
                <a16:creationId xmlns:a16="http://schemas.microsoft.com/office/drawing/2014/main" id="{8B919EE1-4450-1379-0EE7-4E9184AF2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9284A1-F229-0238-4695-04C220C9EEE1}"/>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3252473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E3FD-AF53-6494-281E-D78665CFA4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E4D6075-DD2C-0973-3E3B-161700FA73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4C7F75C-24AE-99CB-574A-90537D08D5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028B4E-B831-1712-381C-4E04789DFA07}"/>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6" name="Footer Placeholder 5">
            <a:extLst>
              <a:ext uri="{FF2B5EF4-FFF2-40B4-BE49-F238E27FC236}">
                <a16:creationId xmlns:a16="http://schemas.microsoft.com/office/drawing/2014/main" id="{5F7F8E76-0CE2-FFD7-4E6B-A323987476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A784D0-EF69-C256-0EEB-9F18603973C7}"/>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534052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672F-C506-BDFA-4B5E-D359283758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C22D33-6133-6637-7D38-B8B7E6A9F3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CFC294-41F4-F931-F69D-3EFBFCCD66B6}"/>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8FC8EF21-A04F-3687-8D47-1D2F13D281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195EED-F88F-17E4-8239-44349F16DED2}"/>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574457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814D8B-C5B6-6107-7699-727DDE8FAB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0253157-2E98-5845-A6F2-06BDC0F8F7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13DFC7-8FCF-4A26-76A9-2285F04FAB30}"/>
              </a:ext>
            </a:extLst>
          </p:cNvPr>
          <p:cNvSpPr>
            <a:spLocks noGrp="1"/>
          </p:cNvSpPr>
          <p:nvPr>
            <p:ph type="dt" sz="half" idx="10"/>
          </p:nvPr>
        </p:nvSpPr>
        <p:spPr/>
        <p:txBody>
          <a:body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50FDBED2-46E1-1B51-93E4-CA39B7E83B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523B04-6B5D-F8B0-56E7-E2234072FF9A}"/>
              </a:ext>
            </a:extLst>
          </p:cNvPr>
          <p:cNvSpPr>
            <a:spLocks noGrp="1"/>
          </p:cNvSpPr>
          <p:nvPr>
            <p:ph type="sldNum" sz="quarter" idx="12"/>
          </p:nvPr>
        </p:nvSpPr>
        <p:spPr/>
        <p:txBody>
          <a:bodyPr/>
          <a:lstStyle/>
          <a:p>
            <a:fld id="{32FAA7EE-9DFB-FF4C-9A4A-FB7F0C86302C}" type="slidenum">
              <a:rPr lang="en-US" smtClean="0"/>
              <a:t>‹#›</a:t>
            </a:fld>
            <a:endParaRPr lang="en-US"/>
          </a:p>
        </p:txBody>
      </p:sp>
    </p:spTree>
    <p:extLst>
      <p:ext uri="{BB962C8B-B14F-4D97-AF65-F5344CB8AC3E}">
        <p14:creationId xmlns:p14="http://schemas.microsoft.com/office/powerpoint/2010/main" val="1910800653"/>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FEF6B6-C5F9-031A-2E05-29DDE9F772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E5BE05B-7A50-4A14-F04C-7888F16482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7A9C7D-E232-E081-8718-22B54E6054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4E3E82-ABF5-0443-8E9E-3BF9C4DC23E8}" type="datetimeFigureOut">
              <a:rPr lang="en-US" smtClean="0"/>
              <a:t>9/30/26</a:t>
            </a:fld>
            <a:endParaRPr lang="en-US"/>
          </a:p>
        </p:txBody>
      </p:sp>
      <p:sp>
        <p:nvSpPr>
          <p:cNvPr id="5" name="Footer Placeholder 4">
            <a:extLst>
              <a:ext uri="{FF2B5EF4-FFF2-40B4-BE49-F238E27FC236}">
                <a16:creationId xmlns:a16="http://schemas.microsoft.com/office/drawing/2014/main" id="{F9C344FD-7DC0-C478-C408-DE8A1C825F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DC48A88-C62C-0783-1D31-C175AD0017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2FAA7EE-9DFB-FF4C-9A4A-FB7F0C86302C}" type="slidenum">
              <a:rPr lang="en-US" smtClean="0"/>
              <a:t>‹#›</a:t>
            </a:fld>
            <a:endParaRPr lang="en-US"/>
          </a:p>
        </p:txBody>
      </p:sp>
    </p:spTree>
    <p:extLst>
      <p:ext uri="{BB962C8B-B14F-4D97-AF65-F5344CB8AC3E}">
        <p14:creationId xmlns:p14="http://schemas.microsoft.com/office/powerpoint/2010/main" val="3405713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 Id="rId6" Type="http://schemas.openxmlformats.org/officeDocument/2006/relationships/image" Target="../media/image5.png"/><Relationship Id="rId7"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g"/><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g"/><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microsoft.com/office/2007/relationships/media" Target="../media/media1.mp4"/><Relationship Id="rId2" Type="http://schemas.openxmlformats.org/officeDocument/2006/relationships/video" Target="../media/media1.mp4"/><Relationship Id="rId3" Type="http://schemas.openxmlformats.org/officeDocument/2006/relationships/slideLayout" Target="../slideLayouts/slideLayout1.xml"/><Relationship Id="rId4" Type="http://schemas.openxmlformats.org/officeDocument/2006/relationships/notesSlide" Target="../notesSlides/notesSlide3.xml"/><Relationship Id="rId5" Type="http://schemas.openxmlformats.org/officeDocument/2006/relationships/image" Target="../media/image17.jpg"/><Relationship Id="rId6" Type="http://schemas.openxmlformats.org/officeDocument/2006/relationships/hyperlink" Target="https://archive.org/details/perceptron_documentary_excerpt" TargetMode="External"/><Relationship Id="rId7"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2.png"/><Relationship Id="rId3" Type="http://schemas.openxmlformats.org/officeDocument/2006/relationships/notesSlide" Target="../notesSlides/notesSlide3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20.jpg"/><Relationship Id="rId5" Type="http://schemas.openxmlformats.org/officeDocument/2006/relationships/image" Target="../media/image2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2.jpg"/><Relationship Id="rId4" Type="http://schemas.openxmlformats.org/officeDocument/2006/relationships/image" Target="../media/image23.jpg"/><Relationship Id="rId5"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6.jpg"/><Relationship Id="rId4" Type="http://schemas.openxmlformats.org/officeDocument/2006/relationships/image" Target="../media/image27.jpg"/><Relationship Id="rId5" Type="http://schemas.openxmlformats.org/officeDocument/2006/relationships/image" Target="../media/image28.jpg"/><Relationship Id="rId6" Type="http://schemas.openxmlformats.org/officeDocument/2006/relationships/image" Target="../media/image29.jpg"/><Relationship Id="rId7" Type="http://schemas.openxmlformats.org/officeDocument/2006/relationships/image" Target="../media/image3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1.jpg"/><Relationship Id="rId4" Type="http://schemas.openxmlformats.org/officeDocument/2006/relationships/image" Target="../media/image32.jpg"/><Relationship Id="rId5" Type="http://schemas.openxmlformats.org/officeDocument/2006/relationships/image" Target="../media/image5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8.png"/><Relationship Id="rId4" Type="http://schemas.openxmlformats.org/officeDocument/2006/relationships/hyperlink" Target="https://www.reddit.com/r/singularity/comments/1m5o1ll/gemini_with_deep_think_achieves_gold_medalleve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9.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2.jpg"/><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notesSlide" Target="../notesSlides/notesSlide4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4.png"/><Relationship Id="rId3" Type="http://schemas.openxmlformats.org/officeDocument/2006/relationships/image" Target="../media/image45.png"/><Relationship Id="rId4" Type="http://schemas.openxmlformats.org/officeDocument/2006/relationships/image" Target="../media/image40.png"/><Relationship Id="rId5" Type="http://schemas.openxmlformats.org/officeDocument/2006/relationships/image" Target="../media/image59.png"/><Relationship Id="rId6" Type="http://schemas.openxmlformats.org/officeDocument/2006/relationships/notesSlide" Target="../notesSlides/notesSlide4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6.png"/><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notesSlide" Target="../notesSlides/notesSlide4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0.png"/><Relationship Id="rId3" Type="http://schemas.openxmlformats.org/officeDocument/2006/relationships/image" Target="../media/image60.png"/><Relationship Id="rId4" Type="http://schemas.openxmlformats.org/officeDocument/2006/relationships/notesSlide" Target="../notesSlides/notesSlide45.xml"/><Relationship Id="rId5" Type="http://schemas.openxmlformats.org/officeDocument/2006/relationships/image" Target="../media/image4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image" Target="../media/image63.png"/><Relationship Id="rId5" Type="http://schemas.openxmlformats.org/officeDocument/2006/relationships/image" Target="../media/image64.png"/><Relationship Id="rId6" Type="http://schemas.openxmlformats.org/officeDocument/2006/relationships/image" Target="../media/image53.png"/><Relationship Id="rId7" Type="http://schemas.openxmlformats.org/officeDocument/2006/relationships/image" Target="../media/image26.jpg"/><Relationship Id="rId8" Type="http://schemas.openxmlformats.org/officeDocument/2006/relationships/image" Target="../media/image27.jpg"/><Relationship Id="rId9" Type="http://schemas.openxmlformats.org/officeDocument/2006/relationships/image" Target="../media/image28.jpg"/><Relationship Id="rId10" Type="http://schemas.openxmlformats.org/officeDocument/2006/relationships/notesSlide" Target="../notesSlides/notesSlide3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6.png"/><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notesSlide" Target="../notesSlides/notesSlide4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1.png"/><Relationship Id="rId3" Type="http://schemas.openxmlformats.org/officeDocument/2006/relationships/notesSlide" Target="../notesSlides/notesSlide4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9.jpg"/><Relationship Id="rId3" Type="http://schemas.openxmlformats.org/officeDocument/2006/relationships/image" Target="../media/image70.jpg"/><Relationship Id="rId4" Type="http://schemas.openxmlformats.org/officeDocument/2006/relationships/image" Target="../media/image71.jpg"/><Relationship Id="rId5" Type="http://schemas.openxmlformats.org/officeDocument/2006/relationships/image" Target="../media/image72.jpg"/><Relationship Id="rId6" Type="http://schemas.openxmlformats.org/officeDocument/2006/relationships/image" Target="../media/image7.jpg"/><Relationship Id="rId7" Type="http://schemas.openxmlformats.org/officeDocument/2006/relationships/image" Target="../media/image73.png"/><Relationship Id="rId8" Type="http://schemas.openxmlformats.org/officeDocument/2006/relationships/image" Target="../media/image74.png"/><Relationship Id="rId9" Type="http://schemas.openxmlformats.org/officeDocument/2006/relationships/image" Target="../media/image75.jpg"/><Relationship Id="rId10" Type="http://schemas.openxmlformats.org/officeDocument/2006/relationships/image" Target="../media/image87.png"/><Relationship Id="rId11" Type="http://schemas.openxmlformats.org/officeDocument/2006/relationships/image" Target="../media/image88.jpg"/><Relationship Id="rId12" Type="http://schemas.openxmlformats.org/officeDocument/2006/relationships/notesSlide" Target="../notesSlides/notesSlide5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5.png"/><Relationship Id="rId3" Type="http://schemas.openxmlformats.org/officeDocument/2006/relationships/image" Target="../media/image86.png"/><Relationship Id="rId4" Type="http://schemas.openxmlformats.org/officeDocument/2006/relationships/notesSlide" Target="../notesSlides/notesSlide5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6.jpg"/><Relationship Id="rId3" Type="http://schemas.openxmlformats.org/officeDocument/2006/relationships/image" Target="../media/image77.jpg"/><Relationship Id="rId4" Type="http://schemas.openxmlformats.org/officeDocument/2006/relationships/image" Target="../media/image78.png"/><Relationship Id="rId5" Type="http://schemas.openxmlformats.org/officeDocument/2006/relationships/image" Target="../media/image79.jpg"/><Relationship Id="rId6" Type="http://schemas.openxmlformats.org/officeDocument/2006/relationships/image" Target="../media/image80.png"/><Relationship Id="rId7" Type="http://schemas.openxmlformats.org/officeDocument/2006/relationships/image" Target="../media/image81.png"/><Relationship Id="rId8" Type="http://schemas.openxmlformats.org/officeDocument/2006/relationships/image" Target="../media/image82.png"/><Relationship Id="rId9" Type="http://schemas.openxmlformats.org/officeDocument/2006/relationships/notesSlide" Target="../notesSlides/notesSlide5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3.png"/><Relationship Id="rId3" Type="http://schemas.openxmlformats.org/officeDocument/2006/relationships/image" Target="../media/image84.png"/><Relationship Id="rId4" Type="http://schemas.openxmlformats.org/officeDocument/2006/relationships/notesSlide" Target="../notesSlides/notesSlide5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0.png"/><Relationship Id="rId3" Type="http://schemas.openxmlformats.org/officeDocument/2006/relationships/image" Target="../media/image91.jpg"/><Relationship Id="rId4" Type="http://schemas.openxmlformats.org/officeDocument/2006/relationships/notesSlide" Target="../notesSlides/notesSlide3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2.jpg"/><Relationship Id="rId3" Type="http://schemas.openxmlformats.org/officeDocument/2006/relationships/image" Target="../media/image93.png"/><Relationship Id="rId4" Type="http://schemas.openxmlformats.org/officeDocument/2006/relationships/image" Target="../media/image50.png"/><Relationship Id="rId5" Type="http://schemas.openxmlformats.org/officeDocument/2006/relationships/notesSlide" Target="../notesSlides/notesSlide5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6.jpg"/><Relationship Id="rId3" Type="http://schemas.openxmlformats.org/officeDocument/2006/relationships/image" Target="../media/image107.png"/><Relationship Id="rId4" Type="http://schemas.openxmlformats.org/officeDocument/2006/relationships/image" Target="../media/image108.png"/><Relationship Id="rId5" Type="http://schemas.openxmlformats.org/officeDocument/2006/relationships/image" Target="../media/image109.png"/><Relationship Id="rId6" Type="http://schemas.openxmlformats.org/officeDocument/2006/relationships/image" Target="../media/image110.png"/><Relationship Id="rId7" Type="http://schemas.openxmlformats.org/officeDocument/2006/relationships/notesSlide" Target="../notesSlides/notesSlide5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4.png"/><Relationship Id="rId3" Type="http://schemas.openxmlformats.org/officeDocument/2006/relationships/image" Target="../media/image95.png"/><Relationship Id="rId4" Type="http://schemas.openxmlformats.org/officeDocument/2006/relationships/image" Target="../media/image96.png"/><Relationship Id="rId5" Type="http://schemas.openxmlformats.org/officeDocument/2006/relationships/image" Target="../media/image81.png"/><Relationship Id="rId6" Type="http://schemas.openxmlformats.org/officeDocument/2006/relationships/image" Target="../media/image97.png"/><Relationship Id="rId7" Type="http://schemas.openxmlformats.org/officeDocument/2006/relationships/image" Target="../media/image98.png"/><Relationship Id="rId8" Type="http://schemas.openxmlformats.org/officeDocument/2006/relationships/notesSlide" Target="../notesSlides/notesSlide5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9.png"/><Relationship Id="rId3" Type="http://schemas.openxmlformats.org/officeDocument/2006/relationships/image" Target="../media/image60.png"/><Relationship Id="rId4" Type="http://schemas.openxmlformats.org/officeDocument/2006/relationships/image" Target="../media/image100.png"/><Relationship Id="rId5" Type="http://schemas.openxmlformats.org/officeDocument/2006/relationships/image" Target="../media/image101.png"/><Relationship Id="rId6" Type="http://schemas.openxmlformats.org/officeDocument/2006/relationships/image" Target="../media/image102.png"/><Relationship Id="rId7" Type="http://schemas.openxmlformats.org/officeDocument/2006/relationships/image" Target="../media/image33.png"/><Relationship Id="rId8" Type="http://schemas.openxmlformats.org/officeDocument/2006/relationships/image" Target="../media/image103.png"/><Relationship Id="rId9" Type="http://schemas.openxmlformats.org/officeDocument/2006/relationships/image" Target="../media/image104.png"/><Relationship Id="rId10" Type="http://schemas.openxmlformats.org/officeDocument/2006/relationships/image" Target="../media/image105.png"/><Relationship Id="rId11" Type="http://schemas.openxmlformats.org/officeDocument/2006/relationships/notesSlide" Target="../notesSlides/notesSlide5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nathan.rs/posts/gzip-lm/" TargetMode="External"/><Relationship Id="rId3" Type="http://schemas.openxmlformats.org/officeDocument/2006/relationships/image" Target="../media/image112.png"/><Relationship Id="rId4" Type="http://schemas.openxmlformats.org/officeDocument/2006/relationships/image" Target="../media/image113.png"/><Relationship Id="rId5" Type="http://schemas.openxmlformats.org/officeDocument/2006/relationships/hyperlink" Target="https://www.youtube.com/watch?v=GlYgs6v2YfU" TargetMode="External"/><Relationship Id="rId6" Type="http://schemas.openxmlformats.org/officeDocument/2006/relationships/image" Target="../media/image114.png"/><Relationship Id="rId7" Type="http://schemas.openxmlformats.org/officeDocument/2006/relationships/image" Target="../media/image54.png"/><Relationship Id="rId8" Type="http://schemas.openxmlformats.org/officeDocument/2006/relationships/image" Target="../media/image111.png"/><Relationship Id="rId9"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 Id="rId3" Type="http://schemas.openxmlformats.org/officeDocument/2006/relationships/image" Target="../media/image115.png"/><Relationship Id="rId4" Type="http://schemas.openxmlformats.org/officeDocument/2006/relationships/image" Target="../media/image116.jpg"/><Relationship Id="rId5" Type="http://schemas.openxmlformats.org/officeDocument/2006/relationships/image" Target="../media/image117.png"/><Relationship Id="rId6" Type="http://schemas.openxmlformats.org/officeDocument/2006/relationships/notesSlide" Target="../notesSlides/notesSlide6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8.jpg"/><Relationship Id="rId3" Type="http://schemas.openxmlformats.org/officeDocument/2006/relationships/image" Target="../media/image119.jpg"/><Relationship Id="rId4" Type="http://schemas.openxmlformats.org/officeDocument/2006/relationships/image" Target="../media/image120.png"/><Relationship Id="rId5" Type="http://schemas.openxmlformats.org/officeDocument/2006/relationships/notesSlide" Target="../notesSlides/notesSlide6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1.png"/><Relationship Id="rId3" Type="http://schemas.openxmlformats.org/officeDocument/2006/relationships/image" Target="../media/image122.png"/><Relationship Id="rId4" Type="http://schemas.openxmlformats.org/officeDocument/2006/relationships/image" Target="../media/image123.png"/><Relationship Id="rId5" Type="http://schemas.openxmlformats.org/officeDocument/2006/relationships/notesSlide" Target="../notesSlides/notesSlide6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g"/><Relationship Id="rId3" Type="http://schemas.openxmlformats.org/officeDocument/2006/relationships/image" Target="../media/image124.png"/><Relationship Id="rId4" Type="http://schemas.openxmlformats.org/officeDocument/2006/relationships/image" Target="../media/image125.png"/><Relationship Id="rId5" Type="http://schemas.openxmlformats.org/officeDocument/2006/relationships/image" Target="../media/image126.png"/><Relationship Id="rId6" Type="http://schemas.openxmlformats.org/officeDocument/2006/relationships/notesSlide" Target="../notesSlides/notesSlide6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5.png"/><Relationship Id="rId3" Type="http://schemas.openxmlformats.org/officeDocument/2006/relationships/image" Target="../media/image128.png"/><Relationship Id="rId4" Type="http://schemas.openxmlformats.org/officeDocument/2006/relationships/image" Target="../media/image157.png"/><Relationship Id="rId5" Type="http://schemas.openxmlformats.org/officeDocument/2006/relationships/notesSlide" Target="../notesSlides/notesSlide4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0.jpg"/><Relationship Id="rId3" Type="http://schemas.openxmlformats.org/officeDocument/2006/relationships/image" Target="../media/image116.jpg"/><Relationship Id="rId4" Type="http://schemas.openxmlformats.org/officeDocument/2006/relationships/image" Target="../media/image131.png"/><Relationship Id="rId5" Type="http://schemas.openxmlformats.org/officeDocument/2006/relationships/image" Target="../media/image132.png"/><Relationship Id="rId6" Type="http://schemas.openxmlformats.org/officeDocument/2006/relationships/image" Target="../media/image117.png"/><Relationship Id="rId7" Type="http://schemas.openxmlformats.org/officeDocument/2006/relationships/notesSlide" Target="../notesSlides/notesSlide3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8.png"/><Relationship Id="rId3" Type="http://schemas.openxmlformats.org/officeDocument/2006/relationships/image" Target="../media/image159.png"/><Relationship Id="rId4" Type="http://schemas.openxmlformats.org/officeDocument/2006/relationships/image" Target="../media/image160.png"/><Relationship Id="rId5" Type="http://schemas.openxmlformats.org/officeDocument/2006/relationships/notesSlide" Target="../notesSlides/notesSlide3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image" Target="../media/image137.png"/><Relationship Id="rId5" Type="http://schemas.openxmlformats.org/officeDocument/2006/relationships/notesSlide" Target="../notesSlides/notesSlide3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g"/><Relationship Id="rId3" Type="http://schemas.openxmlformats.org/officeDocument/2006/relationships/image" Target="../media/image138.png"/><Relationship Id="rId4" Type="http://schemas.openxmlformats.org/officeDocument/2006/relationships/notesSlide" Target="../notesSlides/notesSlide2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9.png"/><Relationship Id="rId3" Type="http://schemas.openxmlformats.org/officeDocument/2006/relationships/image" Target="../media/image140.png"/><Relationship Id="rId4" Type="http://schemas.openxmlformats.org/officeDocument/2006/relationships/image" Target="../media/image141.png"/><Relationship Id="rId5" Type="http://schemas.openxmlformats.org/officeDocument/2006/relationships/image" Target="../media/image142.png"/><Relationship Id="rId6" Type="http://schemas.openxmlformats.org/officeDocument/2006/relationships/notesSlide" Target="../notesSlides/notesSlide7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3.png"/><Relationship Id="rId3" Type="http://schemas.openxmlformats.org/officeDocument/2006/relationships/image" Target="../media/image144.png"/><Relationship Id="rId4" Type="http://schemas.openxmlformats.org/officeDocument/2006/relationships/notesSlide" Target="../notesSlides/notesSlide7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5.png"/><Relationship Id="rId3" Type="http://schemas.openxmlformats.org/officeDocument/2006/relationships/notesSlide" Target="../notesSlides/notesSlide7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6.png"/><Relationship Id="rId3" Type="http://schemas.openxmlformats.org/officeDocument/2006/relationships/image" Target="../media/image147.png"/><Relationship Id="rId4" Type="http://schemas.openxmlformats.org/officeDocument/2006/relationships/image" Target="../media/image148.png"/><Relationship Id="rId5" Type="http://schemas.openxmlformats.org/officeDocument/2006/relationships/image" Target="../media/image149.png"/><Relationship Id="rId6" Type="http://schemas.openxmlformats.org/officeDocument/2006/relationships/image" Target="../media/image150.png"/><Relationship Id="rId7" Type="http://schemas.openxmlformats.org/officeDocument/2006/relationships/image" Target="../media/image151.png"/><Relationship Id="rId8" Type="http://schemas.openxmlformats.org/officeDocument/2006/relationships/image" Target="../media/image152.png"/><Relationship Id="rId9" Type="http://schemas.openxmlformats.org/officeDocument/2006/relationships/notesSlide" Target="../notesSlides/notesSlide7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3.png"/><Relationship Id="rId3" Type="http://schemas.openxmlformats.org/officeDocument/2006/relationships/image" Target="../media/image142.png"/><Relationship Id="rId4" Type="http://schemas.openxmlformats.org/officeDocument/2006/relationships/notesSlide" Target="../notesSlides/notesSlide7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github.com/mathrulestheworld/tinylm" TargetMode="External"/><Relationship Id="rId3" Type="http://schemas.openxmlformats.org/officeDocument/2006/relationships/image" Target="../media/image154.png"/><Relationship Id="rId4" Type="http://schemas.openxmlformats.org/officeDocument/2006/relationships/notesSlide" Target="../notesSlides/notesSlide7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png"/><Relationship Id="rId3" Type="http://schemas.openxmlformats.org/officeDocument/2006/relationships/image" Target="../media/image155.png"/><Relationship Id="rId4" Type="http://schemas.openxmlformats.org/officeDocument/2006/relationships/notesSlide" Target="../notesSlides/notesSlide7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0.png"/><Relationship Id="rId3" Type="http://schemas.openxmlformats.org/officeDocument/2006/relationships/image" Target="../media/image156.png"/><Relationship Id="rId4" Type="http://schemas.openxmlformats.org/officeDocument/2006/relationships/image" Target="../media/image125.png"/><Relationship Id="rId5" Type="http://schemas.openxmlformats.org/officeDocument/2006/relationships/notesSlide" Target="../notesSlides/notesSlide7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8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7.png"/><Relationship Id="rId3" Type="http://schemas.openxmlformats.org/officeDocument/2006/relationships/notesSlide" Target="../notesSlides/notesSlide6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9.png"/><Relationship Id="rId3" Type="http://schemas.openxmlformats.org/officeDocument/2006/relationships/notesSlide" Target="../notesSlides/notesSlide6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3.png"/><Relationship Id="rId3" Type="http://schemas.openxmlformats.org/officeDocument/2006/relationships/notesSlide" Target="../notesSlides/notesSlide6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4.png"/><Relationship Id="rId3" Type="http://schemas.openxmlformats.org/officeDocument/2006/relationships/notesSlide" Target="../notesSlides/notesSlide6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5.png"/><Relationship Id="rId3" Type="http://schemas.openxmlformats.org/officeDocument/2006/relationships/notesSlide" Target="../notesSlides/notesSlide5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6.png"/><Relationship Id="rId3" Type="http://schemas.openxmlformats.org/officeDocument/2006/relationships/notesSlide" Target="../notesSlides/notesSlide3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3.png"/><Relationship Id="rId3" Type="http://schemas.openxmlformats.org/officeDocument/2006/relationships/image" Target="../media/image164.png"/><Relationship Id="rId4"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87008-DDB5-00BF-0C09-888F02CCDDC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882C727-FAB8-065D-16C1-056F0139C24F}"/>
              </a:ext>
            </a:extLst>
          </p:cNvPr>
          <p:cNvSpPr txBox="1"/>
          <p:nvPr/>
        </p:nvSpPr>
        <p:spPr>
          <a:xfrm>
            <a:off x="247111" y="2309634"/>
            <a:ext cx="11697778" cy="707886"/>
          </a:xfrm>
          <a:prstGeom prst="rect">
            <a:avLst/>
          </a:prstGeom>
          <a:noFill/>
        </p:spPr>
        <p:txBody>
          <a:bodyPr wrap="square" rtlCol="0">
            <a:spAutoFit/>
          </a:bodyPr>
          <a:lstStyle/>
          <a:p>
            <a:pPr algn="ctr"/>
            <a:r>
              <a:rPr lang="en-US" sz="4000" b="1" dirty="0">
                <a:solidFill>
                  <a:srgbClr val="362FEC"/>
                </a:solidFill>
                <a:latin typeface="Calibri" panose="020F0502020204030204" pitchFamily="34" charset="0"/>
                <a:cs typeface="Calibri" panose="020F0502020204030204" pitchFamily="34" charset="0"/>
              </a:rPr>
              <a:t>Generative AI from first principles</a:t>
            </a:r>
          </a:p>
        </p:txBody>
      </p:sp>
      <p:sp>
        <p:nvSpPr>
          <p:cNvPr id="2" name="b0_3">
            <a:extLst>
              <a:ext uri="{FF2B5EF4-FFF2-40B4-BE49-F238E27FC236}">
                <a16:creationId xmlns:a16="http://schemas.microsoft.com/office/drawing/2014/main" id="{AF1D8FC7-FA0E-7DF3-5733-731751796C82}"/>
              </a:ext>
            </a:extLst>
          </p:cNvPr>
          <p:cNvSpPr txBox="1"/>
          <p:nvPr/>
        </p:nvSpPr>
        <p:spPr>
          <a:xfrm>
            <a:off x="3215640" y="3017521"/>
            <a:ext cx="5760720" cy="822960"/>
          </a:xfrm>
          <a:prstGeom prst="rect">
            <a:avLst/>
          </a:prstGeom>
          <a:noFill/>
          <a:ln>
            <a:noFill/>
          </a:ln>
        </p:spPr>
        <p:txBody>
          <a:bodyPr wrap="square" rtlCol="0" anchor="ctr"/>
          <a:lstStyle/>
          <a:p>
            <a:pPr marL="0" indent="0" algn="ctr">
              <a:buNone/>
            </a:pPr>
            <a:r>
              <a:rPr lang="en-US" sz="2400" b="1" dirty="0">
                <a:solidFill>
                  <a:srgbClr val="44546A"/>
                </a:solidFill>
                <a:latin typeface="Calibri" pitchFamily="34" charset="0"/>
                <a:ea typeface="Calibri" pitchFamily="34" charset="-122"/>
                <a:cs typeface="Calibri" pitchFamily="34" charset="-120"/>
              </a:rPr>
              <a:t>Madhusudhan Reddy Pittu</a:t>
            </a:r>
            <a:endParaRPr lang="en-US" sz="2400" dirty="0"/>
          </a:p>
        </p:txBody>
      </p:sp>
    </p:spTree>
    <p:extLst>
      <p:ext uri="{BB962C8B-B14F-4D97-AF65-F5344CB8AC3E}">
        <p14:creationId xmlns:p14="http://schemas.microsoft.com/office/powerpoint/2010/main" val="1800425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B11EC-9042-C87B-148A-DF8AB479A87D}"/>
            </a:ext>
          </a:extLst>
        </p:cNvPr>
        <p:cNvGrpSpPr/>
        <p:nvPr/>
      </p:nvGrpSpPr>
      <p:grpSpPr>
        <a:xfrm>
          <a:off x="0" y="0"/>
          <a:ext cx="0" cy="0"/>
          <a:chOff x="0" y="0"/>
          <a:chExt cx="0" cy="0"/>
        </a:xfrm>
      </p:grpSpPr>
      <p:sp>
        <p:nvSpPr>
          <p:cNvPr id="3" name="b0_2">
            <a:extLst>
              <a:ext uri="{FF2B5EF4-FFF2-40B4-BE49-F238E27FC236}">
                <a16:creationId xmlns:a16="http://schemas.microsoft.com/office/drawing/2014/main" id="{63D8B88D-36C4-45E1-74C8-A7D5EAB586FB}"/>
              </a:ext>
            </a:extLst>
          </p:cNvPr>
          <p:cNvSpPr txBox="1"/>
          <p:nvPr/>
        </p:nvSpPr>
        <p:spPr>
          <a:xfrm>
            <a:off x="0" y="148566"/>
            <a:ext cx="11680992" cy="548640"/>
          </a:xfrm>
          <a:prstGeom prst="rect">
            <a:avLst/>
          </a:prstGeom>
          <a:noFill/>
          <a:ln>
            <a:noFill/>
          </a:ln>
        </p:spPr>
        <p:txBody>
          <a:bodyPr wrap="square" rtlCol="0" anchor="ctr"/>
          <a:lstStyle/>
          <a:p>
            <a:pPr marL="0" indent="0">
              <a:buNone/>
            </a:pPr>
            <a:r>
              <a:rPr lang="en-US" sz="3200" b="1" dirty="0">
                <a:solidFill>
                  <a:srgbClr val="362FEC"/>
                </a:solidFill>
                <a:latin typeface="Calibri" pitchFamily="34" charset="0"/>
                <a:ea typeface="Calibri" pitchFamily="34" charset="-122"/>
                <a:cs typeface="Calibri" pitchFamily="34" charset="-120"/>
              </a:rPr>
              <a:t>Lecture 1</a:t>
            </a:r>
            <a:r>
              <a:rPr lang="en-US" sz="3200" b="1" dirty="0">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 </a:t>
            </a:r>
            <a:r>
              <a:rPr lang="en-US" sz="3200" b="1" dirty="0">
                <a:solidFill>
                  <a:srgbClr val="000000"/>
                </a:solidFill>
                <a:latin typeface="Calibri" pitchFamily="34" charset="0"/>
                <a:ea typeface="Calibri" pitchFamily="34" charset="-122"/>
                <a:cs typeface="Calibri" pitchFamily="34" charset="-120"/>
              </a:rPr>
              <a:t>(Artificial) </a:t>
            </a:r>
            <a:r>
              <a:rPr lang="en-US" sz="3200" b="1" dirty="0">
                <a:solidFill>
                  <a:srgbClr val="FF0000"/>
                </a:solidFill>
                <a:latin typeface="Calibri" pitchFamily="34" charset="0"/>
                <a:ea typeface="Calibri" pitchFamily="34" charset="-122"/>
                <a:cs typeface="Calibri" pitchFamily="34" charset="-120"/>
              </a:rPr>
              <a:t>Intelligence</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00B050"/>
                </a:solidFill>
                <a:latin typeface="Calibri" pitchFamily="34" charset="0"/>
                <a:ea typeface="Calibri" pitchFamily="34" charset="-122"/>
                <a:cs typeface="Calibri" pitchFamily="34" charset="-120"/>
              </a:rPr>
              <a:t>Learning</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362FEC"/>
                </a:solidFill>
                <a:latin typeface="Calibri" pitchFamily="34" charset="0"/>
                <a:ea typeface="Calibri" pitchFamily="34" charset="-122"/>
                <a:cs typeface="Calibri" pitchFamily="34" charset="-120"/>
              </a:rPr>
              <a:t>Language</a:t>
            </a:r>
            <a:r>
              <a:rPr lang="en-US" sz="3200" b="1" dirty="0">
                <a:solidFill>
                  <a:srgbClr val="000000"/>
                </a:solidFill>
                <a:latin typeface="Calibri" pitchFamily="34" charset="0"/>
                <a:ea typeface="Calibri" pitchFamily="34" charset="-122"/>
                <a:cs typeface="Calibri" pitchFamily="34" charset="-120"/>
              </a:rPr>
              <a:t>, and </a:t>
            </a:r>
            <a:r>
              <a:rPr lang="en-US" sz="3200" b="1" dirty="0">
                <a:solidFill>
                  <a:schemeClr val="accent2"/>
                </a:solidFill>
                <a:latin typeface="Calibri" pitchFamily="34" charset="0"/>
                <a:ea typeface="Calibri" pitchFamily="34" charset="-122"/>
                <a:cs typeface="Calibri" pitchFamily="34" charset="-120"/>
              </a:rPr>
              <a:t>Meaning</a:t>
            </a:r>
            <a:endParaRPr lang="en-US" sz="3200" dirty="0">
              <a:solidFill>
                <a:schemeClr val="accent2"/>
              </a:solidFill>
            </a:endParaRPr>
          </a:p>
        </p:txBody>
      </p:sp>
      <p:sp>
        <p:nvSpPr>
          <p:cNvPr id="5" name="TextBox 4">
            <a:extLst>
              <a:ext uri="{FF2B5EF4-FFF2-40B4-BE49-F238E27FC236}">
                <a16:creationId xmlns:a16="http://schemas.microsoft.com/office/drawing/2014/main" id="{66572BAD-DD8C-3E32-5E0A-D54192545328}"/>
              </a:ext>
            </a:extLst>
          </p:cNvPr>
          <p:cNvSpPr txBox="1"/>
          <p:nvPr/>
        </p:nvSpPr>
        <p:spPr>
          <a:xfrm>
            <a:off x="599290" y="1382286"/>
            <a:ext cx="6646637" cy="3785652"/>
          </a:xfrm>
          <a:prstGeom prst="rect">
            <a:avLst/>
          </a:prstGeom>
          <a:noFill/>
        </p:spPr>
        <p:txBody>
          <a:bodyPr wrap="square" rtlCol="0">
            <a:spAutoFit/>
          </a:bodyPr>
          <a:lstStyle/>
          <a:p>
            <a:pPr marL="342900" indent="-342900">
              <a:buFont typeface="+mj-lt"/>
              <a:buAutoNum type="arabicPeriod"/>
            </a:pPr>
            <a:r>
              <a:rPr lang="en-US" sz="2000" dirty="0">
                <a:latin typeface="Calibri" panose="020F0502020204030204" pitchFamily="34" charset="0"/>
                <a:cs typeface="Calibri" panose="020F0502020204030204" pitchFamily="34" charset="0"/>
              </a:rPr>
              <a:t>Short timeline highlighting language and its modeling, course description: what we will study and build</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Basic AI/ML/DL terminology</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Understanding </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Intelligence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Learning</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Language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Meaning</a:t>
            </a:r>
            <a:endParaRPr lang="en-US" sz="2000" dirty="0">
              <a:latin typeface="Calibri" panose="020F0502020204030204" pitchFamily="34" charset="0"/>
              <a:cs typeface="Calibri" panose="020F0502020204030204" pitchFamily="34" charset="0"/>
            </a:endParaRPr>
          </a:p>
          <a:p>
            <a:pPr lvl="1"/>
            <a:endParaRPr lang="en-US" sz="2000" dirty="0">
              <a:latin typeface="Calibri" panose="020F0502020204030204" pitchFamily="34" charset="0"/>
              <a:cs typeface="Calibri" panose="020F0502020204030204" pitchFamily="34" charset="0"/>
            </a:endParaRPr>
          </a:p>
          <a:p>
            <a:pPr marL="457200" indent="-457200">
              <a:buFont typeface="+mj-lt"/>
              <a:buAutoNum type="arabicPeriod"/>
            </a:pPr>
            <a:r>
              <a:rPr lang="en-US" sz="2000" dirty="0">
                <a:latin typeface="Calibri" panose="020F0502020204030204" pitchFamily="34" charset="0"/>
                <a:cs typeface="Calibri" panose="020F0502020204030204" pitchFamily="34" charset="0"/>
              </a:rPr>
              <a:t>Hands-on: an autograd engine</a:t>
            </a:r>
          </a:p>
        </p:txBody>
      </p:sp>
      <p:sp>
        <p:nvSpPr>
          <p:cNvPr id="7" name="Rectangle 6">
            <a:extLst>
              <a:ext uri="{FF2B5EF4-FFF2-40B4-BE49-F238E27FC236}">
                <a16:creationId xmlns:a16="http://schemas.microsoft.com/office/drawing/2014/main" id="{614C2DA7-5561-EFDE-A18D-698F7356000C}"/>
              </a:ext>
            </a:extLst>
          </p:cNvPr>
          <p:cNvSpPr/>
          <p:nvPr/>
        </p:nvSpPr>
        <p:spPr>
          <a:xfrm>
            <a:off x="955964" y="1382286"/>
            <a:ext cx="5694218" cy="37724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118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74636-D0E0-1848-79F2-3E20B5D789F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BE81AF2-D034-9FD5-284A-3CF70C6BA449}"/>
              </a:ext>
            </a:extLst>
          </p:cNvPr>
          <p:cNvSpPr txBox="1"/>
          <p:nvPr/>
        </p:nvSpPr>
        <p:spPr>
          <a:xfrm>
            <a:off x="209903" y="1243335"/>
            <a:ext cx="9179026" cy="1323439"/>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Humans stand out among all other in one respect above all: </a:t>
            </a:r>
          </a:p>
          <a:p>
            <a:endParaRPr lang="en-US" sz="2000" dirty="0">
              <a:latin typeface="Calibri" panose="020F0502020204030204" pitchFamily="34" charset="0"/>
              <a:cs typeface="Calibri" panose="020F0502020204030204" pitchFamily="34" charset="0"/>
            </a:endParaRPr>
          </a:p>
          <a:p>
            <a:pPr marL="457200" indent="-457200">
              <a:buFont typeface="+mj-lt"/>
              <a:buAutoNum type="arabicPeriod"/>
            </a:pPr>
            <a:r>
              <a:rPr lang="en-US" sz="2000" dirty="0">
                <a:latin typeface="Calibri" panose="020F0502020204030204" pitchFamily="34" charset="0"/>
                <a:cs typeface="Calibri" panose="020F0502020204030204" pitchFamily="34" charset="0"/>
              </a:rPr>
              <a:t>we build tools that make our lives better.</a:t>
            </a:r>
          </a:p>
          <a:p>
            <a:pPr marL="457200" indent="-457200">
              <a:buFont typeface="+mj-lt"/>
              <a:buAutoNum type="arabicPeriod"/>
            </a:pPr>
            <a:r>
              <a:rPr lang="en-US" sz="2000" dirty="0">
                <a:latin typeface="Calibri" panose="020F0502020204030204" pitchFamily="34" charset="0"/>
                <a:cs typeface="Calibri" panose="020F0502020204030204" pitchFamily="34" charset="0"/>
              </a:rPr>
              <a:t>we pass those tools on.</a:t>
            </a:r>
          </a:p>
        </p:txBody>
      </p:sp>
      <p:sp>
        <p:nvSpPr>
          <p:cNvPr id="8" name="b0_2">
            <a:extLst>
              <a:ext uri="{FF2B5EF4-FFF2-40B4-BE49-F238E27FC236}">
                <a16:creationId xmlns:a16="http://schemas.microsoft.com/office/drawing/2014/main" id="{B8A9EA57-26EC-32D9-652E-62D254B159D4}"/>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grpSp>
        <p:nvGrpSpPr>
          <p:cNvPr id="23" name="Group 22">
            <a:extLst>
              <a:ext uri="{FF2B5EF4-FFF2-40B4-BE49-F238E27FC236}">
                <a16:creationId xmlns:a16="http://schemas.microsoft.com/office/drawing/2014/main" id="{62179787-30A5-FC28-E58D-2145CB4431B1}"/>
              </a:ext>
            </a:extLst>
          </p:cNvPr>
          <p:cNvGrpSpPr/>
          <p:nvPr/>
        </p:nvGrpSpPr>
        <p:grpSpPr>
          <a:xfrm>
            <a:off x="7230014" y="964083"/>
            <a:ext cx="2336813" cy="4579890"/>
            <a:chOff x="8129042" y="1050357"/>
            <a:chExt cx="2904190" cy="5691886"/>
          </a:xfrm>
        </p:grpSpPr>
        <p:pic>
          <p:nvPicPr>
            <p:cNvPr id="9" name="b1_18" descr="img/fire.jpg">
              <a:extLst>
                <a:ext uri="{FF2B5EF4-FFF2-40B4-BE49-F238E27FC236}">
                  <a16:creationId xmlns:a16="http://schemas.microsoft.com/office/drawing/2014/main" id="{80FE5C0B-D26F-6C9E-35D3-C04431F07565}"/>
                </a:ext>
              </a:extLst>
            </p:cNvPr>
            <p:cNvPicPr>
              <a:picLocks noChangeAspect="1"/>
            </p:cNvPicPr>
            <p:nvPr/>
          </p:nvPicPr>
          <p:blipFill>
            <a:blip r:embed="rId2"/>
            <a:srcRect t="5242" b="5242"/>
            <a:stretch/>
          </p:blipFill>
          <p:spPr>
            <a:xfrm>
              <a:off x="8442252" y="1050357"/>
              <a:ext cx="2134888" cy="1274046"/>
            </a:xfrm>
            <a:prstGeom prst="rect">
              <a:avLst/>
            </a:prstGeom>
          </p:spPr>
        </p:pic>
        <p:sp>
          <p:nvSpPr>
            <p:cNvPr id="10" name="b1_19">
              <a:extLst>
                <a:ext uri="{FF2B5EF4-FFF2-40B4-BE49-F238E27FC236}">
                  <a16:creationId xmlns:a16="http://schemas.microsoft.com/office/drawing/2014/main" id="{7700CBBA-B611-CA96-2563-69B5CE535159}"/>
                </a:ext>
              </a:extLst>
            </p:cNvPr>
            <p:cNvSpPr txBox="1"/>
            <p:nvPr/>
          </p:nvSpPr>
          <p:spPr>
            <a:xfrm>
              <a:off x="8129042" y="2421918"/>
              <a:ext cx="2834640" cy="365760"/>
            </a:xfrm>
            <a:prstGeom prst="rect">
              <a:avLst/>
            </a:prstGeom>
            <a:noFill/>
            <a:ln>
              <a:noFill/>
            </a:ln>
          </p:spPr>
          <p:txBody>
            <a:bodyPr wrap="square" lIns="38100" tIns="38100" rIns="38100" bIns="38100" rtlCol="0" anchor="t"/>
            <a:lstStyle/>
            <a:p>
              <a:pPr marL="0" indent="0" algn="ctr">
                <a:spcAft>
                  <a:spcPts val="600"/>
                </a:spcAft>
                <a:buNone/>
              </a:pPr>
              <a:r>
                <a:rPr lang="en-US" sz="1600" dirty="0">
                  <a:solidFill>
                    <a:srgbClr val="595959"/>
                  </a:solidFill>
                  <a:latin typeface="Calibri" pitchFamily="34" charset="0"/>
                  <a:ea typeface="Calibri" pitchFamily="34" charset="-122"/>
                  <a:cs typeface="Calibri" pitchFamily="34" charset="-120"/>
                </a:rPr>
                <a:t>control of fire</a:t>
              </a:r>
              <a:endParaRPr lang="en-US" sz="1600" dirty="0"/>
            </a:p>
          </p:txBody>
        </p:sp>
        <p:pic>
          <p:nvPicPr>
            <p:cNvPr id="11" name="b2_20" descr="img/wheel.jpg">
              <a:extLst>
                <a:ext uri="{FF2B5EF4-FFF2-40B4-BE49-F238E27FC236}">
                  <a16:creationId xmlns:a16="http://schemas.microsoft.com/office/drawing/2014/main" id="{B6088E86-6210-14B6-BB10-2A9390FB5A04}"/>
                </a:ext>
              </a:extLst>
            </p:cNvPr>
            <p:cNvPicPr>
              <a:picLocks noChangeAspect="1"/>
            </p:cNvPicPr>
            <p:nvPr/>
          </p:nvPicPr>
          <p:blipFill>
            <a:blip r:embed="rId3"/>
            <a:srcRect t="11038" b="11038"/>
            <a:stretch/>
          </p:blipFill>
          <p:spPr>
            <a:xfrm>
              <a:off x="8442252" y="2862179"/>
              <a:ext cx="2134888" cy="1274046"/>
            </a:xfrm>
            <a:prstGeom prst="rect">
              <a:avLst/>
            </a:prstGeom>
          </p:spPr>
        </p:pic>
        <p:sp>
          <p:nvSpPr>
            <p:cNvPr id="12" name="b2_21">
              <a:extLst>
                <a:ext uri="{FF2B5EF4-FFF2-40B4-BE49-F238E27FC236}">
                  <a16:creationId xmlns:a16="http://schemas.microsoft.com/office/drawing/2014/main" id="{AF46B968-063E-13C7-67AB-CC65393AA45E}"/>
                </a:ext>
              </a:extLst>
            </p:cNvPr>
            <p:cNvSpPr txBox="1"/>
            <p:nvPr/>
          </p:nvSpPr>
          <p:spPr>
            <a:xfrm>
              <a:off x="8129042" y="4226975"/>
              <a:ext cx="2834640" cy="365760"/>
            </a:xfrm>
            <a:prstGeom prst="rect">
              <a:avLst/>
            </a:prstGeom>
            <a:noFill/>
            <a:ln>
              <a:noFill/>
            </a:ln>
          </p:spPr>
          <p:txBody>
            <a:bodyPr wrap="square" lIns="38100" tIns="38100" rIns="38100" bIns="38100" rtlCol="0" anchor="t"/>
            <a:lstStyle/>
            <a:p>
              <a:pPr marL="0" indent="0" algn="ctr">
                <a:spcAft>
                  <a:spcPts val="600"/>
                </a:spcAft>
                <a:buNone/>
              </a:pPr>
              <a:r>
                <a:rPr lang="en-US" sz="1600" dirty="0">
                  <a:solidFill>
                    <a:srgbClr val="595959"/>
                  </a:solidFill>
                  <a:latin typeface="Calibri" pitchFamily="34" charset="0"/>
                  <a:ea typeface="Calibri" pitchFamily="34" charset="-122"/>
                  <a:cs typeface="Calibri" pitchFamily="34" charset="-120"/>
                </a:rPr>
                <a:t>the wheel</a:t>
              </a:r>
              <a:endParaRPr lang="en-US" sz="1600" dirty="0"/>
            </a:p>
          </p:txBody>
        </p:sp>
        <p:pic>
          <p:nvPicPr>
            <p:cNvPr id="13" name="b3_22" descr="img/steam.jpg">
              <a:extLst>
                <a:ext uri="{FF2B5EF4-FFF2-40B4-BE49-F238E27FC236}">
                  <a16:creationId xmlns:a16="http://schemas.microsoft.com/office/drawing/2014/main" id="{071AEA8A-C717-011B-3C7B-F7F8E2EA8E93}"/>
                </a:ext>
              </a:extLst>
            </p:cNvPr>
            <p:cNvPicPr>
              <a:picLocks noChangeAspect="1"/>
            </p:cNvPicPr>
            <p:nvPr/>
          </p:nvPicPr>
          <p:blipFill>
            <a:blip r:embed="rId4"/>
            <a:srcRect t="30033" b="30033"/>
            <a:stretch/>
          </p:blipFill>
          <p:spPr>
            <a:xfrm>
              <a:off x="8478917" y="5004922"/>
              <a:ext cx="2134888" cy="1274046"/>
            </a:xfrm>
            <a:prstGeom prst="rect">
              <a:avLst/>
            </a:prstGeom>
          </p:spPr>
        </p:pic>
        <p:sp>
          <p:nvSpPr>
            <p:cNvPr id="14" name="b3_23">
              <a:extLst>
                <a:ext uri="{FF2B5EF4-FFF2-40B4-BE49-F238E27FC236}">
                  <a16:creationId xmlns:a16="http://schemas.microsoft.com/office/drawing/2014/main" id="{F6035CC1-3004-E232-E791-5154E65D5B64}"/>
                </a:ext>
              </a:extLst>
            </p:cNvPr>
            <p:cNvSpPr txBox="1"/>
            <p:nvPr/>
          </p:nvSpPr>
          <p:spPr>
            <a:xfrm>
              <a:off x="8198592" y="6376483"/>
              <a:ext cx="2834640" cy="365760"/>
            </a:xfrm>
            <a:prstGeom prst="rect">
              <a:avLst/>
            </a:prstGeom>
            <a:noFill/>
            <a:ln>
              <a:noFill/>
            </a:ln>
          </p:spPr>
          <p:txBody>
            <a:bodyPr wrap="square" lIns="38100" tIns="38100" rIns="38100" bIns="38100" rtlCol="0" anchor="t"/>
            <a:lstStyle/>
            <a:p>
              <a:pPr marL="0" indent="0" algn="ctr">
                <a:spcAft>
                  <a:spcPts val="600"/>
                </a:spcAft>
                <a:buNone/>
              </a:pPr>
              <a:r>
                <a:rPr lang="en-US" sz="1600" dirty="0">
                  <a:solidFill>
                    <a:srgbClr val="595959"/>
                  </a:solidFill>
                  <a:latin typeface="Calibri" pitchFamily="34" charset="0"/>
                  <a:ea typeface="Calibri" pitchFamily="34" charset="-122"/>
                  <a:cs typeface="Calibri" pitchFamily="34" charset="-120"/>
                </a:rPr>
                <a:t>steam power</a:t>
              </a:r>
              <a:endParaRPr lang="en-US" sz="1600" dirty="0"/>
            </a:p>
          </p:txBody>
        </p:sp>
      </p:grpSp>
      <p:grpSp>
        <p:nvGrpSpPr>
          <p:cNvPr id="24" name="Group 23">
            <a:extLst>
              <a:ext uri="{FF2B5EF4-FFF2-40B4-BE49-F238E27FC236}">
                <a16:creationId xmlns:a16="http://schemas.microsoft.com/office/drawing/2014/main" id="{E008FC86-DF32-F452-2A9E-FF161C2776A3}"/>
              </a:ext>
            </a:extLst>
          </p:cNvPr>
          <p:cNvGrpSpPr/>
          <p:nvPr/>
        </p:nvGrpSpPr>
        <p:grpSpPr>
          <a:xfrm>
            <a:off x="9792039" y="697206"/>
            <a:ext cx="1918461" cy="5058615"/>
            <a:chOff x="9532152" y="697206"/>
            <a:chExt cx="2197763" cy="5795082"/>
          </a:xfrm>
        </p:grpSpPr>
        <p:pic>
          <p:nvPicPr>
            <p:cNvPr id="15" name="b4_24" descr="img/cuneiform.jpg">
              <a:extLst>
                <a:ext uri="{FF2B5EF4-FFF2-40B4-BE49-F238E27FC236}">
                  <a16:creationId xmlns:a16="http://schemas.microsoft.com/office/drawing/2014/main" id="{8B2288C8-AAC4-47FC-D7F7-B0FCCFEE42FA}"/>
                </a:ext>
              </a:extLst>
            </p:cNvPr>
            <p:cNvPicPr>
              <a:picLocks noChangeAspect="1"/>
            </p:cNvPicPr>
            <p:nvPr/>
          </p:nvPicPr>
          <p:blipFill>
            <a:blip r:embed="rId5"/>
            <a:srcRect t="13754" b="13754"/>
            <a:stretch/>
          </p:blipFill>
          <p:spPr>
            <a:xfrm>
              <a:off x="9709104" y="697206"/>
              <a:ext cx="1892783" cy="1490063"/>
            </a:xfrm>
            <a:prstGeom prst="rect">
              <a:avLst/>
            </a:prstGeom>
          </p:spPr>
        </p:pic>
        <p:sp>
          <p:nvSpPr>
            <p:cNvPr id="16" name="b4_25">
              <a:extLst>
                <a:ext uri="{FF2B5EF4-FFF2-40B4-BE49-F238E27FC236}">
                  <a16:creationId xmlns:a16="http://schemas.microsoft.com/office/drawing/2014/main" id="{9708FBC8-1681-C39F-1C40-E4EDA3AA8C5D}"/>
                </a:ext>
              </a:extLst>
            </p:cNvPr>
            <p:cNvSpPr txBox="1"/>
            <p:nvPr/>
          </p:nvSpPr>
          <p:spPr>
            <a:xfrm>
              <a:off x="9532152" y="2227250"/>
              <a:ext cx="2148840" cy="365759"/>
            </a:xfrm>
            <a:prstGeom prst="rect">
              <a:avLst/>
            </a:prstGeom>
            <a:noFill/>
            <a:ln>
              <a:noFill/>
            </a:ln>
          </p:spPr>
          <p:txBody>
            <a:bodyPr wrap="square" lIns="38100" tIns="38100" rIns="38100" bIns="38100" rtlCol="0" anchor="t"/>
            <a:lstStyle/>
            <a:p>
              <a:pPr marL="0" indent="0" algn="ctr">
                <a:spcAft>
                  <a:spcPts val="600"/>
                </a:spcAft>
                <a:buNone/>
              </a:pPr>
              <a:r>
                <a:rPr lang="en-US" sz="1600" dirty="0">
                  <a:solidFill>
                    <a:srgbClr val="595959"/>
                  </a:solidFill>
                  <a:latin typeface="Calibri" pitchFamily="34" charset="0"/>
                  <a:ea typeface="Calibri" pitchFamily="34" charset="-122"/>
                  <a:cs typeface="Calibri" pitchFamily="34" charset="-120"/>
                </a:rPr>
                <a:t>writing</a:t>
              </a:r>
              <a:endParaRPr lang="en-US" sz="1600" dirty="0"/>
            </a:p>
          </p:txBody>
        </p:sp>
        <p:pic>
          <p:nvPicPr>
            <p:cNvPr id="19" name="b6_28" descr="img/printing.png">
              <a:extLst>
                <a:ext uri="{FF2B5EF4-FFF2-40B4-BE49-F238E27FC236}">
                  <a16:creationId xmlns:a16="http://schemas.microsoft.com/office/drawing/2014/main" id="{67277317-E1BF-A10D-5F19-D7A391ED8A4D}"/>
                </a:ext>
              </a:extLst>
            </p:cNvPr>
            <p:cNvPicPr>
              <a:picLocks noChangeAspect="1"/>
            </p:cNvPicPr>
            <p:nvPr/>
          </p:nvPicPr>
          <p:blipFill>
            <a:blip r:embed="rId6"/>
            <a:srcRect t="20479" b="20479"/>
            <a:stretch/>
          </p:blipFill>
          <p:spPr>
            <a:xfrm>
              <a:off x="9709104" y="2632992"/>
              <a:ext cx="1971888" cy="1344949"/>
            </a:xfrm>
            <a:prstGeom prst="rect">
              <a:avLst/>
            </a:prstGeom>
          </p:spPr>
        </p:pic>
        <p:sp>
          <p:nvSpPr>
            <p:cNvPr id="20" name="b6_29">
              <a:extLst>
                <a:ext uri="{FF2B5EF4-FFF2-40B4-BE49-F238E27FC236}">
                  <a16:creationId xmlns:a16="http://schemas.microsoft.com/office/drawing/2014/main" id="{722E6661-A1AA-1FE6-7495-93B1DD331D7A}"/>
                </a:ext>
              </a:extLst>
            </p:cNvPr>
            <p:cNvSpPr txBox="1"/>
            <p:nvPr/>
          </p:nvSpPr>
          <p:spPr>
            <a:xfrm>
              <a:off x="9532152" y="3977904"/>
              <a:ext cx="2148840" cy="365759"/>
            </a:xfrm>
            <a:prstGeom prst="rect">
              <a:avLst/>
            </a:prstGeom>
            <a:noFill/>
            <a:ln>
              <a:noFill/>
            </a:ln>
          </p:spPr>
          <p:txBody>
            <a:bodyPr wrap="square" lIns="38100" tIns="38100" rIns="38100" bIns="38100" rtlCol="0" anchor="t"/>
            <a:lstStyle/>
            <a:p>
              <a:pPr marL="0" indent="0" algn="ctr">
                <a:spcAft>
                  <a:spcPts val="600"/>
                </a:spcAft>
                <a:buNone/>
              </a:pPr>
              <a:r>
                <a:rPr lang="en-US" sz="1600" dirty="0">
                  <a:solidFill>
                    <a:srgbClr val="595959"/>
                  </a:solidFill>
                  <a:latin typeface="Calibri" pitchFamily="34" charset="0"/>
                  <a:ea typeface="Calibri" pitchFamily="34" charset="-122"/>
                  <a:cs typeface="Calibri" pitchFamily="34" charset="-120"/>
                </a:rPr>
                <a:t>printing</a:t>
              </a:r>
              <a:endParaRPr lang="en-US" sz="1600" dirty="0"/>
            </a:p>
          </p:txBody>
        </p:sp>
        <p:pic>
          <p:nvPicPr>
            <p:cNvPr id="21" name="b7_30" descr="img/telegraph.jpg">
              <a:extLst>
                <a:ext uri="{FF2B5EF4-FFF2-40B4-BE49-F238E27FC236}">
                  <a16:creationId xmlns:a16="http://schemas.microsoft.com/office/drawing/2014/main" id="{8D75A517-83B4-9691-0816-E6A4AD5393C4}"/>
                </a:ext>
              </a:extLst>
            </p:cNvPr>
            <p:cNvPicPr>
              <a:picLocks noChangeAspect="1"/>
            </p:cNvPicPr>
            <p:nvPr/>
          </p:nvPicPr>
          <p:blipFill>
            <a:blip r:embed="rId7"/>
            <a:srcRect l="142" r="142"/>
            <a:stretch/>
          </p:blipFill>
          <p:spPr>
            <a:xfrm>
              <a:off x="9788209" y="4532003"/>
              <a:ext cx="1892783" cy="1490063"/>
            </a:xfrm>
            <a:prstGeom prst="rect">
              <a:avLst/>
            </a:prstGeom>
          </p:spPr>
        </p:pic>
        <p:sp>
          <p:nvSpPr>
            <p:cNvPr id="22" name="b7_31">
              <a:extLst>
                <a:ext uri="{FF2B5EF4-FFF2-40B4-BE49-F238E27FC236}">
                  <a16:creationId xmlns:a16="http://schemas.microsoft.com/office/drawing/2014/main" id="{90FA6759-8505-9C58-68EF-BB26DBC25323}"/>
                </a:ext>
              </a:extLst>
            </p:cNvPr>
            <p:cNvSpPr txBox="1"/>
            <p:nvPr/>
          </p:nvSpPr>
          <p:spPr>
            <a:xfrm>
              <a:off x="9581075" y="6126528"/>
              <a:ext cx="2148840" cy="365760"/>
            </a:xfrm>
            <a:prstGeom prst="rect">
              <a:avLst/>
            </a:prstGeom>
            <a:noFill/>
            <a:ln>
              <a:noFill/>
            </a:ln>
          </p:spPr>
          <p:txBody>
            <a:bodyPr wrap="square" lIns="38100" tIns="38100" rIns="38100" bIns="38100" rtlCol="0" anchor="t"/>
            <a:lstStyle/>
            <a:p>
              <a:pPr marL="0" indent="0" algn="ctr">
                <a:spcAft>
                  <a:spcPts val="600"/>
                </a:spcAft>
                <a:buNone/>
              </a:pPr>
              <a:r>
                <a:rPr lang="en-US" sz="1600" dirty="0">
                  <a:solidFill>
                    <a:srgbClr val="595959"/>
                  </a:solidFill>
                  <a:latin typeface="Calibri" pitchFamily="34" charset="0"/>
                  <a:ea typeface="Calibri" pitchFamily="34" charset="-122"/>
                  <a:cs typeface="Calibri" pitchFamily="34" charset="-120"/>
                </a:rPr>
                <a:t>the telegraph</a:t>
              </a:r>
              <a:endParaRPr lang="en-US" sz="1600" dirty="0"/>
            </a:p>
          </p:txBody>
        </p:sp>
      </p:grpSp>
      <p:sp>
        <p:nvSpPr>
          <p:cNvPr id="26" name="TextBox 25">
            <a:extLst>
              <a:ext uri="{FF2B5EF4-FFF2-40B4-BE49-F238E27FC236}">
                <a16:creationId xmlns:a16="http://schemas.microsoft.com/office/drawing/2014/main" id="{B10226C1-4A95-2B5C-B7D7-48905C531444}"/>
              </a:ext>
            </a:extLst>
          </p:cNvPr>
          <p:cNvSpPr txBox="1"/>
          <p:nvPr/>
        </p:nvSpPr>
        <p:spPr>
          <a:xfrm>
            <a:off x="7230013" y="5827219"/>
            <a:ext cx="2280851" cy="400110"/>
          </a:xfrm>
          <a:prstGeom prst="rect">
            <a:avLst/>
          </a:prstGeom>
          <a:noFill/>
        </p:spPr>
        <p:txBody>
          <a:bodyPr wrap="square">
            <a:spAutoFit/>
          </a:bodyPr>
          <a:lstStyle/>
          <a:p>
            <a:pPr marL="0" indent="0" algn="ctr">
              <a:buNone/>
            </a:pPr>
            <a:r>
              <a:rPr lang="en-US" sz="2000" b="1" dirty="0">
                <a:solidFill>
                  <a:srgbClr val="FF0000"/>
                </a:solidFill>
                <a:latin typeface="Calibri" pitchFamily="34" charset="0"/>
                <a:ea typeface="Calibri" pitchFamily="34" charset="-122"/>
                <a:cs typeface="Calibri" pitchFamily="34" charset="-120"/>
              </a:rPr>
              <a:t>Physical</a:t>
            </a:r>
            <a:endParaRPr lang="en-US" sz="2000" dirty="0"/>
          </a:p>
        </p:txBody>
      </p:sp>
      <p:sp>
        <p:nvSpPr>
          <p:cNvPr id="27" name="TextBox 26">
            <a:extLst>
              <a:ext uri="{FF2B5EF4-FFF2-40B4-BE49-F238E27FC236}">
                <a16:creationId xmlns:a16="http://schemas.microsoft.com/office/drawing/2014/main" id="{7F6837D1-B16C-42EB-2016-219046A37A4C}"/>
              </a:ext>
            </a:extLst>
          </p:cNvPr>
          <p:cNvSpPr txBox="1"/>
          <p:nvPr/>
        </p:nvSpPr>
        <p:spPr>
          <a:xfrm>
            <a:off x="9701246" y="5827219"/>
            <a:ext cx="2280851" cy="400110"/>
          </a:xfrm>
          <a:prstGeom prst="rect">
            <a:avLst/>
          </a:prstGeom>
          <a:noFill/>
        </p:spPr>
        <p:txBody>
          <a:bodyPr wrap="square">
            <a:spAutoFit/>
          </a:bodyPr>
          <a:lstStyle/>
          <a:p>
            <a:pPr marL="0" indent="0" algn="ctr">
              <a:buNone/>
            </a:pPr>
            <a:r>
              <a:rPr lang="en-US" sz="2000" b="1" dirty="0">
                <a:solidFill>
                  <a:srgbClr val="362FEC"/>
                </a:solidFill>
                <a:latin typeface="Calibri" pitchFamily="34" charset="0"/>
                <a:ea typeface="Calibri" pitchFamily="34" charset="-122"/>
                <a:cs typeface="Calibri" pitchFamily="34" charset="-120"/>
              </a:rPr>
              <a:t>Informational</a:t>
            </a:r>
            <a:endParaRPr lang="en-US" sz="2000" dirty="0">
              <a:solidFill>
                <a:srgbClr val="362FEC"/>
              </a:solidFill>
            </a:endParaRPr>
          </a:p>
        </p:txBody>
      </p:sp>
      <p:sp>
        <p:nvSpPr>
          <p:cNvPr id="28" name="!!computation">
            <a:extLst>
              <a:ext uri="{FF2B5EF4-FFF2-40B4-BE49-F238E27FC236}">
                <a16:creationId xmlns:a16="http://schemas.microsoft.com/office/drawing/2014/main" id="{548A8046-8F3E-4096-10C3-C642D4944F12}"/>
              </a:ext>
            </a:extLst>
          </p:cNvPr>
          <p:cNvSpPr txBox="1"/>
          <p:nvPr/>
        </p:nvSpPr>
        <p:spPr>
          <a:xfrm>
            <a:off x="209903" y="2973996"/>
            <a:ext cx="6273448"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  </a:t>
            </a:r>
          </a:p>
        </p:txBody>
      </p:sp>
    </p:spTree>
    <p:extLst>
      <p:ext uri="{BB962C8B-B14F-4D97-AF65-F5344CB8AC3E}">
        <p14:creationId xmlns:p14="http://schemas.microsoft.com/office/powerpoint/2010/main" val="271281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6" grpId="0"/>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A0732-B284-6AB0-46FD-DE983AA509F7}"/>
            </a:ext>
          </a:extLst>
        </p:cNvPr>
        <p:cNvGrpSpPr/>
        <p:nvPr/>
      </p:nvGrpSpPr>
      <p:grpSpPr>
        <a:xfrm>
          <a:off x="0" y="0"/>
          <a:ext cx="0" cy="0"/>
          <a:chOff x="0" y="0"/>
          <a:chExt cx="0" cy="0"/>
        </a:xfrm>
      </p:grpSpPr>
      <p:sp>
        <p:nvSpPr>
          <p:cNvPr id="8" name="b0_2">
            <a:extLst>
              <a:ext uri="{FF2B5EF4-FFF2-40B4-BE49-F238E27FC236}">
                <a16:creationId xmlns:a16="http://schemas.microsoft.com/office/drawing/2014/main" id="{B1D4B917-EC7A-6DA6-FB99-6BB43AC74159}"/>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pic>
        <p:nvPicPr>
          <p:cNvPr id="2" name="b1_34" descr="img/turing.jpg">
            <a:extLst>
              <a:ext uri="{FF2B5EF4-FFF2-40B4-BE49-F238E27FC236}">
                <a16:creationId xmlns:a16="http://schemas.microsoft.com/office/drawing/2014/main" id="{2BD3B4AF-E150-0598-E545-748C035C2D87}"/>
              </a:ext>
            </a:extLst>
          </p:cNvPr>
          <p:cNvPicPr>
            <a:picLocks noChangeAspect="1"/>
          </p:cNvPicPr>
          <p:nvPr/>
        </p:nvPicPr>
        <p:blipFill>
          <a:blip r:embed="rId2"/>
          <a:stretch>
            <a:fillRect/>
          </a:stretch>
        </p:blipFill>
        <p:spPr>
          <a:xfrm>
            <a:off x="8650027" y="3002467"/>
            <a:ext cx="1622368" cy="2208824"/>
          </a:xfrm>
          <a:prstGeom prst="rect">
            <a:avLst/>
          </a:prstGeom>
        </p:spPr>
      </p:pic>
      <p:sp>
        <p:nvSpPr>
          <p:cNvPr id="3" name="b1_35">
            <a:extLst>
              <a:ext uri="{FF2B5EF4-FFF2-40B4-BE49-F238E27FC236}">
                <a16:creationId xmlns:a16="http://schemas.microsoft.com/office/drawing/2014/main" id="{390D4A6E-67DC-E3BB-0A5B-2669F8314FAF}"/>
              </a:ext>
            </a:extLst>
          </p:cNvPr>
          <p:cNvSpPr txBox="1"/>
          <p:nvPr/>
        </p:nvSpPr>
        <p:spPr>
          <a:xfrm>
            <a:off x="8135331" y="5287804"/>
            <a:ext cx="2651760" cy="329184"/>
          </a:xfrm>
          <a:prstGeom prst="rect">
            <a:avLst/>
          </a:prstGeom>
          <a:noFill/>
          <a:ln>
            <a:noFill/>
          </a:ln>
        </p:spPr>
        <p:txBody>
          <a:bodyPr wrap="square" lIns="38100" tIns="38100" rIns="38100" bIns="38100" rtlCol="0" anchor="t"/>
          <a:lstStyle/>
          <a:p>
            <a:pPr marL="0" indent="0" algn="ctr">
              <a:spcAft>
                <a:spcPts val="600"/>
              </a:spcAft>
              <a:buNone/>
            </a:pPr>
            <a:r>
              <a:rPr lang="en-US" sz="1400" dirty="0">
                <a:solidFill>
                  <a:srgbClr val="595959"/>
                </a:solidFill>
                <a:latin typeface="Calibri" pitchFamily="34" charset="0"/>
                <a:ea typeface="Calibri" pitchFamily="34" charset="-122"/>
                <a:cs typeface="Calibri" pitchFamily="34" charset="-120"/>
              </a:rPr>
              <a:t>Alan Turing</a:t>
            </a:r>
            <a:endParaRPr lang="en-US" sz="1400" dirty="0"/>
          </a:p>
        </p:txBody>
      </p:sp>
      <p:sp>
        <p:nvSpPr>
          <p:cNvPr id="5" name="line 1936">
            <a:extLst>
              <a:ext uri="{FF2B5EF4-FFF2-40B4-BE49-F238E27FC236}">
                <a16:creationId xmlns:a16="http://schemas.microsoft.com/office/drawing/2014/main" id="{8BAFC252-6029-6795-9DAC-090C61319AE7}"/>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pic>
        <p:nvPicPr>
          <p:cNvPr id="41" name="Picture 40">
            <a:extLst>
              <a:ext uri="{FF2B5EF4-FFF2-40B4-BE49-F238E27FC236}">
                <a16:creationId xmlns:a16="http://schemas.microsoft.com/office/drawing/2014/main" id="{62800D41-4B66-5F48-F28D-7C9785AC2497}"/>
              </a:ext>
            </a:extLst>
          </p:cNvPr>
          <p:cNvPicPr>
            <a:picLocks noChangeAspect="1"/>
          </p:cNvPicPr>
          <p:nvPr/>
        </p:nvPicPr>
        <p:blipFill>
          <a:blip r:embed="rId3"/>
          <a:stretch>
            <a:fillRect/>
          </a:stretch>
        </p:blipFill>
        <p:spPr>
          <a:xfrm>
            <a:off x="6896678" y="1241012"/>
            <a:ext cx="4907395" cy="1500545"/>
          </a:xfrm>
          <a:prstGeom prst="rect">
            <a:avLst/>
          </a:prstGeom>
        </p:spPr>
      </p:pic>
      <p:sp>
        <p:nvSpPr>
          <p:cNvPr id="42" name="!!computation">
            <a:extLst>
              <a:ext uri="{FF2B5EF4-FFF2-40B4-BE49-F238E27FC236}">
                <a16:creationId xmlns:a16="http://schemas.microsoft.com/office/drawing/2014/main" id="{4FE8C50E-B625-60D3-BD36-A8099EB526C4}"/>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3" name="description"/>
          <p:cNvSpPr txBox="1"/>
          <p:nvPr/>
        </p:nvSpPr>
        <p:spPr>
          <a:xfrm>
            <a:off x="6812280" y="5760720"/>
            <a:ext cx="5120640" cy="502920"/>
          </a:xfrm>
          <a:prstGeom prst="rect">
            <a:avLst/>
          </a:prstGeom>
          <a:noFill/>
        </p:spPr>
        <p:txBody>
          <a:bodyPr wrap="square" lIns="0" tIns="0" rIns="0" bIns="0" anchor="t">
            <a:spAutoFit/>
          </a:bodyPr>
          <a:lstStyle/>
          <a:p>
            <a:pPr algn="l"/>
            <a:r>
              <a:rPr sz="1400" b="0" i="0">
                <a:solidFill>
                  <a:srgbClr val="595959"/>
                </a:solidFill>
                <a:latin typeface="Calibri"/>
              </a:rPr>
              <a:t>A finite table of rules, reading and writing symbols on a tape, captures what it means to compute; one universal machine can run any other.</a:t>
            </a:r>
          </a:p>
        </p:txBody>
      </p:sp>
    </p:spTree>
    <p:extLst>
      <p:ext uri="{BB962C8B-B14F-4D97-AF65-F5344CB8AC3E}">
        <p14:creationId xmlns:p14="http://schemas.microsoft.com/office/powerpoint/2010/main" val="7031463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FBF5-F94D-1D86-356A-4B3B98E3B010}"/>
            </a:ext>
          </a:extLst>
        </p:cNvPr>
        <p:cNvGrpSpPr/>
        <p:nvPr/>
      </p:nvGrpSpPr>
      <p:grpSpPr>
        <a:xfrm>
          <a:off x="0" y="0"/>
          <a:ext cx="0" cy="0"/>
          <a:chOff x="0" y="0"/>
          <a:chExt cx="0" cy="0"/>
        </a:xfrm>
      </p:grpSpPr>
      <p:sp>
        <p:nvSpPr>
          <p:cNvPr id="8"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28"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5" name="line 1936">
            <a:extLst>
              <a:ext uri="{FF2B5EF4-FFF2-40B4-BE49-F238E27FC236}">
                <a16:creationId xmlns:a16="http://schemas.microsoft.com/office/drawing/2014/main" id="{7E819589-10E2-4866-1ACA-93305F3A174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4"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pic>
        <p:nvPicPr>
          <p:cNvPr id="6" name="b1_54" descr="img/eniac.jpg">
            <a:extLst>
              <a:ext uri="{FF2B5EF4-FFF2-40B4-BE49-F238E27FC236}">
                <a16:creationId xmlns:a16="http://schemas.microsoft.com/office/drawing/2014/main" id="{BF7876DF-6FC3-17F6-E73A-9158BDD17DC1}"/>
              </a:ext>
            </a:extLst>
          </p:cNvPr>
          <p:cNvPicPr>
            <a:picLocks noChangeAspect="1"/>
          </p:cNvPicPr>
          <p:nvPr/>
        </p:nvPicPr>
        <p:blipFill>
          <a:blip r:embed="rId2"/>
          <a:stretch>
            <a:fillRect/>
          </a:stretch>
        </p:blipFill>
        <p:spPr>
          <a:xfrm>
            <a:off x="8160925" y="1076557"/>
            <a:ext cx="3286757" cy="2511630"/>
          </a:xfrm>
          <a:prstGeom prst="rect">
            <a:avLst/>
          </a:prstGeom>
        </p:spPr>
      </p:pic>
      <p:sp>
        <p:nvSpPr>
          <p:cNvPr id="7" name="b1_55">
            <a:extLst>
              <a:ext uri="{FF2B5EF4-FFF2-40B4-BE49-F238E27FC236}">
                <a16:creationId xmlns:a16="http://schemas.microsoft.com/office/drawing/2014/main" id="{76A466B2-FF27-DF88-68B2-C7D21CD2582D}"/>
              </a:ext>
            </a:extLst>
          </p:cNvPr>
          <p:cNvSpPr txBox="1"/>
          <p:nvPr/>
        </p:nvSpPr>
        <p:spPr>
          <a:xfrm>
            <a:off x="8160925" y="3714134"/>
            <a:ext cx="2105448" cy="365760"/>
          </a:xfrm>
          <a:prstGeom prst="rect">
            <a:avLst/>
          </a:prstGeom>
          <a:noFill/>
          <a:ln>
            <a:noFill/>
          </a:ln>
        </p:spPr>
        <p:txBody>
          <a:bodyPr wrap="square" lIns="38100" tIns="38100" rIns="38100" bIns="38100" rtlCol="0" anchor="t"/>
          <a:lstStyle/>
          <a:p>
            <a:pPr marL="0" indent="0">
              <a:spcAft>
                <a:spcPts val="600"/>
              </a:spcAft>
              <a:buNone/>
            </a:pPr>
            <a:r>
              <a:rPr lang="en-US" sz="1400" dirty="0">
                <a:solidFill>
                  <a:srgbClr val="595959"/>
                </a:solidFill>
                <a:latin typeface="Calibri" pitchFamily="34" charset="0"/>
                <a:ea typeface="Calibri" pitchFamily="34" charset="-122"/>
                <a:cs typeface="Calibri" pitchFamily="34" charset="-120"/>
              </a:rPr>
              <a:t>ENIAC, announced 1946</a:t>
            </a:r>
            <a:endParaRPr lang="en-US" sz="1400" dirty="0"/>
          </a:p>
        </p:txBody>
      </p:sp>
      <p:pic>
        <p:nvPicPr>
          <p:cNvPr id="9" name="b2_56" descr="img/transistor.jpg">
            <a:extLst>
              <a:ext uri="{FF2B5EF4-FFF2-40B4-BE49-F238E27FC236}">
                <a16:creationId xmlns:a16="http://schemas.microsoft.com/office/drawing/2014/main" id="{71078A93-A2DE-82F2-3EFD-F4A42363A86C}"/>
              </a:ext>
            </a:extLst>
          </p:cNvPr>
          <p:cNvPicPr>
            <a:picLocks noChangeAspect="1"/>
          </p:cNvPicPr>
          <p:nvPr/>
        </p:nvPicPr>
        <p:blipFill>
          <a:blip r:embed="rId3"/>
          <a:stretch>
            <a:fillRect/>
          </a:stretch>
        </p:blipFill>
        <p:spPr>
          <a:xfrm>
            <a:off x="8993433" y="4205841"/>
            <a:ext cx="1621739" cy="1874842"/>
          </a:xfrm>
          <a:prstGeom prst="rect">
            <a:avLst/>
          </a:prstGeom>
        </p:spPr>
      </p:pic>
      <p:sp>
        <p:nvSpPr>
          <p:cNvPr id="10" name="b2_57">
            <a:extLst>
              <a:ext uri="{FF2B5EF4-FFF2-40B4-BE49-F238E27FC236}">
                <a16:creationId xmlns:a16="http://schemas.microsoft.com/office/drawing/2014/main" id="{325FC1B0-392B-66C6-B913-7B03142CF988}"/>
              </a:ext>
            </a:extLst>
          </p:cNvPr>
          <p:cNvSpPr txBox="1"/>
          <p:nvPr/>
        </p:nvSpPr>
        <p:spPr>
          <a:xfrm>
            <a:off x="8980933" y="6147851"/>
            <a:ext cx="2514830" cy="241915"/>
          </a:xfrm>
          <a:prstGeom prst="rect">
            <a:avLst/>
          </a:prstGeom>
          <a:noFill/>
          <a:ln>
            <a:noFill/>
          </a:ln>
        </p:spPr>
        <p:txBody>
          <a:bodyPr wrap="square" lIns="38100" tIns="38100" rIns="38100" bIns="38100" rtlCol="0" anchor="t"/>
          <a:lstStyle/>
          <a:p>
            <a:pPr marL="0" indent="0" algn="ctr">
              <a:spcAft>
                <a:spcPts val="600"/>
              </a:spcAft>
              <a:buNone/>
            </a:pPr>
            <a:r>
              <a:rPr lang="en-US" sz="1400" dirty="0">
                <a:solidFill>
                  <a:srgbClr val="595959"/>
                </a:solidFill>
                <a:latin typeface="Calibri" pitchFamily="34" charset="0"/>
                <a:ea typeface="Calibri" pitchFamily="34" charset="-122"/>
                <a:cs typeface="Calibri" pitchFamily="34" charset="-120"/>
              </a:rPr>
              <a:t>the first transistor (replica), 1947</a:t>
            </a:r>
            <a:endParaRPr lang="en-US" sz="1400" dirty="0"/>
          </a:p>
        </p:txBody>
      </p:sp>
      <p:sp>
        <p:nvSpPr>
          <p:cNvPr id="29" name="description"/>
          <p:cNvSpPr txBox="1"/>
          <p:nvPr/>
        </p:nvSpPr>
        <p:spPr>
          <a:xfrm>
            <a:off x="6812280" y="4343400"/>
            <a:ext cx="2057400" cy="1645920"/>
          </a:xfrm>
          <a:prstGeom prst="rect">
            <a:avLst/>
          </a:prstGeom>
          <a:noFill/>
        </p:spPr>
        <p:txBody>
          <a:bodyPr wrap="square" lIns="0" tIns="0" rIns="0" bIns="0" anchor="t">
            <a:spAutoFit/>
          </a:bodyPr>
          <a:lstStyle/>
          <a:p>
            <a:pPr algn="l"/>
            <a:r>
              <a:rPr sz="1400" b="0" i="0">
                <a:solidFill>
                  <a:srgbClr val="595959"/>
                </a:solidFill>
                <a:latin typeface="Calibri"/>
              </a:rPr>
              <a:t>ENIAC: about 18,000 vacuum tubes, reprogrammed by rewiring. The transistor (Bell Labs, 1947) made computers small, cheap, and reliable.</a:t>
            </a:r>
          </a:p>
        </p:txBody>
      </p:sp>
    </p:spTree>
    <p:extLst>
      <p:ext uri="{BB962C8B-B14F-4D97-AF65-F5344CB8AC3E}">
        <p14:creationId xmlns:p14="http://schemas.microsoft.com/office/powerpoint/2010/main" val="206747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ine 1936">
            <a:extLst>
              <a:ext uri="{FF2B5EF4-FFF2-40B4-BE49-F238E27FC236}">
                <a16:creationId xmlns:a16="http://schemas.microsoft.com/office/drawing/2014/main" id="{C9DF67C1-43FB-2996-59BA-F404CC84075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5"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sp>
        <p:nvSpPr>
          <p:cNvPr id="6" name="line 1950">
            <a:extLst>
              <a:ext uri="{FF2B5EF4-FFF2-40B4-BE49-F238E27FC236}">
                <a16:creationId xmlns:a16="http://schemas.microsoft.com/office/drawing/2014/main" id="{C9DF67C1-43FB-2996-59BA-F404CC84075C}"/>
              </a:ext>
            </a:extLst>
          </p:cNvPr>
          <p:cNvSpPr txBox="1"/>
          <p:nvPr/>
        </p:nvSpPr>
        <p:spPr>
          <a:xfrm>
            <a:off x="384048" y="276148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imitation game</a:t>
            </a:r>
            <a:endParaRPr lang="en-US" sz="2000" dirty="0"/>
          </a:p>
        </p:txBody>
      </p:sp>
      <p:grpSp>
        <p:nvGrpSpPr>
          <p:cNvPr id="7" name="imitation game"/>
          <p:cNvGrpSpPr/>
          <p:nvPr/>
        </p:nvGrpSpPr>
        <p:grpSpPr>
          <a:xfrm>
            <a:off x="6812280" y="1828800"/>
            <a:ext cx="4918556" cy="2945282"/>
            <a:chOff x="6812280" y="1828800"/>
            <a:chExt cx="4918556" cy="2945282"/>
          </a:xfrm>
        </p:grpSpPr>
        <p:pic>
          <p:nvPicPr>
            <p:cNvPr id="8" name="Picture 7" descr="user_blue.png"/>
            <p:cNvPicPr>
              <a:picLocks noChangeAspect="1"/>
            </p:cNvPicPr>
            <p:nvPr/>
          </p:nvPicPr>
          <p:blipFill>
            <a:blip r:embed="rId3"/>
            <a:stretch>
              <a:fillRect/>
            </a:stretch>
          </p:blipFill>
          <p:spPr>
            <a:xfrm>
              <a:off x="7023506" y="2432304"/>
              <a:ext cx="814730" cy="814730"/>
            </a:xfrm>
            <a:prstGeom prst="rect">
              <a:avLst/>
            </a:prstGeom>
          </p:spPr>
        </p:pic>
        <p:sp>
          <p:nvSpPr>
            <p:cNvPr id="9" name="TextBox 8"/>
            <p:cNvSpPr txBox="1"/>
            <p:nvPr/>
          </p:nvSpPr>
          <p:spPr>
            <a:xfrm>
              <a:off x="6812280" y="3277209"/>
              <a:ext cx="1267358" cy="274320"/>
            </a:xfrm>
            <a:prstGeom prst="rect">
              <a:avLst/>
            </a:prstGeom>
            <a:noFill/>
          </p:spPr>
          <p:txBody>
            <a:bodyPr wrap="square" lIns="0" tIns="0" rIns="0" bIns="0" anchor="t">
              <a:spAutoFit/>
            </a:bodyPr>
            <a:lstStyle/>
            <a:p>
              <a:pPr algn="ctr"/>
              <a:r>
                <a:rPr sz="1400" b="0" i="0">
                  <a:solidFill>
                    <a:srgbClr val="362FEC"/>
                  </a:solidFill>
                  <a:latin typeface="Calibri"/>
                </a:rPr>
                <a:t>interrogator</a:t>
              </a:r>
            </a:p>
          </p:txBody>
        </p:sp>
        <p:sp>
          <p:nvSpPr>
            <p:cNvPr id="10" name="Rectangle 9"/>
            <p:cNvSpPr/>
            <p:nvPr/>
          </p:nvSpPr>
          <p:spPr>
            <a:xfrm>
              <a:off x="9497872" y="1828800"/>
              <a:ext cx="2232964" cy="2444191"/>
            </a:xfrm>
            <a:prstGeom prst="rect">
              <a:avLst/>
            </a:prstGeom>
            <a:noFill/>
            <a:ln w="15875">
              <a:solidFill>
                <a:srgbClr val="595959"/>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558223" y="1858975"/>
              <a:ext cx="905256" cy="228600"/>
            </a:xfrm>
            <a:prstGeom prst="rect">
              <a:avLst/>
            </a:prstGeom>
            <a:noFill/>
          </p:spPr>
          <p:txBody>
            <a:bodyPr wrap="square" lIns="0" tIns="0" rIns="0" bIns="0" anchor="t">
              <a:spAutoFit/>
            </a:bodyPr>
            <a:lstStyle/>
            <a:p>
              <a:pPr algn="l"/>
              <a:r>
                <a:rPr sz="1200" b="0" i="1">
                  <a:solidFill>
                    <a:srgbClr val="595959"/>
                  </a:solidFill>
                  <a:latin typeface="Calibri"/>
                </a:rPr>
                <a:t>hidden</a:t>
              </a:r>
            </a:p>
          </p:txBody>
        </p:sp>
        <p:pic>
          <p:nvPicPr>
            <p:cNvPr id="12" name="Picture 11" descr="user_green.png"/>
            <p:cNvPicPr>
              <a:picLocks noChangeAspect="1"/>
            </p:cNvPicPr>
            <p:nvPr/>
          </p:nvPicPr>
          <p:blipFill>
            <a:blip r:embed="rId4"/>
            <a:stretch>
              <a:fillRect/>
            </a:stretch>
          </p:blipFill>
          <p:spPr>
            <a:xfrm>
              <a:off x="9799624" y="2100376"/>
              <a:ext cx="603504" cy="603504"/>
            </a:xfrm>
            <a:prstGeom prst="rect">
              <a:avLst/>
            </a:prstGeom>
          </p:spPr>
        </p:pic>
        <p:sp>
          <p:nvSpPr>
            <p:cNvPr id="13" name="TextBox 12"/>
            <p:cNvSpPr txBox="1"/>
            <p:nvPr/>
          </p:nvSpPr>
          <p:spPr>
            <a:xfrm>
              <a:off x="10463479" y="2281428"/>
              <a:ext cx="1207008" cy="274320"/>
            </a:xfrm>
            <a:prstGeom prst="rect">
              <a:avLst/>
            </a:prstGeom>
            <a:noFill/>
          </p:spPr>
          <p:txBody>
            <a:bodyPr wrap="square" lIns="0" tIns="0" rIns="0" bIns="0" anchor="t">
              <a:spAutoFit/>
            </a:bodyPr>
            <a:lstStyle/>
            <a:p>
              <a:pPr algn="l"/>
              <a:r>
                <a:rPr sz="1400" b="1" i="0">
                  <a:solidFill>
                    <a:srgbClr val="00843D"/>
                  </a:solidFill>
                  <a:latin typeface="Calibri"/>
                </a:rPr>
                <a:t>A:</a:t>
              </a:r>
              <a:r>
                <a:rPr sz="1400" b="0" i="0">
                  <a:solidFill>
                    <a:srgbClr val="00843D"/>
                  </a:solidFill>
                  <a:latin typeface="Calibri"/>
                </a:rPr>
                <a:t> a person</a:t>
              </a:r>
            </a:p>
          </p:txBody>
        </p:sp>
        <p:pic>
          <p:nvPicPr>
            <p:cNvPr id="14" name="Picture 13" descr="desktop_red.png"/>
            <p:cNvPicPr>
              <a:picLocks noChangeAspect="1"/>
            </p:cNvPicPr>
            <p:nvPr/>
          </p:nvPicPr>
          <p:blipFill>
            <a:blip r:embed="rId5"/>
            <a:stretch>
              <a:fillRect/>
            </a:stretch>
          </p:blipFill>
          <p:spPr>
            <a:xfrm>
              <a:off x="9799624" y="3337560"/>
              <a:ext cx="603504" cy="603504"/>
            </a:xfrm>
            <a:prstGeom prst="rect">
              <a:avLst/>
            </a:prstGeom>
          </p:spPr>
        </p:pic>
        <p:sp>
          <p:nvSpPr>
            <p:cNvPr id="15" name="TextBox 14"/>
            <p:cNvSpPr txBox="1"/>
            <p:nvPr/>
          </p:nvSpPr>
          <p:spPr>
            <a:xfrm>
              <a:off x="10463479" y="3518611"/>
              <a:ext cx="1207008" cy="274320"/>
            </a:xfrm>
            <a:prstGeom prst="rect">
              <a:avLst/>
            </a:prstGeom>
            <a:noFill/>
          </p:spPr>
          <p:txBody>
            <a:bodyPr wrap="square" lIns="0" tIns="0" rIns="0" bIns="0" anchor="t">
              <a:spAutoFit/>
            </a:bodyPr>
            <a:lstStyle/>
            <a:p>
              <a:pPr algn="l"/>
              <a:r>
                <a:rPr sz="1400" b="1" i="0">
                  <a:solidFill>
                    <a:srgbClr val="FF0000"/>
                  </a:solidFill>
                  <a:latin typeface="Calibri"/>
                </a:rPr>
                <a:t>B:</a:t>
              </a:r>
              <a:r>
                <a:rPr sz="1400" b="0" i="0">
                  <a:solidFill>
                    <a:srgbClr val="FF0000"/>
                  </a:solidFill>
                  <a:latin typeface="Calibri"/>
                </a:rPr>
                <a:t> a machine</a:t>
              </a:r>
            </a:p>
          </p:txBody>
        </p:sp>
        <p:cxnSp>
          <p:nvCxnSpPr>
            <p:cNvPr id="16" name="Connector 15"/>
            <p:cNvCxnSpPr/>
            <p:nvPr/>
          </p:nvCxnSpPr>
          <p:spPr>
            <a:xfrm flipV="1">
              <a:off x="7958937" y="2402128"/>
              <a:ext cx="1750162" cy="301752"/>
            </a:xfrm>
            <a:prstGeom prst="line">
              <a:avLst/>
            </a:prstGeom>
            <a:ln w="19050">
              <a:solidFill>
                <a:srgbClr val="362FEC"/>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7958937" y="2975457"/>
              <a:ext cx="1750162" cy="663855"/>
            </a:xfrm>
            <a:prstGeom prst="line">
              <a:avLst/>
            </a:prstGeom>
            <a:ln w="19050">
              <a:solidFill>
                <a:srgbClr val="362FE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8049463" y="2190902"/>
              <a:ext cx="1448409" cy="274320"/>
            </a:xfrm>
            <a:prstGeom prst="rect">
              <a:avLst/>
            </a:prstGeom>
            <a:noFill/>
          </p:spPr>
          <p:txBody>
            <a:bodyPr wrap="square" lIns="0" tIns="0" rIns="0" bIns="0" anchor="t">
              <a:spAutoFit/>
            </a:bodyPr>
            <a:lstStyle/>
            <a:p>
              <a:pPr algn="l"/>
              <a:r>
                <a:rPr sz="1200" b="0" i="0">
                  <a:solidFill>
                    <a:srgbClr val="362FEC"/>
                  </a:solidFill>
                  <a:latin typeface="Calibri"/>
                </a:rPr>
                <a:t>typed questions</a:t>
              </a:r>
            </a:p>
          </p:txBody>
        </p:sp>
        <p:sp>
          <p:nvSpPr>
            <p:cNvPr id="19" name="TextBox 18"/>
            <p:cNvSpPr txBox="1"/>
            <p:nvPr/>
          </p:nvSpPr>
          <p:spPr>
            <a:xfrm>
              <a:off x="6812280" y="4454042"/>
              <a:ext cx="4888382" cy="320040"/>
            </a:xfrm>
            <a:prstGeom prst="rect">
              <a:avLst/>
            </a:prstGeom>
            <a:noFill/>
          </p:spPr>
          <p:txBody>
            <a:bodyPr wrap="square" lIns="0" tIns="0" rIns="0" bIns="0" anchor="t">
              <a:spAutoFit/>
            </a:bodyPr>
            <a:lstStyle/>
            <a:p>
              <a:pPr algn="ctr"/>
              <a:r>
                <a:rPr sz="1600" b="1" i="0">
                  <a:solidFill>
                    <a:srgbClr val="000000"/>
                  </a:solidFill>
                  <a:latin typeface="Calibri"/>
                </a:rPr>
                <a:t>Which one is the machine?</a:t>
              </a:r>
            </a:p>
          </p:txBody>
        </p:sp>
      </p:grpSp>
      <p:sp>
        <p:nvSpPr>
          <p:cNvPr id="20" name="description"/>
          <p:cNvSpPr txBox="1"/>
          <p:nvPr/>
        </p:nvSpPr>
        <p:spPr>
          <a:xfrm>
            <a:off x="6812280" y="5029200"/>
            <a:ext cx="5120640" cy="502920"/>
          </a:xfrm>
          <a:prstGeom prst="rect">
            <a:avLst/>
          </a:prstGeom>
          <a:noFill/>
        </p:spPr>
        <p:txBody>
          <a:bodyPr wrap="square" lIns="0" tIns="0" rIns="0" bIns="0" anchor="t">
            <a:spAutoFit/>
          </a:bodyPr>
          <a:lstStyle/>
          <a:p>
            <a:pPr algn="l"/>
            <a:r>
              <a:rPr sz="1400" b="0" i="0">
                <a:solidFill>
                  <a:srgbClr val="595959"/>
                </a:solidFill>
                <a:latin typeface="Calibri"/>
              </a:rPr>
              <a:t>Typed conversation only. If the interrogator cannot reliably tell which is the machine, the machine passes.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ine 1936">
            <a:extLst>
              <a:ext uri="{FF2B5EF4-FFF2-40B4-BE49-F238E27FC236}">
                <a16:creationId xmlns:a16="http://schemas.microsoft.com/office/drawing/2014/main" id="{C9DF67C1-43FB-2996-59BA-F404CC84075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5"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sp>
        <p:nvSpPr>
          <p:cNvPr id="6" name="line 1950">
            <a:extLst>
              <a:ext uri="{FF2B5EF4-FFF2-40B4-BE49-F238E27FC236}">
                <a16:creationId xmlns:a16="http://schemas.microsoft.com/office/drawing/2014/main" id="{C9DF67C1-43FB-2996-59BA-F404CC84075C}"/>
              </a:ext>
            </a:extLst>
          </p:cNvPr>
          <p:cNvSpPr txBox="1"/>
          <p:nvPr/>
        </p:nvSpPr>
        <p:spPr>
          <a:xfrm>
            <a:off x="384048" y="276148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imitation game</a:t>
            </a:r>
            <a:endParaRPr lang="en-US" sz="2000" dirty="0"/>
          </a:p>
        </p:txBody>
      </p:sp>
      <p:sp>
        <p:nvSpPr>
          <p:cNvPr id="7" name="line 1955">
            <a:extLst>
              <a:ext uri="{FF2B5EF4-FFF2-40B4-BE49-F238E27FC236}">
                <a16:creationId xmlns:a16="http://schemas.microsoft.com/office/drawing/2014/main" id="{C9DF67C1-43FB-2996-59BA-F404CC84075C}"/>
              </a:ext>
            </a:extLst>
          </p:cNvPr>
          <p:cNvSpPr txBox="1"/>
          <p:nvPr/>
        </p:nvSpPr>
        <p:spPr>
          <a:xfrm>
            <a:off x="384048" y="31821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1955–1956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artificial intelligence gets a name</a:t>
            </a:r>
            <a:endParaRPr lang="en-US" sz="2000" dirty="0"/>
          </a:p>
        </p:txBody>
      </p:sp>
      <p:sp>
        <p:nvSpPr>
          <p:cNvPr id="8" name="Dartmouth quote"/>
          <p:cNvSpPr/>
          <p:nvPr/>
        </p:nvSpPr>
        <p:spPr>
          <a:xfrm>
            <a:off x="6812280" y="1188720"/>
            <a:ext cx="5120640" cy="1600200"/>
          </a:xfrm>
          <a:prstGeom prst="roundRect">
            <a:avLst>
              <a:gd name="adj" fmla="val 12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wrap="square" lIns="182880" rIns="182880" rtlCol="0" anchor="ctr"/>
          <a:lstStyle/>
          <a:p>
            <a:pPr algn="l"/>
            <a:r>
              <a:rPr sz="1800" b="0" i="1">
                <a:solidFill>
                  <a:srgbClr val="000000"/>
                </a:solidFill>
                <a:latin typeface="Calibri"/>
              </a:rPr>
              <a:t>“Every aspect of learning or any other feature of intelligence can in principle be so precisely described that a machine can be made to simulate it.”</a:t>
            </a:r>
          </a:p>
          <a:p>
            <a:pPr algn="r"/>
            <a:r>
              <a:rPr sz="1400">
                <a:solidFill>
                  <a:srgbClr val="595959"/>
                </a:solidFill>
                <a:latin typeface="Calibri"/>
              </a:rPr>
              <a:t>the Dartmouth proposal, 1955</a:t>
            </a:r>
          </a:p>
        </p:txBody>
      </p:sp>
      <p:grpSp>
        <p:nvGrpSpPr>
          <p:cNvPr id="9" name="Dartmouth proposers"/>
          <p:cNvGrpSpPr/>
          <p:nvPr/>
        </p:nvGrpSpPr>
        <p:grpSpPr>
          <a:xfrm>
            <a:off x="6812280" y="3108960"/>
            <a:ext cx="5120640" cy="2514600"/>
            <a:chOff x="6812280" y="3108960"/>
            <a:chExt cx="5120640" cy="2514600"/>
          </a:xfrm>
        </p:grpSpPr>
        <p:pic>
          <p:nvPicPr>
            <p:cNvPr id="10" name="Picture 9" descr="mccarthy.jpg"/>
            <p:cNvPicPr>
              <a:picLocks noChangeAspect="1"/>
            </p:cNvPicPr>
            <p:nvPr/>
          </p:nvPicPr>
          <p:blipFill>
            <a:blip r:embed="rId3"/>
            <a:stretch>
              <a:fillRect/>
            </a:stretch>
          </p:blipFill>
          <p:spPr>
            <a:xfrm>
              <a:off x="7040880" y="3108960"/>
              <a:ext cx="1463040" cy="1694640"/>
            </a:xfrm>
            <a:prstGeom prst="rect">
              <a:avLst/>
            </a:prstGeom>
          </p:spPr>
        </p:pic>
        <p:sp>
          <p:nvSpPr>
            <p:cNvPr id="11" name="TextBox 10"/>
            <p:cNvSpPr txBox="1"/>
            <p:nvPr/>
          </p:nvSpPr>
          <p:spPr>
            <a:xfrm>
              <a:off x="6949440" y="4858464"/>
              <a:ext cx="1645920" cy="274320"/>
            </a:xfrm>
            <a:prstGeom prst="rect">
              <a:avLst/>
            </a:prstGeom>
            <a:noFill/>
          </p:spPr>
          <p:txBody>
            <a:bodyPr wrap="square" lIns="0" tIns="0" rIns="0" bIns="0" anchor="t">
              <a:spAutoFit/>
            </a:bodyPr>
            <a:lstStyle/>
            <a:p>
              <a:pPr algn="ctr"/>
              <a:r>
                <a:rPr sz="1400" b="0" i="0">
                  <a:solidFill>
                    <a:srgbClr val="595959"/>
                  </a:solidFill>
                  <a:latin typeface="Calibri"/>
                </a:rPr>
                <a:t>John McCarthy</a:t>
              </a:r>
            </a:p>
          </p:txBody>
        </p:sp>
        <p:pic>
          <p:nvPicPr>
            <p:cNvPr id="12" name="Picture 11" descr="minsky.jpg"/>
            <p:cNvPicPr>
              <a:picLocks noChangeAspect="1"/>
            </p:cNvPicPr>
            <p:nvPr/>
          </p:nvPicPr>
          <p:blipFill>
            <a:blip r:embed="rId4"/>
            <a:stretch>
              <a:fillRect/>
            </a:stretch>
          </p:blipFill>
          <p:spPr>
            <a:xfrm>
              <a:off x="8686800" y="3108960"/>
              <a:ext cx="1463040" cy="1464468"/>
            </a:xfrm>
            <a:prstGeom prst="rect">
              <a:avLst/>
            </a:prstGeom>
          </p:spPr>
        </p:pic>
        <p:sp>
          <p:nvSpPr>
            <p:cNvPr id="13" name="TextBox 12"/>
            <p:cNvSpPr txBox="1"/>
            <p:nvPr/>
          </p:nvSpPr>
          <p:spPr>
            <a:xfrm>
              <a:off x="8595360" y="4628292"/>
              <a:ext cx="1645920" cy="274320"/>
            </a:xfrm>
            <a:prstGeom prst="rect">
              <a:avLst/>
            </a:prstGeom>
            <a:noFill/>
          </p:spPr>
          <p:txBody>
            <a:bodyPr wrap="square" lIns="0" tIns="0" rIns="0" bIns="0" anchor="t">
              <a:spAutoFit/>
            </a:bodyPr>
            <a:lstStyle/>
            <a:p>
              <a:pPr algn="ctr"/>
              <a:r>
                <a:rPr sz="1400" b="0" i="0">
                  <a:solidFill>
                    <a:srgbClr val="595959"/>
                  </a:solidFill>
                  <a:latin typeface="Calibri"/>
                </a:rPr>
                <a:t>Marvin Minsky</a:t>
              </a:r>
            </a:p>
          </p:txBody>
        </p:sp>
        <p:pic>
          <p:nvPicPr>
            <p:cNvPr id="14" name="Picture 13" descr="shannon.jpg"/>
            <p:cNvPicPr>
              <a:picLocks noChangeAspect="1"/>
            </p:cNvPicPr>
            <p:nvPr/>
          </p:nvPicPr>
          <p:blipFill>
            <a:blip r:embed="rId5"/>
            <a:stretch>
              <a:fillRect/>
            </a:stretch>
          </p:blipFill>
          <p:spPr>
            <a:xfrm>
              <a:off x="10431246" y="3108960"/>
              <a:ext cx="1265986" cy="1783080"/>
            </a:xfrm>
            <a:prstGeom prst="rect">
              <a:avLst/>
            </a:prstGeom>
          </p:spPr>
        </p:pic>
        <p:sp>
          <p:nvSpPr>
            <p:cNvPr id="15" name="TextBox 14"/>
            <p:cNvSpPr txBox="1"/>
            <p:nvPr/>
          </p:nvSpPr>
          <p:spPr>
            <a:xfrm>
              <a:off x="10241280" y="4946903"/>
              <a:ext cx="1645920" cy="274320"/>
            </a:xfrm>
            <a:prstGeom prst="rect">
              <a:avLst/>
            </a:prstGeom>
            <a:noFill/>
          </p:spPr>
          <p:txBody>
            <a:bodyPr wrap="square" lIns="0" tIns="0" rIns="0" bIns="0" anchor="t">
              <a:spAutoFit/>
            </a:bodyPr>
            <a:lstStyle/>
            <a:p>
              <a:pPr algn="ctr"/>
              <a:r>
                <a:rPr sz="1400" b="0" i="0">
                  <a:solidFill>
                    <a:srgbClr val="595959"/>
                  </a:solidFill>
                  <a:latin typeface="Calibri"/>
                </a:rPr>
                <a:t>Claude Shannon</a:t>
              </a:r>
            </a:p>
          </p:txBody>
        </p:sp>
        <p:sp>
          <p:nvSpPr>
            <p:cNvPr id="16" name="TextBox 15"/>
            <p:cNvSpPr txBox="1"/>
            <p:nvPr/>
          </p:nvSpPr>
          <p:spPr>
            <a:xfrm>
              <a:off x="6812280" y="5349240"/>
              <a:ext cx="5120640" cy="274320"/>
            </a:xfrm>
            <a:prstGeom prst="rect">
              <a:avLst/>
            </a:prstGeom>
            <a:noFill/>
          </p:spPr>
          <p:txBody>
            <a:bodyPr wrap="square" lIns="0" tIns="0" rIns="0" bIns="0" anchor="t">
              <a:spAutoFit/>
            </a:bodyPr>
            <a:lstStyle/>
            <a:p>
              <a:pPr algn="ctr"/>
              <a:r>
                <a:rPr sz="1400" b="0" i="0">
                  <a:solidFill>
                    <a:srgbClr val="595959"/>
                  </a:solidFill>
                  <a:latin typeface="Calibri"/>
                </a:rPr>
                <a:t>with Nathaniel Rochester of IBM, the fourth author</a:t>
              </a:r>
            </a:p>
          </p:txBody>
        </p:sp>
      </p:grpSp>
      <p:sp>
        <p:nvSpPr>
          <p:cNvPr id="17" name="description"/>
          <p:cNvSpPr txBox="1"/>
          <p:nvPr/>
        </p:nvSpPr>
        <p:spPr>
          <a:xfrm>
            <a:off x="6812280" y="5806440"/>
            <a:ext cx="5120640" cy="502920"/>
          </a:xfrm>
          <a:prstGeom prst="rect">
            <a:avLst/>
          </a:prstGeom>
          <a:noFill/>
        </p:spPr>
        <p:txBody>
          <a:bodyPr wrap="square" lIns="0" tIns="0" rIns="0" bIns="0" anchor="t">
            <a:spAutoFit/>
          </a:bodyPr>
          <a:lstStyle/>
          <a:p>
            <a:pPr algn="l"/>
            <a:r>
              <a:rPr sz="1400" b="0" i="0">
                <a:solidFill>
                  <a:srgbClr val="595959"/>
                </a:solidFill>
                <a:latin typeface="Calibri"/>
              </a:rPr>
              <a:t>The proposal (August 1955) coined the name “artificial intelligence”; the summer workshop of 1956 started the field.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ine 1936">
            <a:extLst>
              <a:ext uri="{FF2B5EF4-FFF2-40B4-BE49-F238E27FC236}">
                <a16:creationId xmlns:a16="http://schemas.microsoft.com/office/drawing/2014/main" id="{C9DF67C1-43FB-2996-59BA-F404CC84075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5"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sp>
        <p:nvSpPr>
          <p:cNvPr id="6" name="line 1950">
            <a:extLst>
              <a:ext uri="{FF2B5EF4-FFF2-40B4-BE49-F238E27FC236}">
                <a16:creationId xmlns:a16="http://schemas.microsoft.com/office/drawing/2014/main" id="{C9DF67C1-43FB-2996-59BA-F404CC84075C}"/>
              </a:ext>
            </a:extLst>
          </p:cNvPr>
          <p:cNvSpPr txBox="1"/>
          <p:nvPr/>
        </p:nvSpPr>
        <p:spPr>
          <a:xfrm>
            <a:off x="384048" y="276148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imitation game</a:t>
            </a:r>
            <a:endParaRPr lang="en-US" sz="2000" dirty="0"/>
          </a:p>
        </p:txBody>
      </p:sp>
      <p:sp>
        <p:nvSpPr>
          <p:cNvPr id="7" name="line 1955">
            <a:extLst>
              <a:ext uri="{FF2B5EF4-FFF2-40B4-BE49-F238E27FC236}">
                <a16:creationId xmlns:a16="http://schemas.microsoft.com/office/drawing/2014/main" id="{C9DF67C1-43FB-2996-59BA-F404CC84075C}"/>
              </a:ext>
            </a:extLst>
          </p:cNvPr>
          <p:cNvSpPr txBox="1"/>
          <p:nvPr/>
        </p:nvSpPr>
        <p:spPr>
          <a:xfrm>
            <a:off x="384048" y="31821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1955–1956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artificial intelligence gets a name</a:t>
            </a:r>
            <a:endParaRPr lang="en-US" sz="2000" dirty="0"/>
          </a:p>
        </p:txBody>
      </p:sp>
      <p:sp>
        <p:nvSpPr>
          <p:cNvPr id="8" name="line 1958">
            <a:extLst>
              <a:ext uri="{FF2B5EF4-FFF2-40B4-BE49-F238E27FC236}">
                <a16:creationId xmlns:a16="http://schemas.microsoft.com/office/drawing/2014/main" id="{C9DF67C1-43FB-2996-59BA-F404CC84075C}"/>
              </a:ext>
            </a:extLst>
          </p:cNvPr>
          <p:cNvSpPr txBox="1"/>
          <p:nvPr/>
        </p:nvSpPr>
        <p:spPr>
          <a:xfrm>
            <a:off x="384048" y="360273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perceptron learns from examples</a:t>
            </a:r>
            <a:endParaRPr lang="en-US" sz="2000" dirty="0"/>
          </a:p>
        </p:txBody>
      </p:sp>
      <p:pic>
        <p:nvPicPr>
          <p:cNvPr id="9" name="Mark I Perceptron fil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13759" y="1097280"/>
            <a:ext cx="3291840" cy="2468880"/>
          </a:xfrm>
          <a:prstGeom prst="rect">
            <a:avLst/>
          </a:prstGeom>
        </p:spPr>
      </p:pic>
      <p:sp>
        <p:nvSpPr>
          <p:cNvPr id="10" name="TextBox 9"/>
          <p:cNvSpPr txBox="1"/>
          <p:nvPr/>
        </p:nvSpPr>
        <p:spPr>
          <a:xfrm>
            <a:off x="8013759" y="3680459"/>
            <a:ext cx="3291840" cy="274320"/>
          </a:xfrm>
          <a:prstGeom prst="rect">
            <a:avLst/>
          </a:prstGeom>
          <a:noFill/>
        </p:spPr>
        <p:txBody>
          <a:bodyPr wrap="square" lIns="0" tIns="0" rIns="0" bIns="0" anchor="t">
            <a:spAutoFit/>
          </a:bodyPr>
          <a:lstStyle/>
          <a:p>
            <a:pPr algn="ctr"/>
            <a:r>
              <a:rPr sz="1200" b="0" i="0">
                <a:solidFill>
                  <a:srgbClr val="595959"/>
                </a:solidFill>
                <a:latin typeface="Calibri"/>
              </a:rPr>
              <a:t>The Mark I Perceptron at work (</a:t>
            </a:r>
            <a:r>
              <a:rPr sz="1200" b="0" i="0">
                <a:solidFill>
                  <a:srgbClr val="595959"/>
                </a:solidFill>
                <a:latin typeface="Calibri"/>
                <a:hlinkClick r:id="rId6"/>
              </a:rPr>
              <a:t>film clip</a:t>
            </a:r>
            <a:r>
              <a:rPr sz="1200" b="0" i="0">
                <a:solidFill>
                  <a:srgbClr val="595959"/>
                </a:solidFill>
                <a:latin typeface="Calibri"/>
              </a:rPr>
              <a:t>)</a:t>
            </a:r>
          </a:p>
        </p:txBody>
      </p:sp>
      <p:pic>
        <p:nvPicPr>
          <p:cNvPr id="11" name="perceptron separating line" descr="perceptron.png"/>
          <p:cNvPicPr>
            <a:picLocks noChangeAspect="1"/>
          </p:cNvPicPr>
          <p:nvPr/>
        </p:nvPicPr>
        <p:blipFill>
          <a:blip r:embed="rId7"/>
          <a:stretch>
            <a:fillRect/>
          </a:stretch>
        </p:blipFill>
        <p:spPr>
          <a:xfrm>
            <a:off x="8288079" y="4034160"/>
            <a:ext cx="2743200" cy="2547257"/>
          </a:xfrm>
          <a:prstGeom prst="rect">
            <a:avLst/>
          </a:prstGeom>
        </p:spPr>
      </p:pic>
      <p:sp>
        <p:nvSpPr>
          <p:cNvPr id="23" name="description"/>
          <p:cNvSpPr txBox="1"/>
          <p:nvPr/>
        </p:nvSpPr>
        <p:spPr>
          <a:xfrm>
            <a:off x="6675120" y="4114800"/>
            <a:ext cx="1554480" cy="2468880"/>
          </a:xfrm>
          <a:prstGeom prst="rect">
            <a:avLst/>
          </a:prstGeom>
          <a:noFill/>
        </p:spPr>
        <p:txBody>
          <a:bodyPr wrap="square" lIns="0" tIns="0" rIns="0" bIns="0" anchor="t">
            <a:spAutoFit/>
          </a:bodyPr>
          <a:lstStyle/>
          <a:p>
            <a:pPr algn="l"/>
            <a:r>
              <a:rPr sz="1300" b="0" i="0">
                <a:solidFill>
                  <a:srgbClr val="595959"/>
                </a:solidFill>
                <a:latin typeface="Calibri"/>
              </a:rPr>
              <a:t>Rosenblatt's perceptron nudges its weights after each mistake, until a line separates the two classes: an early landmark of machine learning.</a:t>
            </a:r>
          </a:p>
        </p:txBody>
      </p:sp>
      <p:sp>
        <p:nvSpPr>
          <p:cNvPr id="24" name="tag ML"/>
          <p:cNvSpPr/>
          <p:nvPr/>
        </p:nvSpPr>
        <p:spPr>
          <a:xfrm>
            <a:off x="4971391" y="3671315"/>
            <a:ext cx="438912" cy="274320"/>
          </a:xfrm>
          <a:prstGeom prst="roundRect">
            <a:avLst>
              <a:gd name="adj" fmla="val 12000"/>
            </a:avLst>
          </a:prstGeom>
          <a:solidFill>
            <a:srgbClr val="D9F2E4"/>
          </a:solidFill>
          <a:ln w="158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00B050"/>
                </a:solidFill>
                <a:latin typeface="Calibri"/>
              </a:rPr>
              <a:t>ML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9"/>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9"/>
                                        </p:tgtEl>
                                      </p:cBhvr>
                                    </p:cmd>
                                  </p:childTnLst>
                                </p:cTn>
                              </p:par>
                            </p:childTnLst>
                          </p:cTn>
                        </p:par>
                      </p:childTnLst>
                    </p:cTn>
                  </p:par>
                </p:childTnLst>
              </p:cTn>
              <p:nextCondLst>
                <p:cond evt="onNext" delay="0">
                  <p:tgtEl>
                    <p:spTgt spid="9"/>
                  </p:tgtEl>
                </p:cond>
              </p:nextCondLst>
            </p:seq>
            <p:video>
              <p:cMediaNode vol="80000">
                <p:cTn id="22" fill="hold" display="0">
                  <p:stCondLst>
                    <p:cond delay="indefinite"/>
                  </p:stCondLst>
                </p:cTn>
                <p:tgtEl>
                  <p:spTgt spid="9"/>
                </p:tgtEl>
              </p:cMediaNode>
            </p:video>
          </p:childTnLst>
        </p:cTn>
      </p:par>
    </p:tnLst>
    <p:bldLst>
      <p:bldP spid="8" grpId="0"/>
      <p:bldP spid="10" grpId="0"/>
      <p:bldP spid="23" grpId="0"/>
      <p:bldP spid="24" grpId="0" animBg="1"/>
    </p:bld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ine 1936">
            <a:extLst>
              <a:ext uri="{FF2B5EF4-FFF2-40B4-BE49-F238E27FC236}">
                <a16:creationId xmlns:a16="http://schemas.microsoft.com/office/drawing/2014/main" id="{C9DF67C1-43FB-2996-59BA-F404CC84075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5"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sp>
        <p:nvSpPr>
          <p:cNvPr id="6" name="line 1950">
            <a:extLst>
              <a:ext uri="{FF2B5EF4-FFF2-40B4-BE49-F238E27FC236}">
                <a16:creationId xmlns:a16="http://schemas.microsoft.com/office/drawing/2014/main" id="{C9DF67C1-43FB-2996-59BA-F404CC84075C}"/>
              </a:ext>
            </a:extLst>
          </p:cNvPr>
          <p:cNvSpPr txBox="1"/>
          <p:nvPr/>
        </p:nvSpPr>
        <p:spPr>
          <a:xfrm>
            <a:off x="384048" y="276148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imitation game</a:t>
            </a:r>
            <a:endParaRPr lang="en-US" sz="2000" dirty="0"/>
          </a:p>
        </p:txBody>
      </p:sp>
      <p:sp>
        <p:nvSpPr>
          <p:cNvPr id="7" name="line 1955">
            <a:extLst>
              <a:ext uri="{FF2B5EF4-FFF2-40B4-BE49-F238E27FC236}">
                <a16:creationId xmlns:a16="http://schemas.microsoft.com/office/drawing/2014/main" id="{C9DF67C1-43FB-2996-59BA-F404CC84075C}"/>
              </a:ext>
            </a:extLst>
          </p:cNvPr>
          <p:cNvSpPr txBox="1"/>
          <p:nvPr/>
        </p:nvSpPr>
        <p:spPr>
          <a:xfrm>
            <a:off x="384048" y="31821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1955–1956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artificial intelligence gets a name</a:t>
            </a:r>
            <a:endParaRPr lang="en-US" sz="2000" dirty="0"/>
          </a:p>
        </p:txBody>
      </p:sp>
      <p:sp>
        <p:nvSpPr>
          <p:cNvPr id="8" name="line 1958">
            <a:extLst>
              <a:ext uri="{FF2B5EF4-FFF2-40B4-BE49-F238E27FC236}">
                <a16:creationId xmlns:a16="http://schemas.microsoft.com/office/drawing/2014/main" id="{C9DF67C1-43FB-2996-59BA-F404CC84075C}"/>
              </a:ext>
            </a:extLst>
          </p:cNvPr>
          <p:cNvSpPr txBox="1"/>
          <p:nvPr/>
        </p:nvSpPr>
        <p:spPr>
          <a:xfrm>
            <a:off x="384048" y="360273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perceptron learns from examples</a:t>
            </a:r>
            <a:endParaRPr lang="en-US" sz="2000" dirty="0"/>
          </a:p>
        </p:txBody>
      </p:sp>
      <p:sp>
        <p:nvSpPr>
          <p:cNvPr id="9" name="line 1959"/>
          <p:cNvSpPr txBox="1"/>
          <p:nvPr/>
        </p:nvSpPr>
        <p:spPr>
          <a:xfrm>
            <a:off x="384048" y="402336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1959</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Samuel's checkers player learns from self-play</a:t>
            </a:r>
            <a:endParaRPr lang="en-US" sz="2000" dirty="0"/>
          </a:p>
        </p:txBody>
      </p:sp>
      <p:pic>
        <p:nvPicPr>
          <p:cNvPr id="10" name="checkers board" descr="checkers.png"/>
          <p:cNvPicPr>
            <a:picLocks noChangeAspect="1"/>
          </p:cNvPicPr>
          <p:nvPr/>
        </p:nvPicPr>
        <p:blipFill>
          <a:blip r:embed="rId2"/>
          <a:stretch>
            <a:fillRect/>
          </a:stretch>
        </p:blipFill>
        <p:spPr>
          <a:xfrm>
            <a:off x="7635240" y="1188720"/>
            <a:ext cx="3474720" cy="2258568"/>
          </a:xfrm>
          <a:prstGeom prst="rect">
            <a:avLst/>
          </a:prstGeom>
        </p:spPr>
      </p:pic>
      <p:grpSp>
        <p:nvGrpSpPr>
          <p:cNvPr id="11" name="how the program learned"/>
          <p:cNvGrpSpPr/>
          <p:nvPr/>
        </p:nvGrpSpPr>
        <p:grpSpPr>
          <a:xfrm>
            <a:off x="6812280" y="3721607"/>
            <a:ext cx="5120640" cy="1143001"/>
            <a:chOff x="6812280" y="3721607"/>
            <a:chExt cx="5120640" cy="1143001"/>
          </a:xfrm>
        </p:grpSpPr>
        <p:sp>
          <p:nvSpPr>
            <p:cNvPr id="12" name="Rounded Rectangle 11"/>
            <p:cNvSpPr/>
            <p:nvPr/>
          </p:nvSpPr>
          <p:spPr>
            <a:xfrm>
              <a:off x="6812280" y="3721607"/>
              <a:ext cx="1554480" cy="82296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000000"/>
                  </a:solidFill>
                  <a:latin typeface="Calibri"/>
                </a:rPr>
                <a:t>play against a copy of itself</a:t>
              </a:r>
            </a:p>
          </p:txBody>
        </p:sp>
        <p:cxnSp>
          <p:nvCxnSpPr>
            <p:cNvPr id="13" name="Connector 12"/>
            <p:cNvCxnSpPr/>
            <p:nvPr/>
          </p:nvCxnSpPr>
          <p:spPr>
            <a:xfrm>
              <a:off x="8385048" y="4133087"/>
              <a:ext cx="192024" cy="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8595360" y="3721607"/>
              <a:ext cx="1554480" cy="822960"/>
            </a:xfrm>
            <a:prstGeom prst="roundRect">
              <a:avLst>
                <a:gd name="adj" fmla="val 12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362FEC"/>
                  </a:solidFill>
                  <a:latin typeface="Calibri"/>
                </a:rPr>
                <a:t>look ahead: a better estimate of the position</a:t>
              </a:r>
            </a:p>
          </p:txBody>
        </p:sp>
        <p:cxnSp>
          <p:nvCxnSpPr>
            <p:cNvPr id="15" name="Connector 14"/>
            <p:cNvCxnSpPr/>
            <p:nvPr/>
          </p:nvCxnSpPr>
          <p:spPr>
            <a:xfrm>
              <a:off x="10168128" y="4133087"/>
              <a:ext cx="192024" cy="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10378440" y="3721607"/>
              <a:ext cx="1554480" cy="82296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00843D"/>
                  </a:solidFill>
                  <a:latin typeface="Calibri"/>
                </a:rPr>
                <a:t>move the evaluation toward that estimate</a:t>
              </a:r>
            </a:p>
          </p:txBody>
        </p:sp>
        <p:sp>
          <p:nvSpPr>
            <p:cNvPr id="17" name="TextBox 16"/>
            <p:cNvSpPr txBox="1"/>
            <p:nvPr/>
          </p:nvSpPr>
          <p:spPr>
            <a:xfrm>
              <a:off x="6812280" y="4590288"/>
              <a:ext cx="5120640" cy="274320"/>
            </a:xfrm>
            <a:prstGeom prst="rect">
              <a:avLst/>
            </a:prstGeom>
            <a:noFill/>
          </p:spPr>
          <p:txBody>
            <a:bodyPr wrap="square" anchor="t" lIns="0" rIns="0" tIns="0" bIns="0">
              <a:spAutoFit/>
            </a:bodyPr>
            <a:lstStyle/>
            <a:p>
              <a:pPr algn="ctr"/>
              <a:r>
                <a:rPr sz="1200" b="0" i="0">
                  <a:solidFill>
                    <a:srgbClr val="595959"/>
                  </a:solidFill>
                  <a:latin typeface="Calibri"/>
                </a:rPr>
                <a:t>repeat, game after game</a:t>
              </a:r>
            </a:p>
          </p:txBody>
        </p:sp>
      </p:grpSp>
      <p:sp>
        <p:nvSpPr>
          <p:cNvPr id="18" name="description"/>
          <p:cNvSpPr txBox="1"/>
          <p:nvPr/>
        </p:nvSpPr>
        <p:spPr>
          <a:xfrm>
            <a:off x="6812280" y="4956048"/>
            <a:ext cx="5120640" cy="822960"/>
          </a:xfrm>
          <a:prstGeom prst="rect">
            <a:avLst/>
          </a:prstGeom>
          <a:noFill/>
        </p:spPr>
        <p:txBody>
          <a:bodyPr wrap="square" anchor="t" lIns="0" rIns="0" tIns="0" bIns="0">
            <a:spAutoFit/>
          </a:bodyPr>
          <a:lstStyle/>
          <a:p>
            <a:pPr algn="l"/>
            <a:r>
              <a:rPr sz="1400" b="0" i="0">
                <a:solidFill>
                  <a:srgbClr val="595959"/>
                </a:solidFill>
                <a:latin typeface="Calibri"/>
              </a:rPr>
              <a:t>Arthur Samuel's program played checkers against itself and moved its evaluation of positions toward what looking ahead revealed: an early landmark of reinforcement learning. His paper's title is an early use of the phrase “machine learning”.</a:t>
            </a:r>
          </a:p>
        </p:txBody>
      </p:sp>
      <p:sp>
        <p:nvSpPr>
          <p:cNvPr id="19" name="tag ML"/>
          <p:cNvSpPr/>
          <p:nvPr/>
        </p:nvSpPr>
        <p:spPr>
          <a:xfrm>
            <a:off x="4971391" y="3671315"/>
            <a:ext cx="438912" cy="274320"/>
          </a:xfrm>
          <a:prstGeom prst="roundRect">
            <a:avLst>
              <a:gd name="adj" fmla="val 12000"/>
            </a:avLst>
          </a:prstGeom>
          <a:solidFill>
            <a:srgbClr val="D9F2E4"/>
          </a:solidFill>
          <a:ln w="158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00B050"/>
                </a:solidFill>
                <a:latin typeface="Calibri"/>
              </a:rPr>
              <a:t>ML</a:t>
            </a:r>
          </a:p>
        </p:txBody>
      </p:sp>
      <p:sp>
        <p:nvSpPr>
          <p:cNvPr id="20" name="tag RL"/>
          <p:cNvSpPr/>
          <p:nvPr/>
        </p:nvSpPr>
        <p:spPr>
          <a:xfrm>
            <a:off x="5864498" y="4091940"/>
            <a:ext cx="438912" cy="274320"/>
          </a:xfrm>
          <a:prstGeom prst="roundRect">
            <a:avLst>
              <a:gd name="adj" fmla="val 12000"/>
            </a:avLst>
          </a:prstGeom>
          <a:solidFill>
            <a:srgbClr val="FBE5D6"/>
          </a:solidFill>
          <a:ln w="15875">
            <a:solidFill>
              <a:srgbClr val="ED7D31"/>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ED7D31"/>
                </a:solidFill>
                <a:latin typeface="Calibri"/>
              </a:rPr>
              <a:t>RL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0" grpId="0" animBg="1"/>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ine 1936">
            <a:extLst>
              <a:ext uri="{FF2B5EF4-FFF2-40B4-BE49-F238E27FC236}">
                <a16:creationId xmlns:a16="http://schemas.microsoft.com/office/drawing/2014/main" id="{C9DF67C1-43FB-2996-59BA-F404CC84075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5"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sp>
        <p:nvSpPr>
          <p:cNvPr id="6" name="line 1950">
            <a:extLst>
              <a:ext uri="{FF2B5EF4-FFF2-40B4-BE49-F238E27FC236}">
                <a16:creationId xmlns:a16="http://schemas.microsoft.com/office/drawing/2014/main" id="{C9DF67C1-43FB-2996-59BA-F404CC84075C}"/>
              </a:ext>
            </a:extLst>
          </p:cNvPr>
          <p:cNvSpPr txBox="1"/>
          <p:nvPr/>
        </p:nvSpPr>
        <p:spPr>
          <a:xfrm>
            <a:off x="384048" y="276148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imitation game</a:t>
            </a:r>
            <a:endParaRPr lang="en-US" sz="2000" dirty="0"/>
          </a:p>
        </p:txBody>
      </p:sp>
      <p:sp>
        <p:nvSpPr>
          <p:cNvPr id="7" name="line 1955">
            <a:extLst>
              <a:ext uri="{FF2B5EF4-FFF2-40B4-BE49-F238E27FC236}">
                <a16:creationId xmlns:a16="http://schemas.microsoft.com/office/drawing/2014/main" id="{C9DF67C1-43FB-2996-59BA-F404CC84075C}"/>
              </a:ext>
            </a:extLst>
          </p:cNvPr>
          <p:cNvSpPr txBox="1"/>
          <p:nvPr/>
        </p:nvSpPr>
        <p:spPr>
          <a:xfrm>
            <a:off x="384048" y="31821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1955–1956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artificial intelligence gets a name</a:t>
            </a:r>
            <a:endParaRPr lang="en-US" sz="2000" dirty="0"/>
          </a:p>
        </p:txBody>
      </p:sp>
      <p:sp>
        <p:nvSpPr>
          <p:cNvPr id="8" name="line 1958">
            <a:extLst>
              <a:ext uri="{FF2B5EF4-FFF2-40B4-BE49-F238E27FC236}">
                <a16:creationId xmlns:a16="http://schemas.microsoft.com/office/drawing/2014/main" id="{C9DF67C1-43FB-2996-59BA-F404CC84075C}"/>
              </a:ext>
            </a:extLst>
          </p:cNvPr>
          <p:cNvSpPr txBox="1"/>
          <p:nvPr/>
        </p:nvSpPr>
        <p:spPr>
          <a:xfrm>
            <a:off x="384048" y="360273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perceptron learns from examples</a:t>
            </a:r>
            <a:endParaRPr lang="en-US" sz="2000" dirty="0"/>
          </a:p>
        </p:txBody>
      </p:sp>
      <p:sp>
        <p:nvSpPr>
          <p:cNvPr id="9" name="line 1986">
            <a:extLst>
              <a:ext uri="{FF2B5EF4-FFF2-40B4-BE49-F238E27FC236}">
                <a16:creationId xmlns:a16="http://schemas.microsoft.com/office/drawing/2014/main" id="{C9DF67C1-43FB-2996-59BA-F404CC84075C}"/>
              </a:ext>
            </a:extLst>
          </p:cNvPr>
          <p:cNvSpPr txBox="1"/>
          <p:nvPr/>
        </p:nvSpPr>
        <p:spPr>
          <a:xfrm>
            <a:off x="384048" y="444398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1986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networks learn their own features</a:t>
            </a:r>
            <a:endParaRPr lang="en-US" sz="2000" dirty="0"/>
          </a:p>
        </p:txBody>
      </p:sp>
      <p:pic>
        <p:nvPicPr>
          <p:cNvPr id="10" name="network with gradients" descr="mlp.png"/>
          <p:cNvPicPr>
            <a:picLocks noChangeAspect="1"/>
          </p:cNvPicPr>
          <p:nvPr/>
        </p:nvPicPr>
        <p:blipFill>
          <a:blip r:embed="rId3"/>
          <a:stretch>
            <a:fillRect/>
          </a:stretch>
        </p:blipFill>
        <p:spPr>
          <a:xfrm>
            <a:off x="7086600" y="1097280"/>
            <a:ext cx="4572000" cy="3094264"/>
          </a:xfrm>
          <a:prstGeom prst="rect">
            <a:avLst/>
          </a:prstGeom>
        </p:spPr>
      </p:pic>
      <p:grpSp>
        <p:nvGrpSpPr>
          <p:cNvPr id="11" name="Rumelhart and Hinton"/>
          <p:cNvGrpSpPr/>
          <p:nvPr/>
        </p:nvGrpSpPr>
        <p:grpSpPr>
          <a:xfrm>
            <a:off x="7635240" y="4800600"/>
            <a:ext cx="3566160" cy="1645920"/>
            <a:chOff x="7635240" y="4800600"/>
            <a:chExt cx="3566160" cy="1645920"/>
          </a:xfrm>
        </p:grpSpPr>
        <p:pic>
          <p:nvPicPr>
            <p:cNvPr id="12" name="Picture 11" descr="rumelhart.jpg"/>
            <p:cNvPicPr>
              <a:picLocks noChangeAspect="1"/>
            </p:cNvPicPr>
            <p:nvPr/>
          </p:nvPicPr>
          <p:blipFill>
            <a:blip r:embed="rId4"/>
            <a:stretch>
              <a:fillRect/>
            </a:stretch>
          </p:blipFill>
          <p:spPr>
            <a:xfrm>
              <a:off x="7884070" y="4800600"/>
              <a:ext cx="1148258" cy="1325880"/>
            </a:xfrm>
            <a:prstGeom prst="rect">
              <a:avLst/>
            </a:prstGeom>
          </p:spPr>
        </p:pic>
        <p:sp>
          <p:nvSpPr>
            <p:cNvPr id="13" name="TextBox 12"/>
            <p:cNvSpPr txBox="1"/>
            <p:nvPr/>
          </p:nvSpPr>
          <p:spPr>
            <a:xfrm>
              <a:off x="7635240" y="6172200"/>
              <a:ext cx="1645920" cy="274320"/>
            </a:xfrm>
            <a:prstGeom prst="rect">
              <a:avLst/>
            </a:prstGeom>
            <a:noFill/>
          </p:spPr>
          <p:txBody>
            <a:bodyPr wrap="square" lIns="0" tIns="0" rIns="0" bIns="0" anchor="t">
              <a:spAutoFit/>
            </a:bodyPr>
            <a:lstStyle/>
            <a:p>
              <a:pPr algn="ctr"/>
              <a:r>
                <a:rPr sz="1400" b="0" i="0">
                  <a:solidFill>
                    <a:srgbClr val="595959"/>
                  </a:solidFill>
                  <a:latin typeface="Calibri"/>
                </a:rPr>
                <a:t>David Rumelhart</a:t>
              </a:r>
            </a:p>
          </p:txBody>
        </p:sp>
        <p:pic>
          <p:nvPicPr>
            <p:cNvPr id="14" name="Picture 13" descr="hinton.jpg"/>
            <p:cNvPicPr>
              <a:picLocks noChangeAspect="1"/>
            </p:cNvPicPr>
            <p:nvPr/>
          </p:nvPicPr>
          <p:blipFill>
            <a:blip r:embed="rId5"/>
            <a:stretch>
              <a:fillRect/>
            </a:stretch>
          </p:blipFill>
          <p:spPr>
            <a:xfrm>
              <a:off x="9718250" y="4800600"/>
              <a:ext cx="1320378" cy="1325880"/>
            </a:xfrm>
            <a:prstGeom prst="rect">
              <a:avLst/>
            </a:prstGeom>
          </p:spPr>
        </p:pic>
        <p:sp>
          <p:nvSpPr>
            <p:cNvPr id="15" name="TextBox 14"/>
            <p:cNvSpPr txBox="1"/>
            <p:nvPr/>
          </p:nvSpPr>
          <p:spPr>
            <a:xfrm>
              <a:off x="9555480" y="6172200"/>
              <a:ext cx="1645920" cy="274320"/>
            </a:xfrm>
            <a:prstGeom prst="rect">
              <a:avLst/>
            </a:prstGeom>
            <a:noFill/>
          </p:spPr>
          <p:txBody>
            <a:bodyPr wrap="square" lIns="0" tIns="0" rIns="0" bIns="0" anchor="t">
              <a:spAutoFit/>
            </a:bodyPr>
            <a:lstStyle/>
            <a:p>
              <a:pPr algn="ctr"/>
              <a:r>
                <a:rPr sz="1400" b="0" i="0">
                  <a:solidFill>
                    <a:srgbClr val="595959"/>
                  </a:solidFill>
                  <a:latin typeface="Calibri"/>
                </a:rPr>
                <a:t>Geoffrey Hinton</a:t>
              </a:r>
            </a:p>
          </p:txBody>
        </p:sp>
      </p:grpSp>
      <p:sp>
        <p:nvSpPr>
          <p:cNvPr id="16" name="description"/>
          <p:cNvSpPr txBox="1"/>
          <p:nvPr/>
        </p:nvSpPr>
        <p:spPr>
          <a:xfrm>
            <a:off x="6812280" y="4251960"/>
            <a:ext cx="5120640" cy="457200"/>
          </a:xfrm>
          <a:prstGeom prst="rect">
            <a:avLst/>
          </a:prstGeom>
          <a:noFill/>
        </p:spPr>
        <p:txBody>
          <a:bodyPr wrap="square" lIns="0" tIns="0" rIns="0" bIns="0" anchor="t">
            <a:spAutoFit/>
          </a:bodyPr>
          <a:lstStyle/>
          <a:p>
            <a:pPr algn="l"/>
            <a:r>
              <a:rPr sz="1300" b="0" i="0">
                <a:solidFill>
                  <a:srgbClr val="595959"/>
                </a:solidFill>
                <a:latin typeface="Calibri"/>
              </a:rPr>
              <a:t>The chain rule, run backwards, gives every weight's gradient in one pass, so hidden layers learn their own features: an early landmark of deep learning.</a:t>
            </a:r>
          </a:p>
        </p:txBody>
      </p:sp>
      <p:sp>
        <p:nvSpPr>
          <p:cNvPr id="17" name="line 1959"/>
          <p:cNvSpPr txBox="1"/>
          <p:nvPr/>
        </p:nvSpPr>
        <p:spPr>
          <a:xfrm>
            <a:off x="384048" y="402336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1959</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Samuel's checkers player learns from self-play</a:t>
            </a:r>
            <a:endParaRPr lang="en-US" sz="2000" dirty="0"/>
          </a:p>
        </p:txBody>
      </p:sp>
      <p:sp>
        <p:nvSpPr>
          <p:cNvPr id="18" name="tag ML"/>
          <p:cNvSpPr/>
          <p:nvPr/>
        </p:nvSpPr>
        <p:spPr>
          <a:xfrm>
            <a:off x="4971391" y="3671315"/>
            <a:ext cx="438912" cy="274320"/>
          </a:xfrm>
          <a:prstGeom prst="roundRect">
            <a:avLst>
              <a:gd name="adj" fmla="val 12000"/>
            </a:avLst>
          </a:prstGeom>
          <a:solidFill>
            <a:srgbClr val="D9F2E4"/>
          </a:solidFill>
          <a:ln w="158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00B050"/>
                </a:solidFill>
                <a:latin typeface="Calibri"/>
              </a:rPr>
              <a:t>ML</a:t>
            </a:r>
          </a:p>
        </p:txBody>
      </p:sp>
      <p:sp>
        <p:nvSpPr>
          <p:cNvPr id="19" name="tag RL"/>
          <p:cNvSpPr/>
          <p:nvPr/>
        </p:nvSpPr>
        <p:spPr>
          <a:xfrm>
            <a:off x="5864498" y="4091940"/>
            <a:ext cx="438912" cy="274320"/>
          </a:xfrm>
          <a:prstGeom prst="roundRect">
            <a:avLst>
              <a:gd name="adj" fmla="val 12000"/>
            </a:avLst>
          </a:prstGeom>
          <a:solidFill>
            <a:srgbClr val="FBE5D6"/>
          </a:solidFill>
          <a:ln w="15875">
            <a:solidFill>
              <a:srgbClr val="ED7D31"/>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ED7D31"/>
                </a:solidFill>
                <a:latin typeface="Calibri"/>
              </a:rPr>
              <a:t>RL</a:t>
            </a:r>
          </a:p>
        </p:txBody>
      </p:sp>
      <p:sp>
        <p:nvSpPr>
          <p:cNvPr id="20" name="tag DL"/>
          <p:cNvSpPr/>
          <p:nvPr/>
        </p:nvSpPr>
        <p:spPr>
          <a:xfrm>
            <a:off x="4654327" y="4512564"/>
            <a:ext cx="438912" cy="274320"/>
          </a:xfrm>
          <a:prstGeom prst="roundRect">
            <a:avLst>
              <a:gd name="adj" fmla="val 12000"/>
            </a:avLst>
          </a:prstGeom>
          <a:solidFill>
            <a:srgbClr val="E3E2FD"/>
          </a:solidFill>
          <a:ln w="15875">
            <a:solidFill>
              <a:srgbClr val="362FEC"/>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362FEC"/>
                </a:solidFill>
                <a:latin typeface="Calibri"/>
              </a:rPr>
              <a:t>DL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ine 1936">
            <a:extLst>
              <a:ext uri="{FF2B5EF4-FFF2-40B4-BE49-F238E27FC236}">
                <a16:creationId xmlns:a16="http://schemas.microsoft.com/office/drawing/2014/main" id="{C9DF67C1-43FB-2996-59BA-F404CC84075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5"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sp>
        <p:nvSpPr>
          <p:cNvPr id="6" name="line 1950">
            <a:extLst>
              <a:ext uri="{FF2B5EF4-FFF2-40B4-BE49-F238E27FC236}">
                <a16:creationId xmlns:a16="http://schemas.microsoft.com/office/drawing/2014/main" id="{C9DF67C1-43FB-2996-59BA-F404CC84075C}"/>
              </a:ext>
            </a:extLst>
          </p:cNvPr>
          <p:cNvSpPr txBox="1"/>
          <p:nvPr/>
        </p:nvSpPr>
        <p:spPr>
          <a:xfrm>
            <a:off x="384048" y="276148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imitation game</a:t>
            </a:r>
            <a:endParaRPr lang="en-US" sz="2000" dirty="0"/>
          </a:p>
        </p:txBody>
      </p:sp>
      <p:sp>
        <p:nvSpPr>
          <p:cNvPr id="7" name="line 1955">
            <a:extLst>
              <a:ext uri="{FF2B5EF4-FFF2-40B4-BE49-F238E27FC236}">
                <a16:creationId xmlns:a16="http://schemas.microsoft.com/office/drawing/2014/main" id="{C9DF67C1-43FB-2996-59BA-F404CC84075C}"/>
              </a:ext>
            </a:extLst>
          </p:cNvPr>
          <p:cNvSpPr txBox="1"/>
          <p:nvPr/>
        </p:nvSpPr>
        <p:spPr>
          <a:xfrm>
            <a:off x="384048" y="31821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1955–1956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artificial intelligence gets a name</a:t>
            </a:r>
            <a:endParaRPr lang="en-US" sz="2000" dirty="0"/>
          </a:p>
        </p:txBody>
      </p:sp>
      <p:sp>
        <p:nvSpPr>
          <p:cNvPr id="8" name="line 1958">
            <a:extLst>
              <a:ext uri="{FF2B5EF4-FFF2-40B4-BE49-F238E27FC236}">
                <a16:creationId xmlns:a16="http://schemas.microsoft.com/office/drawing/2014/main" id="{C9DF67C1-43FB-2996-59BA-F404CC84075C}"/>
              </a:ext>
            </a:extLst>
          </p:cNvPr>
          <p:cNvSpPr txBox="1"/>
          <p:nvPr/>
        </p:nvSpPr>
        <p:spPr>
          <a:xfrm>
            <a:off x="384048" y="360273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perceptron learns from examples</a:t>
            </a:r>
            <a:endParaRPr lang="en-US" sz="2000" dirty="0"/>
          </a:p>
        </p:txBody>
      </p:sp>
      <p:sp>
        <p:nvSpPr>
          <p:cNvPr id="9" name="line 1986">
            <a:extLst>
              <a:ext uri="{FF2B5EF4-FFF2-40B4-BE49-F238E27FC236}">
                <a16:creationId xmlns:a16="http://schemas.microsoft.com/office/drawing/2014/main" id="{C9DF67C1-43FB-2996-59BA-F404CC84075C}"/>
              </a:ext>
            </a:extLst>
          </p:cNvPr>
          <p:cNvSpPr txBox="1"/>
          <p:nvPr/>
        </p:nvSpPr>
        <p:spPr>
          <a:xfrm>
            <a:off x="384048" y="444398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1986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networks learn their own features</a:t>
            </a:r>
            <a:endParaRPr lang="en-US" sz="2000" dirty="0"/>
          </a:p>
        </p:txBody>
      </p:sp>
      <p:sp>
        <p:nvSpPr>
          <p:cNvPr id="10" name="line 1997">
            <a:extLst>
              <a:ext uri="{FF2B5EF4-FFF2-40B4-BE49-F238E27FC236}">
                <a16:creationId xmlns:a16="http://schemas.microsoft.com/office/drawing/2014/main" id="{C9DF67C1-43FB-2996-59BA-F404CC84075C}"/>
              </a:ext>
            </a:extLst>
          </p:cNvPr>
          <p:cNvSpPr txBox="1"/>
          <p:nvPr/>
        </p:nvSpPr>
        <p:spPr>
          <a:xfrm>
            <a:off x="384048" y="486460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1997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Deep Blue defeats Kasparov</a:t>
            </a:r>
            <a:endParaRPr lang="en-US" sz="2000" dirty="0"/>
          </a:p>
        </p:txBody>
      </p:sp>
      <p:pic>
        <p:nvPicPr>
          <p:cNvPr id="11" name="Picture 10" descr="kasparov_terminal.jpg"/>
          <p:cNvPicPr>
            <a:picLocks noChangeAspect="1"/>
          </p:cNvPicPr>
          <p:nvPr/>
        </p:nvPicPr>
        <p:blipFill>
          <a:blip r:embed="rId3"/>
          <a:stretch>
            <a:fillRect/>
          </a:stretch>
        </p:blipFill>
        <p:spPr>
          <a:xfrm>
            <a:off x="6812280" y="1188720"/>
            <a:ext cx="3269098" cy="2103120"/>
          </a:xfrm>
          <a:prstGeom prst="rect">
            <a:avLst/>
          </a:prstGeom>
        </p:spPr>
      </p:pic>
      <p:sp>
        <p:nvSpPr>
          <p:cNvPr id="12" name="TextBox 11"/>
          <p:cNvSpPr txBox="1"/>
          <p:nvPr/>
        </p:nvSpPr>
        <p:spPr>
          <a:xfrm>
            <a:off x="6812280" y="3337559"/>
            <a:ext cx="3269098" cy="274320"/>
          </a:xfrm>
          <a:prstGeom prst="rect">
            <a:avLst/>
          </a:prstGeom>
          <a:noFill/>
        </p:spPr>
        <p:txBody>
          <a:bodyPr wrap="square" lIns="0" tIns="0" rIns="0" bIns="0" anchor="t">
            <a:spAutoFit/>
          </a:bodyPr>
          <a:lstStyle/>
          <a:p>
            <a:pPr algn="ctr"/>
            <a:r>
              <a:rPr sz="1200" b="0" i="0">
                <a:solidFill>
                  <a:srgbClr val="595959"/>
                </a:solidFill>
                <a:latin typeface="Calibri"/>
              </a:rPr>
              <a:t>Kasparov against Deep Blue, 1996</a:t>
            </a:r>
          </a:p>
        </p:txBody>
      </p:sp>
      <p:pic>
        <p:nvPicPr>
          <p:cNvPr id="13" name="Picture 12" descr="deepblue.jpg"/>
          <p:cNvPicPr>
            <a:picLocks noChangeAspect="1"/>
          </p:cNvPicPr>
          <p:nvPr/>
        </p:nvPicPr>
        <p:blipFill>
          <a:blip r:embed="rId4"/>
          <a:stretch>
            <a:fillRect/>
          </a:stretch>
        </p:blipFill>
        <p:spPr>
          <a:xfrm>
            <a:off x="10515600" y="1188720"/>
            <a:ext cx="1399747" cy="2103120"/>
          </a:xfrm>
          <a:prstGeom prst="rect">
            <a:avLst/>
          </a:prstGeom>
        </p:spPr>
      </p:pic>
      <p:sp>
        <p:nvSpPr>
          <p:cNvPr id="14" name="TextBox 13"/>
          <p:cNvSpPr txBox="1"/>
          <p:nvPr/>
        </p:nvSpPr>
        <p:spPr>
          <a:xfrm>
            <a:off x="10241280" y="3337559"/>
            <a:ext cx="1948387" cy="274320"/>
          </a:xfrm>
          <a:prstGeom prst="rect">
            <a:avLst/>
          </a:prstGeom>
          <a:noFill/>
        </p:spPr>
        <p:txBody>
          <a:bodyPr wrap="square" lIns="0" tIns="0" rIns="0" bIns="0" anchor="t">
            <a:spAutoFit/>
          </a:bodyPr>
          <a:lstStyle/>
          <a:p>
            <a:pPr algn="ctr"/>
            <a:r>
              <a:rPr sz="1200" b="0" i="0">
                <a:solidFill>
                  <a:srgbClr val="595959"/>
                </a:solidFill>
                <a:latin typeface="Calibri"/>
              </a:rPr>
              <a:t>Deep Blue</a:t>
            </a:r>
          </a:p>
        </p:txBody>
      </p:sp>
      <p:pic>
        <p:nvPicPr>
          <p:cNvPr id="15" name="game tree" descr="deepblue_tree.png"/>
          <p:cNvPicPr>
            <a:picLocks noChangeAspect="1"/>
          </p:cNvPicPr>
          <p:nvPr/>
        </p:nvPicPr>
        <p:blipFill>
          <a:blip r:embed="rId5"/>
          <a:stretch>
            <a:fillRect/>
          </a:stretch>
        </p:blipFill>
        <p:spPr>
          <a:xfrm>
            <a:off x="8823960" y="3840480"/>
            <a:ext cx="3108960" cy="2448306"/>
          </a:xfrm>
          <a:prstGeom prst="rect">
            <a:avLst/>
          </a:prstGeom>
        </p:spPr>
      </p:pic>
      <p:sp>
        <p:nvSpPr>
          <p:cNvPr id="21" name="description"/>
          <p:cNvSpPr txBox="1"/>
          <p:nvPr/>
        </p:nvSpPr>
        <p:spPr>
          <a:xfrm>
            <a:off x="6812280" y="3977639"/>
            <a:ext cx="1920240" cy="2194560"/>
          </a:xfrm>
          <a:prstGeom prst="rect">
            <a:avLst/>
          </a:prstGeom>
          <a:noFill/>
        </p:spPr>
        <p:txBody>
          <a:bodyPr wrap="square" lIns="0" tIns="0" rIns="0" bIns="0" anchor="t">
            <a:spAutoFit/>
          </a:bodyPr>
          <a:lstStyle/>
          <a:p>
            <a:pPr algn="l"/>
            <a:r>
              <a:rPr sz="1400" b="0" i="0">
                <a:solidFill>
                  <a:srgbClr val="595959"/>
                </a:solidFill>
                <a:latin typeface="Calibri"/>
              </a:rPr>
              <a:t>Deep Blue searched up to 200 million positions a second and scored them with an evaluation function written by chess experts: a landmark of classical, search-based AI.</a:t>
            </a:r>
          </a:p>
        </p:txBody>
      </p:sp>
      <p:sp>
        <p:nvSpPr>
          <p:cNvPr id="22" name="line 1959"/>
          <p:cNvSpPr txBox="1"/>
          <p:nvPr/>
        </p:nvSpPr>
        <p:spPr>
          <a:xfrm>
            <a:off x="384048" y="402336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1959</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Samuel's checkers player learns from self-play</a:t>
            </a:r>
            <a:endParaRPr lang="en-US" sz="2000" dirty="0"/>
          </a:p>
        </p:txBody>
      </p:sp>
      <p:sp>
        <p:nvSpPr>
          <p:cNvPr id="23" name="tag ML"/>
          <p:cNvSpPr/>
          <p:nvPr/>
        </p:nvSpPr>
        <p:spPr>
          <a:xfrm>
            <a:off x="4971391" y="3671315"/>
            <a:ext cx="438912" cy="274320"/>
          </a:xfrm>
          <a:prstGeom prst="roundRect">
            <a:avLst>
              <a:gd name="adj" fmla="val 12000"/>
            </a:avLst>
          </a:prstGeom>
          <a:solidFill>
            <a:srgbClr val="D9F2E4"/>
          </a:solidFill>
          <a:ln w="158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00B050"/>
                </a:solidFill>
                <a:latin typeface="Calibri"/>
              </a:rPr>
              <a:t>ML</a:t>
            </a:r>
          </a:p>
        </p:txBody>
      </p:sp>
      <p:sp>
        <p:nvSpPr>
          <p:cNvPr id="24" name="tag RL"/>
          <p:cNvSpPr/>
          <p:nvPr/>
        </p:nvSpPr>
        <p:spPr>
          <a:xfrm>
            <a:off x="5864498" y="4091940"/>
            <a:ext cx="438912" cy="274320"/>
          </a:xfrm>
          <a:prstGeom prst="roundRect">
            <a:avLst>
              <a:gd name="adj" fmla="val 12000"/>
            </a:avLst>
          </a:prstGeom>
          <a:solidFill>
            <a:srgbClr val="FBE5D6"/>
          </a:solidFill>
          <a:ln w="15875">
            <a:solidFill>
              <a:srgbClr val="ED7D31"/>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ED7D31"/>
                </a:solidFill>
                <a:latin typeface="Calibri"/>
              </a:rPr>
              <a:t>RL</a:t>
            </a:r>
          </a:p>
        </p:txBody>
      </p:sp>
      <p:sp>
        <p:nvSpPr>
          <p:cNvPr id="25" name="tag DL"/>
          <p:cNvSpPr/>
          <p:nvPr/>
        </p:nvSpPr>
        <p:spPr>
          <a:xfrm>
            <a:off x="4654327" y="4512564"/>
            <a:ext cx="438912" cy="274320"/>
          </a:xfrm>
          <a:prstGeom prst="roundRect">
            <a:avLst>
              <a:gd name="adj" fmla="val 12000"/>
            </a:avLst>
          </a:prstGeom>
          <a:solidFill>
            <a:srgbClr val="E3E2FD"/>
          </a:solidFill>
          <a:ln w="15875">
            <a:solidFill>
              <a:srgbClr val="362FEC"/>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362FEC"/>
                </a:solidFill>
                <a:latin typeface="Calibri"/>
              </a:rPr>
              <a:t>DL</a:t>
            </a:r>
          </a:p>
        </p:txBody>
      </p:sp>
      <p:sp>
        <p:nvSpPr>
          <p:cNvPr id="26" name="tag AI"/>
          <p:cNvSpPr/>
          <p:nvPr/>
        </p:nvSpPr>
        <p:spPr>
          <a:xfrm>
            <a:off x="4018315" y="4933188"/>
            <a:ext cx="438912" cy="274320"/>
          </a:xfrm>
          <a:prstGeom prst="roundRect">
            <a:avLst>
              <a:gd name="adj" fmla="val 12000"/>
            </a:avLst>
          </a:prstGeom>
          <a:solidFill>
            <a:srgbClr val="FFE0E0"/>
          </a:solid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FF0000"/>
                </a:solidFill>
                <a:latin typeface="Calibri"/>
              </a:rPr>
              <a:t>AI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P spid="21" grpId="0"/>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ine 1936">
            <a:extLst>
              <a:ext uri="{FF2B5EF4-FFF2-40B4-BE49-F238E27FC236}">
                <a16:creationId xmlns:a16="http://schemas.microsoft.com/office/drawing/2014/main" id="{C9DF67C1-43FB-2996-59BA-F404CC84075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5"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sp>
        <p:nvSpPr>
          <p:cNvPr id="6" name="line 1950">
            <a:extLst>
              <a:ext uri="{FF2B5EF4-FFF2-40B4-BE49-F238E27FC236}">
                <a16:creationId xmlns:a16="http://schemas.microsoft.com/office/drawing/2014/main" id="{C9DF67C1-43FB-2996-59BA-F404CC84075C}"/>
              </a:ext>
            </a:extLst>
          </p:cNvPr>
          <p:cNvSpPr txBox="1"/>
          <p:nvPr/>
        </p:nvSpPr>
        <p:spPr>
          <a:xfrm>
            <a:off x="384048" y="276148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imitation game</a:t>
            </a:r>
            <a:endParaRPr lang="en-US" sz="2000" dirty="0"/>
          </a:p>
        </p:txBody>
      </p:sp>
      <p:sp>
        <p:nvSpPr>
          <p:cNvPr id="7" name="line 1955">
            <a:extLst>
              <a:ext uri="{FF2B5EF4-FFF2-40B4-BE49-F238E27FC236}">
                <a16:creationId xmlns:a16="http://schemas.microsoft.com/office/drawing/2014/main" id="{C9DF67C1-43FB-2996-59BA-F404CC84075C}"/>
              </a:ext>
            </a:extLst>
          </p:cNvPr>
          <p:cNvSpPr txBox="1"/>
          <p:nvPr/>
        </p:nvSpPr>
        <p:spPr>
          <a:xfrm>
            <a:off x="384048" y="31821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1955–1956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artificial intelligence gets a name</a:t>
            </a:r>
            <a:endParaRPr lang="en-US" sz="2000" dirty="0"/>
          </a:p>
        </p:txBody>
      </p:sp>
      <p:sp>
        <p:nvSpPr>
          <p:cNvPr id="8" name="line 1958">
            <a:extLst>
              <a:ext uri="{FF2B5EF4-FFF2-40B4-BE49-F238E27FC236}">
                <a16:creationId xmlns:a16="http://schemas.microsoft.com/office/drawing/2014/main" id="{C9DF67C1-43FB-2996-59BA-F404CC84075C}"/>
              </a:ext>
            </a:extLst>
          </p:cNvPr>
          <p:cNvSpPr txBox="1"/>
          <p:nvPr/>
        </p:nvSpPr>
        <p:spPr>
          <a:xfrm>
            <a:off x="384048" y="360273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perceptron learns from examples</a:t>
            </a:r>
            <a:endParaRPr lang="en-US" sz="2000" dirty="0"/>
          </a:p>
        </p:txBody>
      </p:sp>
      <p:sp>
        <p:nvSpPr>
          <p:cNvPr id="9" name="line 1986">
            <a:extLst>
              <a:ext uri="{FF2B5EF4-FFF2-40B4-BE49-F238E27FC236}">
                <a16:creationId xmlns:a16="http://schemas.microsoft.com/office/drawing/2014/main" id="{C9DF67C1-43FB-2996-59BA-F404CC84075C}"/>
              </a:ext>
            </a:extLst>
          </p:cNvPr>
          <p:cNvSpPr txBox="1"/>
          <p:nvPr/>
        </p:nvSpPr>
        <p:spPr>
          <a:xfrm>
            <a:off x="384048" y="444398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1986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networks learn their own features</a:t>
            </a:r>
            <a:endParaRPr lang="en-US" sz="2000" dirty="0"/>
          </a:p>
        </p:txBody>
      </p:sp>
      <p:sp>
        <p:nvSpPr>
          <p:cNvPr id="10" name="line 1997">
            <a:extLst>
              <a:ext uri="{FF2B5EF4-FFF2-40B4-BE49-F238E27FC236}">
                <a16:creationId xmlns:a16="http://schemas.microsoft.com/office/drawing/2014/main" id="{C9DF67C1-43FB-2996-59BA-F404CC84075C}"/>
              </a:ext>
            </a:extLst>
          </p:cNvPr>
          <p:cNvSpPr txBox="1"/>
          <p:nvPr/>
        </p:nvSpPr>
        <p:spPr>
          <a:xfrm>
            <a:off x="384048" y="486460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1997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Deep Blue defeats Kasparov</a:t>
            </a:r>
            <a:endParaRPr lang="en-US" sz="2000" dirty="0"/>
          </a:p>
        </p:txBody>
      </p:sp>
      <p:sp>
        <p:nvSpPr>
          <p:cNvPr id="11" name="line 2012">
            <a:extLst>
              <a:ext uri="{FF2B5EF4-FFF2-40B4-BE49-F238E27FC236}">
                <a16:creationId xmlns:a16="http://schemas.microsoft.com/office/drawing/2014/main" id="{C9DF67C1-43FB-2996-59BA-F404CC84075C}"/>
              </a:ext>
            </a:extLst>
          </p:cNvPr>
          <p:cNvSpPr txBox="1"/>
          <p:nvPr/>
        </p:nvSpPr>
        <p:spPr>
          <a:xfrm>
            <a:off x="384048" y="528523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AlexNet wins ImageNet</a:t>
            </a:r>
            <a:endParaRPr lang="en-US" sz="2000" dirty="0"/>
          </a:p>
        </p:txBody>
      </p:sp>
      <p:pic>
        <p:nvPicPr>
          <p:cNvPr id="12" name="ImageNet errors" descr="imagenet.png"/>
          <p:cNvPicPr>
            <a:picLocks noChangeAspect="1"/>
          </p:cNvPicPr>
          <p:nvPr/>
        </p:nvPicPr>
        <p:blipFill>
          <a:blip r:embed="rId3"/>
          <a:stretch>
            <a:fillRect/>
          </a:stretch>
        </p:blipFill>
        <p:spPr>
          <a:xfrm>
            <a:off x="6812280" y="1234440"/>
            <a:ext cx="5120640" cy="3795054"/>
          </a:xfrm>
          <a:prstGeom prst="rect">
            <a:avLst/>
          </a:prstGeom>
        </p:spPr>
      </p:pic>
      <p:sp>
        <p:nvSpPr>
          <p:cNvPr id="13" name="description"/>
          <p:cNvSpPr txBox="1"/>
          <p:nvPr/>
        </p:nvSpPr>
        <p:spPr>
          <a:xfrm>
            <a:off x="6812280" y="5166360"/>
            <a:ext cx="5120640" cy="685800"/>
          </a:xfrm>
          <a:prstGeom prst="rect">
            <a:avLst/>
          </a:prstGeom>
          <a:noFill/>
        </p:spPr>
        <p:txBody>
          <a:bodyPr wrap="square" lIns="0" tIns="0" rIns="0" bIns="0" anchor="t">
            <a:spAutoFit/>
          </a:bodyPr>
          <a:lstStyle/>
          <a:p>
            <a:pPr algn="l"/>
            <a:r>
              <a:rPr sz="1400" b="0" i="0">
                <a:solidFill>
                  <a:srgbClr val="595959"/>
                </a:solidFill>
                <a:latin typeface="Calibri"/>
              </a:rPr>
              <a:t>ImageNet: 1.2 million labeled photos in 1,000 classes. AlexNet, a deep convolutional network trained on two GPUs, learned its own features and cut the winning error from 25.8% to 15.3%.</a:t>
            </a:r>
          </a:p>
        </p:txBody>
      </p:sp>
      <p:sp>
        <p:nvSpPr>
          <p:cNvPr id="14" name="line 1959"/>
          <p:cNvSpPr txBox="1"/>
          <p:nvPr/>
        </p:nvSpPr>
        <p:spPr>
          <a:xfrm>
            <a:off x="384048" y="402336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1959</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Samuel's checkers player learns from self-play</a:t>
            </a:r>
            <a:endParaRPr lang="en-US" sz="2000" dirty="0"/>
          </a:p>
        </p:txBody>
      </p:sp>
      <p:sp>
        <p:nvSpPr>
          <p:cNvPr id="15" name="tag ML"/>
          <p:cNvSpPr/>
          <p:nvPr/>
        </p:nvSpPr>
        <p:spPr>
          <a:xfrm>
            <a:off x="4971391" y="3671315"/>
            <a:ext cx="438912" cy="274320"/>
          </a:xfrm>
          <a:prstGeom prst="roundRect">
            <a:avLst>
              <a:gd name="adj" fmla="val 12000"/>
            </a:avLst>
          </a:prstGeom>
          <a:solidFill>
            <a:srgbClr val="D9F2E4"/>
          </a:solidFill>
          <a:ln w="158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00B050"/>
                </a:solidFill>
                <a:latin typeface="Calibri"/>
              </a:rPr>
              <a:t>ML</a:t>
            </a:r>
          </a:p>
        </p:txBody>
      </p:sp>
      <p:sp>
        <p:nvSpPr>
          <p:cNvPr id="16" name="tag RL"/>
          <p:cNvSpPr/>
          <p:nvPr/>
        </p:nvSpPr>
        <p:spPr>
          <a:xfrm>
            <a:off x="5864498" y="4091940"/>
            <a:ext cx="438912" cy="274320"/>
          </a:xfrm>
          <a:prstGeom prst="roundRect">
            <a:avLst>
              <a:gd name="adj" fmla="val 12000"/>
            </a:avLst>
          </a:prstGeom>
          <a:solidFill>
            <a:srgbClr val="FBE5D6"/>
          </a:solidFill>
          <a:ln w="15875">
            <a:solidFill>
              <a:srgbClr val="ED7D31"/>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ED7D31"/>
                </a:solidFill>
                <a:latin typeface="Calibri"/>
              </a:rPr>
              <a:t>RL</a:t>
            </a:r>
          </a:p>
        </p:txBody>
      </p:sp>
      <p:sp>
        <p:nvSpPr>
          <p:cNvPr id="17" name="tag DL"/>
          <p:cNvSpPr/>
          <p:nvPr/>
        </p:nvSpPr>
        <p:spPr>
          <a:xfrm>
            <a:off x="4654327" y="4512564"/>
            <a:ext cx="438912" cy="274320"/>
          </a:xfrm>
          <a:prstGeom prst="roundRect">
            <a:avLst>
              <a:gd name="adj" fmla="val 12000"/>
            </a:avLst>
          </a:prstGeom>
          <a:solidFill>
            <a:srgbClr val="E3E2FD"/>
          </a:solidFill>
          <a:ln w="15875">
            <a:solidFill>
              <a:srgbClr val="362FEC"/>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362FEC"/>
                </a:solidFill>
                <a:latin typeface="Calibri"/>
              </a:rPr>
              <a:t>DL</a:t>
            </a:r>
          </a:p>
        </p:txBody>
      </p:sp>
      <p:sp>
        <p:nvSpPr>
          <p:cNvPr id="18" name="tag AI"/>
          <p:cNvSpPr/>
          <p:nvPr/>
        </p:nvSpPr>
        <p:spPr>
          <a:xfrm>
            <a:off x="4018315" y="4933188"/>
            <a:ext cx="438912" cy="274320"/>
          </a:xfrm>
          <a:prstGeom prst="roundRect">
            <a:avLst>
              <a:gd name="adj" fmla="val 12000"/>
            </a:avLst>
          </a:prstGeom>
          <a:solidFill>
            <a:srgbClr val="FFE0E0"/>
          </a:solid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FF0000"/>
                </a:solidFill>
                <a:latin typeface="Calibri"/>
              </a:rPr>
              <a:t>AI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ine 1936">
            <a:extLst>
              <a:ext uri="{FF2B5EF4-FFF2-40B4-BE49-F238E27FC236}">
                <a16:creationId xmlns:a16="http://schemas.microsoft.com/office/drawing/2014/main" id="{C9DF67C1-43FB-2996-59BA-F404CC84075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5"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sp>
        <p:nvSpPr>
          <p:cNvPr id="6" name="line 1950">
            <a:extLst>
              <a:ext uri="{FF2B5EF4-FFF2-40B4-BE49-F238E27FC236}">
                <a16:creationId xmlns:a16="http://schemas.microsoft.com/office/drawing/2014/main" id="{C9DF67C1-43FB-2996-59BA-F404CC84075C}"/>
              </a:ext>
            </a:extLst>
          </p:cNvPr>
          <p:cNvSpPr txBox="1"/>
          <p:nvPr/>
        </p:nvSpPr>
        <p:spPr>
          <a:xfrm>
            <a:off x="384048" y="276148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imitation game</a:t>
            </a:r>
            <a:endParaRPr lang="en-US" sz="2000" dirty="0"/>
          </a:p>
        </p:txBody>
      </p:sp>
      <p:sp>
        <p:nvSpPr>
          <p:cNvPr id="7" name="line 1955">
            <a:extLst>
              <a:ext uri="{FF2B5EF4-FFF2-40B4-BE49-F238E27FC236}">
                <a16:creationId xmlns:a16="http://schemas.microsoft.com/office/drawing/2014/main" id="{C9DF67C1-43FB-2996-59BA-F404CC84075C}"/>
              </a:ext>
            </a:extLst>
          </p:cNvPr>
          <p:cNvSpPr txBox="1"/>
          <p:nvPr/>
        </p:nvSpPr>
        <p:spPr>
          <a:xfrm>
            <a:off x="384048" y="31821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1955–1956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artificial intelligence gets a name</a:t>
            </a:r>
            <a:endParaRPr lang="en-US" sz="2000" dirty="0"/>
          </a:p>
        </p:txBody>
      </p:sp>
      <p:sp>
        <p:nvSpPr>
          <p:cNvPr id="8" name="line 1958">
            <a:extLst>
              <a:ext uri="{FF2B5EF4-FFF2-40B4-BE49-F238E27FC236}">
                <a16:creationId xmlns:a16="http://schemas.microsoft.com/office/drawing/2014/main" id="{C9DF67C1-43FB-2996-59BA-F404CC84075C}"/>
              </a:ext>
            </a:extLst>
          </p:cNvPr>
          <p:cNvSpPr txBox="1"/>
          <p:nvPr/>
        </p:nvSpPr>
        <p:spPr>
          <a:xfrm>
            <a:off x="384048" y="360273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perceptron learns from examples</a:t>
            </a:r>
            <a:endParaRPr lang="en-US" sz="2000" dirty="0"/>
          </a:p>
        </p:txBody>
      </p:sp>
      <p:sp>
        <p:nvSpPr>
          <p:cNvPr id="9" name="line 1986">
            <a:extLst>
              <a:ext uri="{FF2B5EF4-FFF2-40B4-BE49-F238E27FC236}">
                <a16:creationId xmlns:a16="http://schemas.microsoft.com/office/drawing/2014/main" id="{C9DF67C1-43FB-2996-59BA-F404CC84075C}"/>
              </a:ext>
            </a:extLst>
          </p:cNvPr>
          <p:cNvSpPr txBox="1"/>
          <p:nvPr/>
        </p:nvSpPr>
        <p:spPr>
          <a:xfrm>
            <a:off x="384048" y="444398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1986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networks learn their own features</a:t>
            </a:r>
            <a:endParaRPr lang="en-US" sz="2000" dirty="0"/>
          </a:p>
        </p:txBody>
      </p:sp>
      <p:sp>
        <p:nvSpPr>
          <p:cNvPr id="10" name="line 1997">
            <a:extLst>
              <a:ext uri="{FF2B5EF4-FFF2-40B4-BE49-F238E27FC236}">
                <a16:creationId xmlns:a16="http://schemas.microsoft.com/office/drawing/2014/main" id="{C9DF67C1-43FB-2996-59BA-F404CC84075C}"/>
              </a:ext>
            </a:extLst>
          </p:cNvPr>
          <p:cNvSpPr txBox="1"/>
          <p:nvPr/>
        </p:nvSpPr>
        <p:spPr>
          <a:xfrm>
            <a:off x="384048" y="486460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1997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Deep Blue defeats Kasparov</a:t>
            </a:r>
            <a:endParaRPr lang="en-US" sz="2000" dirty="0"/>
          </a:p>
        </p:txBody>
      </p:sp>
      <p:sp>
        <p:nvSpPr>
          <p:cNvPr id="11" name="line 2012">
            <a:extLst>
              <a:ext uri="{FF2B5EF4-FFF2-40B4-BE49-F238E27FC236}">
                <a16:creationId xmlns:a16="http://schemas.microsoft.com/office/drawing/2014/main" id="{C9DF67C1-43FB-2996-59BA-F404CC84075C}"/>
              </a:ext>
            </a:extLst>
          </p:cNvPr>
          <p:cNvSpPr txBox="1"/>
          <p:nvPr/>
        </p:nvSpPr>
        <p:spPr>
          <a:xfrm>
            <a:off x="384048" y="528523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AlexNet wins ImageNet</a:t>
            </a:r>
            <a:endParaRPr lang="en-US" sz="2000" dirty="0"/>
          </a:p>
        </p:txBody>
      </p:sp>
      <p:sp>
        <p:nvSpPr>
          <p:cNvPr id="12" name="line 2014">
            <a:extLst>
              <a:ext uri="{FF2B5EF4-FFF2-40B4-BE49-F238E27FC236}">
                <a16:creationId xmlns:a16="http://schemas.microsoft.com/office/drawing/2014/main" id="{C9DF67C1-43FB-2996-59BA-F404CC84075C}"/>
              </a:ext>
            </a:extLst>
          </p:cNvPr>
          <p:cNvSpPr txBox="1"/>
          <p:nvPr/>
        </p:nvSpPr>
        <p:spPr>
          <a:xfrm>
            <a:off x="384048" y="570585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2014</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generation before ChatGPT</a:t>
            </a:r>
            <a:endParaRPr lang="en-US" sz="2000" dirty="0"/>
          </a:p>
        </p:txBody>
      </p:sp>
      <p:grpSp>
        <p:nvGrpSpPr>
          <p:cNvPr id="19" name="GAN diagram"/>
          <p:cNvGrpSpPr/>
          <p:nvPr/>
        </p:nvGrpSpPr>
        <p:grpSpPr>
          <a:xfrm>
            <a:off x="6812280" y="1188720"/>
            <a:ext cx="5074920" cy="2331720"/>
            <a:chOff x="6812280" y="1188720"/>
            <a:chExt cx="5074920" cy="2331720"/>
          </a:xfrm>
        </p:grpSpPr>
        <p:sp>
          <p:nvSpPr>
            <p:cNvPr id="20" name="Rounded Rectangle 19"/>
            <p:cNvSpPr/>
            <p:nvPr/>
          </p:nvSpPr>
          <p:spPr>
            <a:xfrm>
              <a:off x="6812280" y="1234440"/>
              <a:ext cx="1051560" cy="5486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400" b="0">
                  <a:solidFill>
                    <a:srgbClr val="595959"/>
                  </a:solidFill>
                  <a:latin typeface="Calibri"/>
                </a:rPr>
                <a:t>noise</a:t>
              </a:r>
            </a:p>
          </p:txBody>
        </p:sp>
        <p:cxnSp>
          <p:nvCxnSpPr>
            <p:cNvPr id="21" name="Connector 20"/>
            <p:cNvCxnSpPr/>
            <p:nvPr/>
          </p:nvCxnSpPr>
          <p:spPr>
            <a:xfrm>
              <a:off x="7909560" y="1508760"/>
              <a:ext cx="320040" cy="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Rounded Rectangle 21"/>
            <p:cNvSpPr/>
            <p:nvPr/>
          </p:nvSpPr>
          <p:spPr>
            <a:xfrm>
              <a:off x="8275320" y="1188720"/>
              <a:ext cx="1600200" cy="640080"/>
            </a:xfrm>
            <a:prstGeom prst="roundRect">
              <a:avLst>
                <a:gd name="adj" fmla="val 12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400" b="1">
                  <a:solidFill>
                    <a:srgbClr val="362FEC"/>
                  </a:solidFill>
                  <a:latin typeface="Calibri"/>
                </a:rPr>
                <a:t>generator</a:t>
              </a:r>
            </a:p>
          </p:txBody>
        </p:sp>
        <p:cxnSp>
          <p:nvCxnSpPr>
            <p:cNvPr id="23" name="Connector 22"/>
            <p:cNvCxnSpPr/>
            <p:nvPr/>
          </p:nvCxnSpPr>
          <p:spPr>
            <a:xfrm>
              <a:off x="9921240" y="1508760"/>
              <a:ext cx="457200" cy="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Rounded Rectangle 23"/>
            <p:cNvSpPr/>
            <p:nvPr/>
          </p:nvSpPr>
          <p:spPr>
            <a:xfrm>
              <a:off x="10424160" y="1234440"/>
              <a:ext cx="1463040" cy="548640"/>
            </a:xfrm>
            <a:prstGeom prst="roundRect">
              <a:avLst>
                <a:gd name="adj" fmla="val 12000"/>
              </a:avLst>
            </a:prstGeom>
            <a:solidFill>
              <a:srgbClr val="FFE0E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400" b="1">
                  <a:solidFill>
                    <a:srgbClr val="FF0000"/>
                  </a:solidFill>
                  <a:latin typeface="Calibri"/>
                </a:rPr>
                <a:t>fake image</a:t>
              </a:r>
            </a:p>
          </p:txBody>
        </p:sp>
        <p:sp>
          <p:nvSpPr>
            <p:cNvPr id="25" name="Rounded Rectangle 24"/>
            <p:cNvSpPr/>
            <p:nvPr/>
          </p:nvSpPr>
          <p:spPr>
            <a:xfrm>
              <a:off x="10424160" y="2971800"/>
              <a:ext cx="1463040" cy="5486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400" b="1">
                  <a:solidFill>
                    <a:srgbClr val="00843D"/>
                  </a:solidFill>
                  <a:latin typeface="Calibri"/>
                </a:rPr>
                <a:t>real image</a:t>
              </a:r>
            </a:p>
          </p:txBody>
        </p:sp>
        <p:sp>
          <p:nvSpPr>
            <p:cNvPr id="26" name="Rounded Rectangle 25"/>
            <p:cNvSpPr/>
            <p:nvPr/>
          </p:nvSpPr>
          <p:spPr>
            <a:xfrm>
              <a:off x="8275320" y="2148840"/>
              <a:ext cx="1600200" cy="640080"/>
            </a:xfrm>
            <a:prstGeom prst="roundRect">
              <a:avLst>
                <a:gd name="adj" fmla="val 12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400" b="1">
                  <a:solidFill>
                    <a:srgbClr val="362FEC"/>
                  </a:solidFill>
                  <a:latin typeface="Calibri"/>
                </a:rPr>
                <a:t>discriminator</a:t>
              </a:r>
            </a:p>
          </p:txBody>
        </p:sp>
        <p:cxnSp>
          <p:nvCxnSpPr>
            <p:cNvPr id="27" name="Connector 26"/>
            <p:cNvCxnSpPr/>
            <p:nvPr/>
          </p:nvCxnSpPr>
          <p:spPr>
            <a:xfrm flipH="1">
              <a:off x="9921240" y="1691640"/>
              <a:ext cx="502920" cy="64008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flipH="1" flipV="1">
              <a:off x="9921240" y="2606040"/>
              <a:ext cx="502920" cy="50292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8275320" y="2852928"/>
              <a:ext cx="1600200" cy="274320"/>
            </a:xfrm>
            <a:prstGeom prst="rect">
              <a:avLst/>
            </a:prstGeom>
            <a:noFill/>
          </p:spPr>
          <p:txBody>
            <a:bodyPr wrap="square" anchor="t" lIns="0" rIns="0" tIns="0" bIns="0">
              <a:spAutoFit/>
            </a:bodyPr>
            <a:lstStyle/>
            <a:p>
              <a:pPr algn="ctr"/>
              <a:r>
                <a:rPr sz="1400" b="1" i="0">
                  <a:solidFill>
                    <a:srgbClr val="FF0000"/>
                  </a:solidFill>
                  <a:latin typeface="Calibri"/>
                </a:rPr>
                <a:t>real or fake?</a:t>
              </a:r>
            </a:p>
          </p:txBody>
        </p:sp>
      </p:grpSp>
      <p:grpSp>
        <p:nvGrpSpPr>
          <p:cNvPr id="30" name="faces and Goodfellow"/>
          <p:cNvGrpSpPr/>
          <p:nvPr/>
        </p:nvGrpSpPr>
        <p:grpSpPr>
          <a:xfrm>
            <a:off x="6720840" y="3611879"/>
            <a:ext cx="5486400" cy="1362457"/>
            <a:chOff x="6720840" y="3611879"/>
            <a:chExt cx="5486400" cy="1362457"/>
          </a:xfrm>
        </p:grpSpPr>
        <p:pic>
          <p:nvPicPr>
            <p:cNvPr id="31" name="Picture 30" descr="image.jpg"/>
            <p:cNvPicPr>
              <a:picLocks noChangeAspect="1"/>
            </p:cNvPicPr>
            <p:nvPr/>
          </p:nvPicPr>
          <p:blipFill>
            <a:blip r:embed="rId3"/>
            <a:stretch>
              <a:fillRect/>
            </a:stretch>
          </p:blipFill>
          <p:spPr>
            <a:xfrm>
              <a:off x="6812280" y="3703320"/>
              <a:ext cx="896112" cy="896112"/>
            </a:xfrm>
            <a:prstGeom prst="rect">
              <a:avLst/>
            </a:prstGeom>
          </p:spPr>
        </p:pic>
        <p:pic>
          <p:nvPicPr>
            <p:cNvPr id="32" name="Picture 31" descr="image.jpg"/>
            <p:cNvPicPr>
              <a:picLocks noChangeAspect="1"/>
            </p:cNvPicPr>
            <p:nvPr/>
          </p:nvPicPr>
          <p:blipFill>
            <a:blip r:embed="rId4"/>
            <a:stretch>
              <a:fillRect/>
            </a:stretch>
          </p:blipFill>
          <p:spPr>
            <a:xfrm>
              <a:off x="7763256" y="3703320"/>
              <a:ext cx="896112" cy="896112"/>
            </a:xfrm>
            <a:prstGeom prst="rect">
              <a:avLst/>
            </a:prstGeom>
          </p:spPr>
        </p:pic>
        <p:pic>
          <p:nvPicPr>
            <p:cNvPr id="33" name="Picture 32" descr="image.jpg"/>
            <p:cNvPicPr>
              <a:picLocks noChangeAspect="1"/>
            </p:cNvPicPr>
            <p:nvPr/>
          </p:nvPicPr>
          <p:blipFill>
            <a:blip r:embed="rId5"/>
            <a:stretch>
              <a:fillRect/>
            </a:stretch>
          </p:blipFill>
          <p:spPr>
            <a:xfrm>
              <a:off x="8714232" y="3703320"/>
              <a:ext cx="896112" cy="896112"/>
            </a:xfrm>
            <a:prstGeom prst="rect">
              <a:avLst/>
            </a:prstGeom>
          </p:spPr>
        </p:pic>
        <p:pic>
          <p:nvPicPr>
            <p:cNvPr id="34" name="Picture 33" descr="image.jpg"/>
            <p:cNvPicPr>
              <a:picLocks noChangeAspect="1"/>
            </p:cNvPicPr>
            <p:nvPr/>
          </p:nvPicPr>
          <p:blipFill>
            <a:blip r:embed="rId6"/>
            <a:stretch>
              <a:fillRect/>
            </a:stretch>
          </p:blipFill>
          <p:spPr>
            <a:xfrm>
              <a:off x="9665208" y="3703320"/>
              <a:ext cx="896112" cy="896112"/>
            </a:xfrm>
            <a:prstGeom prst="rect">
              <a:avLst/>
            </a:prstGeom>
          </p:spPr>
        </p:pic>
        <p:sp>
          <p:nvSpPr>
            <p:cNvPr id="35" name="TextBox 34"/>
            <p:cNvSpPr txBox="1"/>
            <p:nvPr/>
          </p:nvSpPr>
          <p:spPr>
            <a:xfrm>
              <a:off x="6720840" y="4636007"/>
              <a:ext cx="3950208" cy="274320"/>
            </a:xfrm>
            <a:prstGeom prst="rect">
              <a:avLst/>
            </a:prstGeom>
            <a:noFill/>
          </p:spPr>
          <p:txBody>
            <a:bodyPr wrap="square" anchor="t" lIns="0" rIns="0" tIns="0" bIns="0">
              <a:spAutoFit/>
            </a:bodyPr>
            <a:lstStyle/>
            <a:p>
              <a:pPr algn="ctr"/>
              <a:r>
                <a:rPr sz="1200" b="0" i="0">
                  <a:solidFill>
                    <a:srgbClr val="595959"/>
                  </a:solidFill>
                  <a:latin typeface="Calibri"/>
                </a:rPr>
                <a:t>none of these people exist (StyleGAN, 2019–2020)</a:t>
              </a:r>
            </a:p>
          </p:txBody>
        </p:sp>
        <p:pic>
          <p:nvPicPr>
            <p:cNvPr id="36" name="Picture 35" descr="image.jpg"/>
            <p:cNvPicPr>
              <a:picLocks noChangeAspect="1"/>
            </p:cNvPicPr>
            <p:nvPr/>
          </p:nvPicPr>
          <p:blipFill>
            <a:blip r:embed="rId7"/>
            <a:stretch>
              <a:fillRect/>
            </a:stretch>
          </p:blipFill>
          <p:spPr>
            <a:xfrm>
              <a:off x="10881360" y="3611879"/>
              <a:ext cx="1051560" cy="1051560"/>
            </a:xfrm>
            <a:prstGeom prst="rect">
              <a:avLst/>
            </a:prstGeom>
          </p:spPr>
        </p:pic>
        <p:sp>
          <p:nvSpPr>
            <p:cNvPr id="37" name="TextBox 36"/>
            <p:cNvSpPr txBox="1"/>
            <p:nvPr/>
          </p:nvSpPr>
          <p:spPr>
            <a:xfrm>
              <a:off x="10607040" y="4700016"/>
              <a:ext cx="1600200" cy="274320"/>
            </a:xfrm>
            <a:prstGeom prst="rect">
              <a:avLst/>
            </a:prstGeom>
            <a:noFill/>
          </p:spPr>
          <p:txBody>
            <a:bodyPr wrap="square" anchor="t" lIns="0" rIns="0" tIns="0" bIns="0">
              <a:spAutoFit/>
            </a:bodyPr>
            <a:lstStyle/>
            <a:p>
              <a:pPr algn="ctr"/>
              <a:r>
                <a:rPr sz="1200" b="0" i="0">
                  <a:solidFill>
                    <a:srgbClr val="595959"/>
                  </a:solidFill>
                  <a:latin typeface="Calibri"/>
                </a:rPr>
                <a:t>Ian Goodfellow</a:t>
              </a:r>
            </a:p>
          </p:txBody>
        </p:sp>
      </p:grpSp>
      <p:sp>
        <p:nvSpPr>
          <p:cNvPr id="38" name="description"/>
          <p:cNvSpPr txBox="1"/>
          <p:nvPr/>
        </p:nvSpPr>
        <p:spPr>
          <a:xfrm>
            <a:off x="6812280" y="5166360"/>
            <a:ext cx="5120640" cy="731520"/>
          </a:xfrm>
          <a:prstGeom prst="rect">
            <a:avLst/>
          </a:prstGeom>
          <a:noFill/>
        </p:spPr>
        <p:txBody>
          <a:bodyPr wrap="square" anchor="t" lIns="0" rIns="0" tIns="0" bIns="0">
            <a:spAutoFit/>
          </a:bodyPr>
          <a:lstStyle/>
          <a:p>
            <a:pPr algn="l"/>
            <a:r>
              <a:rPr sz="1400" b="0" i="0">
                <a:solidFill>
                  <a:srgbClr val="595959"/>
                </a:solidFill>
                <a:latin typeface="Calibri"/>
              </a:rPr>
              <a:t>A generator turns random noise into images while a discriminator learns to tell them from real ones; each improves against the other (Goodfellow et al., 2014). The faces come from a later descendant.</a:t>
            </a:r>
          </a:p>
        </p:txBody>
      </p:sp>
      <p:sp>
        <p:nvSpPr>
          <p:cNvPr id="39" name="line 1959"/>
          <p:cNvSpPr txBox="1"/>
          <p:nvPr/>
        </p:nvSpPr>
        <p:spPr>
          <a:xfrm>
            <a:off x="384048" y="402336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1959</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Samuel's checkers player learns from self-play</a:t>
            </a:r>
            <a:endParaRPr lang="en-US" sz="2000" dirty="0"/>
          </a:p>
        </p:txBody>
      </p:sp>
      <p:sp>
        <p:nvSpPr>
          <p:cNvPr id="40" name="tag ML"/>
          <p:cNvSpPr/>
          <p:nvPr/>
        </p:nvSpPr>
        <p:spPr>
          <a:xfrm>
            <a:off x="4971391" y="3671315"/>
            <a:ext cx="438912" cy="274320"/>
          </a:xfrm>
          <a:prstGeom prst="roundRect">
            <a:avLst>
              <a:gd name="adj" fmla="val 12000"/>
            </a:avLst>
          </a:prstGeom>
          <a:solidFill>
            <a:srgbClr val="D9F2E4"/>
          </a:solidFill>
          <a:ln w="158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00B050"/>
                </a:solidFill>
                <a:latin typeface="Calibri"/>
              </a:rPr>
              <a:t>ML</a:t>
            </a:r>
          </a:p>
        </p:txBody>
      </p:sp>
      <p:sp>
        <p:nvSpPr>
          <p:cNvPr id="41" name="tag RL"/>
          <p:cNvSpPr/>
          <p:nvPr/>
        </p:nvSpPr>
        <p:spPr>
          <a:xfrm>
            <a:off x="5864498" y="4091940"/>
            <a:ext cx="438912" cy="274320"/>
          </a:xfrm>
          <a:prstGeom prst="roundRect">
            <a:avLst>
              <a:gd name="adj" fmla="val 12000"/>
            </a:avLst>
          </a:prstGeom>
          <a:solidFill>
            <a:srgbClr val="FBE5D6"/>
          </a:solidFill>
          <a:ln w="15875">
            <a:solidFill>
              <a:srgbClr val="ED7D31"/>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ED7D31"/>
                </a:solidFill>
                <a:latin typeface="Calibri"/>
              </a:rPr>
              <a:t>RL</a:t>
            </a:r>
          </a:p>
        </p:txBody>
      </p:sp>
      <p:sp>
        <p:nvSpPr>
          <p:cNvPr id="42" name="tag DL"/>
          <p:cNvSpPr/>
          <p:nvPr/>
        </p:nvSpPr>
        <p:spPr>
          <a:xfrm>
            <a:off x="4654327" y="4512564"/>
            <a:ext cx="438912" cy="274320"/>
          </a:xfrm>
          <a:prstGeom prst="roundRect">
            <a:avLst>
              <a:gd name="adj" fmla="val 12000"/>
            </a:avLst>
          </a:prstGeom>
          <a:solidFill>
            <a:srgbClr val="E3E2FD"/>
          </a:solidFill>
          <a:ln w="15875">
            <a:solidFill>
              <a:srgbClr val="362FEC"/>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362FEC"/>
                </a:solidFill>
                <a:latin typeface="Calibri"/>
              </a:rPr>
              <a:t>DL</a:t>
            </a:r>
          </a:p>
        </p:txBody>
      </p:sp>
      <p:sp>
        <p:nvSpPr>
          <p:cNvPr id="43" name="tag AI"/>
          <p:cNvSpPr/>
          <p:nvPr/>
        </p:nvSpPr>
        <p:spPr>
          <a:xfrm>
            <a:off x="4018315" y="4933188"/>
            <a:ext cx="438912" cy="274320"/>
          </a:xfrm>
          <a:prstGeom prst="roundRect">
            <a:avLst>
              <a:gd name="adj" fmla="val 12000"/>
            </a:avLst>
          </a:prstGeom>
          <a:solidFill>
            <a:srgbClr val="FFE0E0"/>
          </a:solid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FF0000"/>
                </a:solidFill>
                <a:latin typeface="Calibri"/>
              </a:rPr>
              <a:t>AI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2BEE631D-71D0-C172-CB4C-F8D514EE049F}"/>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24318C8D-4B51-C175-BBF7-28B6C807AC22}"/>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ine 1936">
            <a:extLst>
              <a:ext uri="{FF2B5EF4-FFF2-40B4-BE49-F238E27FC236}">
                <a16:creationId xmlns:a16="http://schemas.microsoft.com/office/drawing/2014/main" id="{C9DF67C1-43FB-2996-59BA-F404CC84075C}"/>
              </a:ext>
            </a:extLst>
          </p:cNvPr>
          <p:cNvSpPr txBox="1"/>
          <p:nvPr/>
        </p:nvSpPr>
        <p:spPr>
          <a:xfrm>
            <a:off x="384048" y="19202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1936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computation becomes a mathematical object</a:t>
            </a:r>
            <a:endParaRPr lang="en-US" sz="2000" dirty="0"/>
          </a:p>
        </p:txBody>
      </p:sp>
      <p:sp>
        <p:nvSpPr>
          <p:cNvPr id="5" name="line 1946">
            <a:extLst>
              <a:ext uri="{FF2B5EF4-FFF2-40B4-BE49-F238E27FC236}">
                <a16:creationId xmlns:a16="http://schemas.microsoft.com/office/drawing/2014/main" id="{C9DF67C1-43FB-2996-59BA-F404CC84075C}"/>
              </a:ext>
            </a:extLst>
          </p:cNvPr>
          <p:cNvSpPr txBox="1"/>
          <p:nvPr/>
        </p:nvSpPr>
        <p:spPr>
          <a:xfrm>
            <a:off x="384048" y="23408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1946–1947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computers become physical objects</a:t>
            </a:r>
            <a:endParaRPr lang="en-US" sz="2000" dirty="0"/>
          </a:p>
        </p:txBody>
      </p:sp>
      <p:sp>
        <p:nvSpPr>
          <p:cNvPr id="6" name="line 1950">
            <a:extLst>
              <a:ext uri="{FF2B5EF4-FFF2-40B4-BE49-F238E27FC236}">
                <a16:creationId xmlns:a16="http://schemas.microsoft.com/office/drawing/2014/main" id="{C9DF67C1-43FB-2996-59BA-F404CC84075C}"/>
              </a:ext>
            </a:extLst>
          </p:cNvPr>
          <p:cNvSpPr txBox="1"/>
          <p:nvPr/>
        </p:nvSpPr>
        <p:spPr>
          <a:xfrm>
            <a:off x="384048" y="276148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imitation game</a:t>
            </a:r>
            <a:endParaRPr lang="en-US" sz="2000" dirty="0"/>
          </a:p>
        </p:txBody>
      </p:sp>
      <p:sp>
        <p:nvSpPr>
          <p:cNvPr id="7" name="line 1955">
            <a:extLst>
              <a:ext uri="{FF2B5EF4-FFF2-40B4-BE49-F238E27FC236}">
                <a16:creationId xmlns:a16="http://schemas.microsoft.com/office/drawing/2014/main" id="{C9DF67C1-43FB-2996-59BA-F404CC84075C}"/>
              </a:ext>
            </a:extLst>
          </p:cNvPr>
          <p:cNvSpPr txBox="1"/>
          <p:nvPr/>
        </p:nvSpPr>
        <p:spPr>
          <a:xfrm>
            <a:off x="384048" y="31821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1955–1956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artificial intelligence gets a name</a:t>
            </a:r>
            <a:endParaRPr lang="en-US" sz="2000" dirty="0"/>
          </a:p>
        </p:txBody>
      </p:sp>
      <p:sp>
        <p:nvSpPr>
          <p:cNvPr id="8" name="line 1958">
            <a:extLst>
              <a:ext uri="{FF2B5EF4-FFF2-40B4-BE49-F238E27FC236}">
                <a16:creationId xmlns:a16="http://schemas.microsoft.com/office/drawing/2014/main" id="{C9DF67C1-43FB-2996-59BA-F404CC84075C}"/>
              </a:ext>
            </a:extLst>
          </p:cNvPr>
          <p:cNvSpPr txBox="1"/>
          <p:nvPr/>
        </p:nvSpPr>
        <p:spPr>
          <a:xfrm>
            <a:off x="384048" y="360273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perceptron learns from examples</a:t>
            </a:r>
            <a:endParaRPr lang="en-US" sz="2000" dirty="0"/>
          </a:p>
        </p:txBody>
      </p:sp>
      <p:sp>
        <p:nvSpPr>
          <p:cNvPr id="9" name="line 1986">
            <a:extLst>
              <a:ext uri="{FF2B5EF4-FFF2-40B4-BE49-F238E27FC236}">
                <a16:creationId xmlns:a16="http://schemas.microsoft.com/office/drawing/2014/main" id="{C9DF67C1-43FB-2996-59BA-F404CC84075C}"/>
              </a:ext>
            </a:extLst>
          </p:cNvPr>
          <p:cNvSpPr txBox="1"/>
          <p:nvPr/>
        </p:nvSpPr>
        <p:spPr>
          <a:xfrm>
            <a:off x="384048" y="444398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1986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networks learn their own features</a:t>
            </a:r>
            <a:endParaRPr lang="en-US" sz="2000" dirty="0"/>
          </a:p>
        </p:txBody>
      </p:sp>
      <p:sp>
        <p:nvSpPr>
          <p:cNvPr id="10" name="line 1997">
            <a:extLst>
              <a:ext uri="{FF2B5EF4-FFF2-40B4-BE49-F238E27FC236}">
                <a16:creationId xmlns:a16="http://schemas.microsoft.com/office/drawing/2014/main" id="{C9DF67C1-43FB-2996-59BA-F404CC84075C}"/>
              </a:ext>
            </a:extLst>
          </p:cNvPr>
          <p:cNvSpPr txBox="1"/>
          <p:nvPr/>
        </p:nvSpPr>
        <p:spPr>
          <a:xfrm>
            <a:off x="384048" y="486460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1997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Deep Blue defeats Kasparov</a:t>
            </a:r>
            <a:endParaRPr lang="en-US" sz="2000" dirty="0"/>
          </a:p>
        </p:txBody>
      </p:sp>
      <p:sp>
        <p:nvSpPr>
          <p:cNvPr id="11" name="line 2012">
            <a:extLst>
              <a:ext uri="{FF2B5EF4-FFF2-40B4-BE49-F238E27FC236}">
                <a16:creationId xmlns:a16="http://schemas.microsoft.com/office/drawing/2014/main" id="{C9DF67C1-43FB-2996-59BA-F404CC84075C}"/>
              </a:ext>
            </a:extLst>
          </p:cNvPr>
          <p:cNvSpPr txBox="1"/>
          <p:nvPr/>
        </p:nvSpPr>
        <p:spPr>
          <a:xfrm>
            <a:off x="384048" y="528523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AlexNet wins ImageNet</a:t>
            </a:r>
            <a:endParaRPr lang="en-US" sz="2000" dirty="0"/>
          </a:p>
        </p:txBody>
      </p:sp>
      <p:sp>
        <p:nvSpPr>
          <p:cNvPr id="12" name="line 2014">
            <a:extLst>
              <a:ext uri="{FF2B5EF4-FFF2-40B4-BE49-F238E27FC236}">
                <a16:creationId xmlns:a16="http://schemas.microsoft.com/office/drawing/2014/main" id="{C9DF67C1-43FB-2996-59BA-F404CC84075C}"/>
              </a:ext>
            </a:extLst>
          </p:cNvPr>
          <p:cNvSpPr txBox="1"/>
          <p:nvPr/>
        </p:nvSpPr>
        <p:spPr>
          <a:xfrm>
            <a:off x="384048" y="570585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2014</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generation before ChatGPT</a:t>
            </a:r>
            <a:endParaRPr lang="en-US" sz="2000" dirty="0"/>
          </a:p>
        </p:txBody>
      </p:sp>
      <p:sp>
        <p:nvSpPr>
          <p:cNvPr id="13" name="line 2016">
            <a:extLst>
              <a:ext uri="{FF2B5EF4-FFF2-40B4-BE49-F238E27FC236}">
                <a16:creationId xmlns:a16="http://schemas.microsoft.com/office/drawing/2014/main" id="{C9DF67C1-43FB-2996-59BA-F404CC84075C}"/>
              </a:ext>
            </a:extLst>
          </p:cNvPr>
          <p:cNvSpPr txBox="1"/>
          <p:nvPr/>
        </p:nvSpPr>
        <p:spPr>
          <a:xfrm>
            <a:off x="384048" y="612648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AlphaGo defeats Lee Sedol, 4–1</a:t>
            </a:r>
            <a:endParaRPr lang="en-US" sz="2000" dirty="0"/>
          </a:p>
        </p:txBody>
      </p:sp>
      <p:pic>
        <p:nvPicPr>
          <p:cNvPr id="16" name="Picture 15" descr="lee_sedol.jpg"/>
          <p:cNvPicPr>
            <a:picLocks noChangeAspect="1"/>
          </p:cNvPicPr>
          <p:nvPr/>
        </p:nvPicPr>
        <p:blipFill>
          <a:blip r:embed="rId3"/>
          <a:stretch>
            <a:fillRect/>
          </a:stretch>
        </p:blipFill>
        <p:spPr>
          <a:xfrm>
            <a:off x="10287000" y="1234440"/>
            <a:ext cx="1647416" cy="2468880"/>
          </a:xfrm>
          <a:prstGeom prst="rect">
            <a:avLst/>
          </a:prstGeom>
        </p:spPr>
      </p:pic>
      <p:sp>
        <p:nvSpPr>
          <p:cNvPr id="17" name="TextBox 16"/>
          <p:cNvSpPr txBox="1"/>
          <p:nvPr/>
        </p:nvSpPr>
        <p:spPr>
          <a:xfrm>
            <a:off x="10012680" y="3749040"/>
            <a:ext cx="2196056" cy="274320"/>
          </a:xfrm>
          <a:prstGeom prst="rect">
            <a:avLst/>
          </a:prstGeom>
          <a:noFill/>
        </p:spPr>
        <p:txBody>
          <a:bodyPr wrap="square" lIns="0" tIns="0" rIns="0" bIns="0" anchor="t">
            <a:spAutoFit/>
          </a:bodyPr>
          <a:lstStyle/>
          <a:p>
            <a:pPr algn="ctr"/>
            <a:r>
              <a:rPr sz="1200" b="0" i="0">
                <a:solidFill>
                  <a:srgbClr val="595959"/>
                </a:solidFill>
                <a:latin typeface="Calibri"/>
              </a:rPr>
              <a:t>Lee Sedol</a:t>
            </a:r>
          </a:p>
        </p:txBody>
      </p:sp>
      <p:sp>
        <p:nvSpPr>
          <p:cNvPr id="21" name="description"/>
          <p:cNvSpPr txBox="1"/>
          <p:nvPr/>
        </p:nvSpPr>
        <p:spPr>
          <a:xfrm>
            <a:off x="6812280" y="4343400"/>
            <a:ext cx="5120640" cy="685800"/>
          </a:xfrm>
          <a:prstGeom prst="rect">
            <a:avLst/>
          </a:prstGeom>
          <a:noFill/>
        </p:spPr>
        <p:txBody>
          <a:bodyPr wrap="square" lIns="0" tIns="0" rIns="0" bIns="0" anchor="t">
            <a:spAutoFit/>
          </a:bodyPr>
          <a:lstStyle/>
          <a:p>
            <a:pPr algn="l"/>
            <a:r>
              <a:rPr sz="1400" b="0" i="0">
                <a:solidFill>
                  <a:srgbClr val="595959"/>
                </a:solidFill>
                <a:latin typeface="Calibri"/>
              </a:rPr>
              <a:t>Networks learned from expert games and from self-play which moves to consider and who is winning; a tree search combined them. AlphaGo won the match 4–1.</a:t>
            </a:r>
          </a:p>
        </p:txBody>
      </p:sp>
      <p:pic>
        <p:nvPicPr>
          <p:cNvPr id="22" name="Go board" descr="go_board.jpg"/>
          <p:cNvPicPr>
            <a:picLocks noChangeAspect="1"/>
          </p:cNvPicPr>
          <p:nvPr/>
        </p:nvPicPr>
        <p:blipFill>
          <a:blip r:embed="rId5"/>
          <a:stretch>
            <a:fillRect/>
          </a:stretch>
        </p:blipFill>
        <p:spPr>
          <a:xfrm>
            <a:off x="6812280" y="1234440"/>
            <a:ext cx="3291840" cy="2468880"/>
          </a:xfrm>
          <a:prstGeom prst="rect">
            <a:avLst/>
          </a:prstGeom>
        </p:spPr>
      </p:pic>
      <p:sp>
        <p:nvSpPr>
          <p:cNvPr id="23" name="TextBox 22"/>
          <p:cNvSpPr txBox="1"/>
          <p:nvPr/>
        </p:nvSpPr>
        <p:spPr>
          <a:xfrm>
            <a:off x="6812280" y="3749040"/>
            <a:ext cx="3291840" cy="274320"/>
          </a:xfrm>
          <a:prstGeom prst="rect">
            <a:avLst/>
          </a:prstGeom>
          <a:noFill/>
        </p:spPr>
        <p:txBody>
          <a:bodyPr wrap="square" anchor="t" lIns="0" rIns="0" tIns="0" bIns="0">
            <a:spAutoFit/>
          </a:bodyPr>
          <a:lstStyle/>
          <a:p>
            <a:pPr algn="ctr"/>
            <a:r>
              <a:rPr sz="1200" b="0" i="0">
                <a:solidFill>
                  <a:srgbClr val="595959"/>
                </a:solidFill>
                <a:latin typeface="Calibri"/>
              </a:rPr>
              <a:t>a game of Go</a:t>
            </a:r>
          </a:p>
        </p:txBody>
      </p:sp>
      <p:sp>
        <p:nvSpPr>
          <p:cNvPr id="24" name="line 1959"/>
          <p:cNvSpPr txBox="1"/>
          <p:nvPr/>
        </p:nvSpPr>
        <p:spPr>
          <a:xfrm>
            <a:off x="384048" y="402336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1959</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Samuel's checkers player learns from self-play</a:t>
            </a:r>
            <a:endParaRPr lang="en-US" sz="2000" dirty="0"/>
          </a:p>
        </p:txBody>
      </p:sp>
      <p:sp>
        <p:nvSpPr>
          <p:cNvPr id="25" name="tag ML"/>
          <p:cNvSpPr/>
          <p:nvPr/>
        </p:nvSpPr>
        <p:spPr>
          <a:xfrm>
            <a:off x="4971391" y="3671315"/>
            <a:ext cx="438912" cy="274320"/>
          </a:xfrm>
          <a:prstGeom prst="roundRect">
            <a:avLst>
              <a:gd name="adj" fmla="val 12000"/>
            </a:avLst>
          </a:prstGeom>
          <a:solidFill>
            <a:srgbClr val="D9F2E4"/>
          </a:solidFill>
          <a:ln w="158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00B050"/>
                </a:solidFill>
                <a:latin typeface="Calibri"/>
              </a:rPr>
              <a:t>ML</a:t>
            </a:r>
          </a:p>
        </p:txBody>
      </p:sp>
      <p:sp>
        <p:nvSpPr>
          <p:cNvPr id="26" name="tag RL"/>
          <p:cNvSpPr/>
          <p:nvPr/>
        </p:nvSpPr>
        <p:spPr>
          <a:xfrm>
            <a:off x="5864498" y="4091940"/>
            <a:ext cx="438912" cy="274320"/>
          </a:xfrm>
          <a:prstGeom prst="roundRect">
            <a:avLst>
              <a:gd name="adj" fmla="val 12000"/>
            </a:avLst>
          </a:prstGeom>
          <a:solidFill>
            <a:srgbClr val="FBE5D6"/>
          </a:solidFill>
          <a:ln w="15875">
            <a:solidFill>
              <a:srgbClr val="ED7D31"/>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ED7D31"/>
                </a:solidFill>
                <a:latin typeface="Calibri"/>
              </a:rPr>
              <a:t>RL</a:t>
            </a:r>
          </a:p>
        </p:txBody>
      </p:sp>
      <p:sp>
        <p:nvSpPr>
          <p:cNvPr id="27" name="tag DL"/>
          <p:cNvSpPr/>
          <p:nvPr/>
        </p:nvSpPr>
        <p:spPr>
          <a:xfrm>
            <a:off x="4654327" y="4512564"/>
            <a:ext cx="438912" cy="274320"/>
          </a:xfrm>
          <a:prstGeom prst="roundRect">
            <a:avLst>
              <a:gd name="adj" fmla="val 12000"/>
            </a:avLst>
          </a:prstGeom>
          <a:solidFill>
            <a:srgbClr val="E3E2FD"/>
          </a:solidFill>
          <a:ln w="15875">
            <a:solidFill>
              <a:srgbClr val="362FEC"/>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362FEC"/>
                </a:solidFill>
                <a:latin typeface="Calibri"/>
              </a:rPr>
              <a:t>DL</a:t>
            </a:r>
          </a:p>
        </p:txBody>
      </p:sp>
      <p:sp>
        <p:nvSpPr>
          <p:cNvPr id="28" name="tag AI"/>
          <p:cNvSpPr/>
          <p:nvPr/>
        </p:nvSpPr>
        <p:spPr>
          <a:xfrm>
            <a:off x="4018315" y="4933188"/>
            <a:ext cx="438912" cy="274320"/>
          </a:xfrm>
          <a:prstGeom prst="roundRect">
            <a:avLst>
              <a:gd name="adj" fmla="val 12000"/>
            </a:avLst>
          </a:prstGeom>
          <a:solidFill>
            <a:srgbClr val="FFE0E0"/>
          </a:solid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300" b="1">
                <a:solidFill>
                  <a:srgbClr val="FF0000"/>
                </a:solidFill>
                <a:latin typeface="Calibri"/>
              </a:rPr>
              <a:t>AI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17"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36084-80B8-2C37-FF68-5EF4741EAC34}"/>
            </a:ext>
          </a:extLst>
        </p:cNvPr>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18"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19"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pic>
        <p:nvPicPr>
          <p:cNvPr id="20" name="Transformer" descr="transformer.png"/>
          <p:cNvPicPr>
            <a:picLocks noChangeAspect="1"/>
          </p:cNvPicPr>
          <p:nvPr/>
        </p:nvPicPr>
        <p:blipFill>
          <a:blip r:embed="rId3"/>
          <a:stretch>
            <a:fillRect/>
          </a:stretch>
        </p:blipFill>
        <p:spPr>
          <a:xfrm>
            <a:off x="7416355" y="1188720"/>
            <a:ext cx="3912488" cy="4114800"/>
          </a:xfrm>
          <a:prstGeom prst="rect">
            <a:avLst/>
          </a:prstGeom>
        </p:spPr>
      </p:pic>
      <p:sp>
        <p:nvSpPr>
          <p:cNvPr id="21" name="description"/>
          <p:cNvSpPr txBox="1"/>
          <p:nvPr/>
        </p:nvSpPr>
        <p:spPr>
          <a:xfrm>
            <a:off x="6812280" y="5440680"/>
            <a:ext cx="5120640" cy="914400"/>
          </a:xfrm>
          <a:prstGeom prst="rect">
            <a:avLst/>
          </a:prstGeom>
          <a:noFill/>
        </p:spPr>
        <p:txBody>
          <a:bodyPr wrap="square" lIns="0" tIns="0" rIns="0" bIns="0" anchor="t">
            <a:spAutoFit/>
          </a:bodyPr>
          <a:lstStyle/>
          <a:p>
            <a:pPr algn="l"/>
            <a:r>
              <a:rPr sz="1400" b="0" i="0">
                <a:solidFill>
                  <a:srgbClr val="595959"/>
                </a:solidFill>
                <a:latin typeface="Calibri"/>
              </a:rPr>
              <a:t>Designed for machine translation: the encoder (left) reads a sentence and the decoder (right) writes its translation. Every position reads from the others through attention. The decoder alone, trained to predict the next token, is a language model; we build one in Week 4.</a:t>
            </a:r>
          </a:p>
        </p:txBody>
      </p:sp>
    </p:spTree>
    <p:extLst>
      <p:ext uri="{BB962C8B-B14F-4D97-AF65-F5344CB8AC3E}">
        <p14:creationId xmlns:p14="http://schemas.microsoft.com/office/powerpoint/2010/main" val="84326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5"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sp>
        <p:nvSpPr>
          <p:cNvPr id="6" name="lm 2018"/>
          <p:cNvSpPr txBox="1"/>
          <p:nvPr/>
        </p:nvSpPr>
        <p:spPr>
          <a:xfrm>
            <a:off x="384048" y="258775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 and BERT: pretrain, then fine-tune</a:t>
            </a:r>
            <a:endParaRPr lang="en-US" sz="2000" dirty="0"/>
          </a:p>
        </p:txBody>
      </p:sp>
      <p:grpSp>
        <p:nvGrpSpPr>
          <p:cNvPr id="7" name="pretrain"/>
          <p:cNvGrpSpPr/>
          <p:nvPr/>
        </p:nvGrpSpPr>
        <p:grpSpPr>
          <a:xfrm>
            <a:off x="7360920" y="1234440"/>
            <a:ext cx="4590288" cy="1709928"/>
            <a:chOff x="7360920" y="1234440"/>
            <a:chExt cx="4590288" cy="1709928"/>
          </a:xfrm>
        </p:grpSpPr>
        <p:sp>
          <p:nvSpPr>
            <p:cNvPr id="8" name="Rounded Rectangle 7"/>
            <p:cNvSpPr/>
            <p:nvPr/>
          </p:nvSpPr>
          <p:spPr>
            <a:xfrm>
              <a:off x="7360920" y="1234440"/>
              <a:ext cx="4023360" cy="5486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0">
                  <a:solidFill>
                    <a:srgbClr val="595959"/>
                  </a:solidFill>
                  <a:latin typeface="Calibri"/>
                </a:rPr>
                <a:t>unlabeled text: books and web pages</a:t>
              </a:r>
            </a:p>
          </p:txBody>
        </p:sp>
        <p:cxnSp>
          <p:nvCxnSpPr>
            <p:cNvPr id="9" name="Connector 8"/>
            <p:cNvCxnSpPr/>
            <p:nvPr/>
          </p:nvCxnSpPr>
          <p:spPr>
            <a:xfrm>
              <a:off x="9372600" y="1801368"/>
              <a:ext cx="0" cy="530352"/>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482328" y="1828800"/>
              <a:ext cx="2468880" cy="502920"/>
            </a:xfrm>
            <a:prstGeom prst="rect">
              <a:avLst/>
            </a:prstGeom>
            <a:noFill/>
          </p:spPr>
          <p:txBody>
            <a:bodyPr wrap="square" lIns="0" tIns="0" rIns="0" bIns="0" anchor="t">
              <a:spAutoFit/>
            </a:bodyPr>
            <a:lstStyle/>
            <a:p>
              <a:pPr algn="l"/>
              <a:r>
                <a:rPr sz="1200" b="0" i="0">
                  <a:solidFill>
                    <a:srgbClr val="362FEC"/>
                  </a:solidFill>
                  <a:latin typeface="Calibri"/>
                </a:rPr>
                <a:t>pretrain: predict the next word (GPT)</a:t>
              </a:r>
              <a:br>
                <a:rPr sz="1200" b="0" i="0">
                  <a:solidFill>
                    <a:srgbClr val="362FEC"/>
                  </a:solidFill>
                  <a:latin typeface="Calibri"/>
                </a:rPr>
              </a:br>
              <a:r>
                <a:rPr sz="1200" b="0" i="0">
                  <a:solidFill>
                    <a:srgbClr val="362FEC"/>
                  </a:solidFill>
                  <a:latin typeface="Calibri"/>
                </a:rPr>
                <a:t>or hidden words (BERT)</a:t>
              </a:r>
            </a:p>
          </p:txBody>
        </p:sp>
        <p:sp>
          <p:nvSpPr>
            <p:cNvPr id="11" name="Rounded Rectangle 10"/>
            <p:cNvSpPr/>
            <p:nvPr/>
          </p:nvSpPr>
          <p:spPr>
            <a:xfrm>
              <a:off x="7360920" y="2350008"/>
              <a:ext cx="4023360" cy="594360"/>
            </a:xfrm>
            <a:prstGeom prst="roundRect">
              <a:avLst>
                <a:gd name="adj" fmla="val 12000"/>
              </a:avLst>
            </a:prstGeom>
            <a:solidFill>
              <a:srgbClr val="362FEC"/>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800" b="1">
                  <a:solidFill>
                    <a:srgbClr val="FFFFFF"/>
                  </a:solidFill>
                  <a:latin typeface="Calibri"/>
                </a:rPr>
                <a:t>one pretrained Transformer</a:t>
              </a:r>
            </a:p>
          </p:txBody>
        </p:sp>
      </p:grpSp>
      <p:grpSp>
        <p:nvGrpSpPr>
          <p:cNvPr id="12" name="fine-tune"/>
          <p:cNvGrpSpPr/>
          <p:nvPr/>
        </p:nvGrpSpPr>
        <p:grpSpPr>
          <a:xfrm>
            <a:off x="6812280" y="2962656"/>
            <a:ext cx="5120640" cy="1472184"/>
            <a:chOff x="6812280" y="2962656"/>
            <a:chExt cx="5120640" cy="1472184"/>
          </a:xfrm>
        </p:grpSpPr>
        <p:cxnSp>
          <p:nvCxnSpPr>
            <p:cNvPr id="13" name="Connector 12"/>
            <p:cNvCxnSpPr/>
            <p:nvPr/>
          </p:nvCxnSpPr>
          <p:spPr>
            <a:xfrm flipH="1">
              <a:off x="7612379" y="2962656"/>
              <a:ext cx="1760221" cy="557784"/>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6812280" y="3538728"/>
              <a:ext cx="1600200" cy="5486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500" b="1">
                  <a:solidFill>
                    <a:srgbClr val="00843D"/>
                  </a:solidFill>
                  <a:latin typeface="Calibri"/>
                </a:rPr>
                <a:t>sentiment</a:t>
              </a:r>
            </a:p>
          </p:txBody>
        </p:sp>
        <p:cxnSp>
          <p:nvCxnSpPr>
            <p:cNvPr id="15" name="Connector 14"/>
            <p:cNvCxnSpPr/>
            <p:nvPr/>
          </p:nvCxnSpPr>
          <p:spPr>
            <a:xfrm>
              <a:off x="9372600" y="2962656"/>
              <a:ext cx="0" cy="557784"/>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8572500" y="3538728"/>
              <a:ext cx="1600200" cy="5486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500" b="1">
                  <a:solidFill>
                    <a:srgbClr val="00843D"/>
                  </a:solidFill>
                  <a:latin typeface="Calibri"/>
                </a:rPr>
                <a:t>question answering</a:t>
              </a:r>
            </a:p>
          </p:txBody>
        </p:sp>
        <p:cxnSp>
          <p:nvCxnSpPr>
            <p:cNvPr id="17" name="Connector 16"/>
            <p:cNvCxnSpPr/>
            <p:nvPr/>
          </p:nvCxnSpPr>
          <p:spPr>
            <a:xfrm>
              <a:off x="9372600" y="2962656"/>
              <a:ext cx="1760220" cy="557784"/>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10332720" y="3538728"/>
              <a:ext cx="1600200" cy="5486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500" b="1">
                  <a:solidFill>
                    <a:srgbClr val="00843D"/>
                  </a:solidFill>
                  <a:latin typeface="Calibri"/>
                </a:rPr>
                <a:t>entailment</a:t>
              </a:r>
            </a:p>
          </p:txBody>
        </p:sp>
        <p:sp>
          <p:nvSpPr>
            <p:cNvPr id="19" name="TextBox 18"/>
            <p:cNvSpPr txBox="1"/>
            <p:nvPr/>
          </p:nvSpPr>
          <p:spPr>
            <a:xfrm>
              <a:off x="6812280" y="4160520"/>
              <a:ext cx="5120640" cy="274320"/>
            </a:xfrm>
            <a:prstGeom prst="rect">
              <a:avLst/>
            </a:prstGeom>
            <a:noFill/>
          </p:spPr>
          <p:txBody>
            <a:bodyPr wrap="square" lIns="0" tIns="0" rIns="0" bIns="0" anchor="t">
              <a:spAutoFit/>
            </a:bodyPr>
            <a:lstStyle/>
            <a:p>
              <a:pPr algn="ctr"/>
              <a:r>
                <a:rPr sz="1200" b="0" i="0">
                  <a:solidFill>
                    <a:srgbClr val="00843D"/>
                  </a:solidFill>
                  <a:latin typeface="Calibri"/>
                </a:rPr>
                <a:t>fine-tune a copy for each task, with a small labeled set</a:t>
              </a:r>
            </a:p>
          </p:txBody>
        </p:sp>
      </p:grpSp>
      <p:sp>
        <p:nvSpPr>
          <p:cNvPr id="20" name="description"/>
          <p:cNvSpPr txBox="1"/>
          <p:nvPr/>
        </p:nvSpPr>
        <p:spPr>
          <a:xfrm>
            <a:off x="6812280" y="4663440"/>
            <a:ext cx="5120640" cy="731520"/>
          </a:xfrm>
          <a:prstGeom prst="rect">
            <a:avLst/>
          </a:prstGeom>
          <a:noFill/>
        </p:spPr>
        <p:txBody>
          <a:bodyPr wrap="square" lIns="0" tIns="0" rIns="0" bIns="0" anchor="t">
            <a:spAutoFit/>
          </a:bodyPr>
          <a:lstStyle/>
          <a:p>
            <a:pPr algn="l"/>
            <a:r>
              <a:rPr sz="1400" b="0" i="0">
                <a:solidFill>
                  <a:srgbClr val="595959"/>
                </a:solidFill>
                <a:latin typeface="Calibri"/>
              </a:rPr>
              <a:t>Pretraining on unlabeled text gives one network that already knows much about language; fine-tuning a copy on each task beat models built for that task alone. GPT reads left to right; BERT reads in both directions.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5"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sp>
        <p:nvSpPr>
          <p:cNvPr id="6" name="lm 2018"/>
          <p:cNvSpPr txBox="1"/>
          <p:nvPr/>
        </p:nvSpPr>
        <p:spPr>
          <a:xfrm>
            <a:off x="384048" y="258775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 and BERT: pretrain, then fine-tune</a:t>
            </a:r>
            <a:endParaRPr lang="en-US" sz="2000" dirty="0"/>
          </a:p>
        </p:txBody>
      </p:sp>
      <p:sp>
        <p:nvSpPr>
          <p:cNvPr id="7" name="lm 2020"/>
          <p:cNvSpPr txBox="1"/>
          <p:nvPr/>
        </p:nvSpPr>
        <p:spPr>
          <a:xfrm>
            <a:off x="384048" y="30266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GPT-3: a task from a few examples</a:t>
            </a:r>
            <a:endParaRPr lang="en-US" sz="2000" dirty="0"/>
          </a:p>
        </p:txBody>
      </p:sp>
      <p:sp>
        <p:nvSpPr>
          <p:cNvPr id="8" name="TextBox 7"/>
          <p:cNvSpPr txBox="1"/>
          <p:nvPr/>
        </p:nvSpPr>
        <p:spPr>
          <a:xfrm>
            <a:off x="6812280" y="1188720"/>
            <a:ext cx="914400" cy="274320"/>
          </a:xfrm>
          <a:prstGeom prst="rect">
            <a:avLst/>
          </a:prstGeom>
          <a:noFill/>
        </p:spPr>
        <p:txBody>
          <a:bodyPr wrap="square" lIns="0" tIns="0" rIns="0" bIns="0" anchor="t">
            <a:spAutoFit/>
          </a:bodyPr>
          <a:lstStyle/>
          <a:p>
            <a:pPr algn="l"/>
            <a:r>
              <a:rPr sz="1200" b="0" i="0">
                <a:solidFill>
                  <a:srgbClr val="595959"/>
                </a:solidFill>
                <a:latin typeface="Calibri"/>
              </a:rPr>
              <a:t>prompt</a:t>
            </a:r>
          </a:p>
        </p:txBody>
      </p:sp>
      <p:sp>
        <p:nvSpPr>
          <p:cNvPr id="9" name="few-shot prompt"/>
          <p:cNvSpPr/>
          <p:nvPr/>
        </p:nvSpPr>
        <p:spPr>
          <a:xfrm>
            <a:off x="6812280" y="1463040"/>
            <a:ext cx="5120640" cy="2331720"/>
          </a:xfrm>
          <a:prstGeom prst="roundRect">
            <a:avLst>
              <a:gd name="adj" fmla="val 6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137160" tIns="54864" rIns="137160" bIns="54864" rtlCol="0" anchor="ctr"/>
          <a:lstStyle/>
          <a:p>
            <a:pPr algn="l"/>
            <a:r>
              <a:rPr sz="1300" b="0" i="0">
                <a:solidFill>
                  <a:srgbClr val="000000"/>
                </a:solidFill>
                <a:latin typeface="Consolas"/>
              </a:rPr>
              <a:t>Review: The plot dragged; the end made no sense.</a:t>
            </a:r>
          </a:p>
          <a:p>
            <a:pPr algn="l"/>
            <a:r>
              <a:rPr sz="1300" b="0" i="0">
                <a:solidFill>
                  <a:srgbClr val="000000"/>
                </a:solidFill>
                <a:latin typeface="Consolas"/>
              </a:rPr>
              <a:t>Sentiment: negative</a:t>
            </a:r>
          </a:p>
          <a:p>
            <a:pPr algn="l"/>
            <a:endParaRPr sz="1300" b="0" i="0">
              <a:solidFill>
                <a:srgbClr val="000000"/>
              </a:solidFill>
              <a:latin typeface="Consolas"/>
            </a:endParaRPr>
          </a:p>
          <a:p>
            <a:pPr algn="l"/>
            <a:r>
              <a:rPr sz="1300" b="0" i="0">
                <a:solidFill>
                  <a:srgbClr val="000000"/>
                </a:solidFill>
                <a:latin typeface="Consolas"/>
              </a:rPr>
              <a:t>Review: A warm, funny film with a great cast.</a:t>
            </a:r>
          </a:p>
          <a:p>
            <a:pPr algn="l"/>
            <a:r>
              <a:rPr sz="1300" b="0" i="0">
                <a:solidFill>
                  <a:srgbClr val="000000"/>
                </a:solidFill>
                <a:latin typeface="Consolas"/>
              </a:rPr>
              <a:t>Sentiment: positive</a:t>
            </a:r>
          </a:p>
          <a:p>
            <a:pPr algn="l"/>
            <a:endParaRPr sz="1300" b="0" i="0">
              <a:solidFill>
                <a:srgbClr val="000000"/>
              </a:solidFill>
              <a:latin typeface="Consolas"/>
            </a:endParaRPr>
          </a:p>
          <a:p>
            <a:pPr algn="l"/>
            <a:r>
              <a:rPr sz="1300" b="0" i="0">
                <a:solidFill>
                  <a:srgbClr val="000000"/>
                </a:solidFill>
                <a:latin typeface="Consolas"/>
              </a:rPr>
              <a:t>Review: I'd happily watch it again tomorrow.</a:t>
            </a:r>
          </a:p>
          <a:p>
            <a:pPr algn="l"/>
            <a:r>
              <a:rPr sz="1300" b="0" i="0">
                <a:solidFill>
                  <a:srgbClr val="000000"/>
                </a:solidFill>
                <a:latin typeface="Consolas"/>
              </a:rPr>
              <a:t>Sentiment:</a:t>
            </a:r>
          </a:p>
        </p:txBody>
      </p:sp>
      <p:sp>
        <p:nvSpPr>
          <p:cNvPr id="10" name="continuation"/>
          <p:cNvSpPr txBox="1"/>
          <p:nvPr/>
        </p:nvSpPr>
        <p:spPr>
          <a:xfrm>
            <a:off x="6949440" y="3931920"/>
            <a:ext cx="5120640" cy="365760"/>
          </a:xfrm>
          <a:prstGeom prst="rect">
            <a:avLst/>
          </a:prstGeom>
          <a:noFill/>
        </p:spPr>
        <p:txBody>
          <a:bodyPr wrap="square" lIns="0" tIns="0" rIns="0" bIns="0">
            <a:spAutoFit/>
          </a:bodyPr>
          <a:lstStyle/>
          <a:p>
            <a:pPr algn="l">
              <a:spcAft>
                <a:spcPts val="1000"/>
              </a:spcAft>
            </a:pPr>
            <a:r>
              <a:rPr sz="1600" b="0" i="0">
                <a:solidFill>
                  <a:srgbClr val="595959"/>
                </a:solidFill>
                <a:latin typeface="Calibri"/>
              </a:rPr>
              <a:t>the model continues:  </a:t>
            </a:r>
            <a:r>
              <a:rPr sz="1800" b="1" i="0">
                <a:solidFill>
                  <a:srgbClr val="00843D"/>
                </a:solidFill>
                <a:latin typeface="Consolas"/>
              </a:rPr>
              <a:t>positive</a:t>
            </a:r>
          </a:p>
        </p:txBody>
      </p:sp>
      <p:sp>
        <p:nvSpPr>
          <p:cNvPr id="11" name="description"/>
          <p:cNvSpPr txBox="1"/>
          <p:nvPr/>
        </p:nvSpPr>
        <p:spPr>
          <a:xfrm>
            <a:off x="6812280" y="4526280"/>
            <a:ext cx="5120640" cy="685800"/>
          </a:xfrm>
          <a:prstGeom prst="rect">
            <a:avLst/>
          </a:prstGeom>
          <a:noFill/>
        </p:spPr>
        <p:txBody>
          <a:bodyPr wrap="square" lIns="0" tIns="0" rIns="0" bIns="0" anchor="t">
            <a:spAutoFit/>
          </a:bodyPr>
          <a:lstStyle/>
          <a:p>
            <a:pPr algn="l"/>
            <a:r>
              <a:rPr sz="1400" b="0" i="0">
                <a:solidFill>
                  <a:srgbClr val="595959"/>
                </a:solidFill>
                <a:latin typeface="Calibri"/>
              </a:rPr>
              <a:t>GPT-3 has 175 billion parameters. The task is given in the prompt by a few examples, and nothing is retrained: the weights stay fixed. Ask the room what comes next, then reveal.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1"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5"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sp>
        <p:nvSpPr>
          <p:cNvPr id="6" name="lm 2018"/>
          <p:cNvSpPr txBox="1"/>
          <p:nvPr/>
        </p:nvSpPr>
        <p:spPr>
          <a:xfrm>
            <a:off x="384048" y="258775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 and BERT: pretrain, then fine-tune</a:t>
            </a:r>
            <a:endParaRPr lang="en-US" sz="2000" dirty="0"/>
          </a:p>
        </p:txBody>
      </p:sp>
      <p:sp>
        <p:nvSpPr>
          <p:cNvPr id="7" name="lm 2020"/>
          <p:cNvSpPr txBox="1"/>
          <p:nvPr/>
        </p:nvSpPr>
        <p:spPr>
          <a:xfrm>
            <a:off x="384048" y="30266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GPT-3: a task from a few examples</a:t>
            </a:r>
            <a:endParaRPr lang="en-US" sz="2000" dirty="0"/>
          </a:p>
        </p:txBody>
      </p:sp>
      <p:sp>
        <p:nvSpPr>
          <p:cNvPr id="8" name="lm 2022"/>
          <p:cNvSpPr txBox="1"/>
          <p:nvPr/>
        </p:nvSpPr>
        <p:spPr>
          <a:xfrm>
            <a:off x="384048" y="346557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ChatGPT: an assistant you can talk to</a:t>
            </a:r>
            <a:endParaRPr lang="en-US" sz="2000" dirty="0"/>
          </a:p>
        </p:txBody>
      </p:sp>
      <p:sp>
        <p:nvSpPr>
          <p:cNvPr id="9" name="Rounded Rectangle 8"/>
          <p:cNvSpPr/>
          <p:nvPr/>
        </p:nvSpPr>
        <p:spPr>
          <a:xfrm>
            <a:off x="8366760" y="1188720"/>
            <a:ext cx="3566160" cy="658368"/>
          </a:xfrm>
          <a:prstGeom prst="roundRect">
            <a:avLst>
              <a:gd name="adj" fmla="val 25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wrap="square" lIns="137160" tIns="54864" rIns="137160" bIns="54864" rtlCol="0" anchor="ctr"/>
          <a:lstStyle/>
          <a:p>
            <a:pPr algn="l"/>
            <a:r>
              <a:rPr sz="1500" b="0" i="0">
                <a:solidFill>
                  <a:srgbClr val="000000"/>
                </a:solidFill>
                <a:latin typeface="Calibri"/>
              </a:rPr>
              <a:t>Write a Python function that returns</a:t>
            </a:r>
          </a:p>
          <a:p>
            <a:pPr algn="l"/>
            <a:r>
              <a:rPr sz="1500" b="0" i="0">
                <a:solidFill>
                  <a:srgbClr val="000000"/>
                </a:solidFill>
                <a:latin typeface="Calibri"/>
              </a:rPr>
              <a:t>the n-th Fibonacci number.</a:t>
            </a:r>
          </a:p>
        </p:txBody>
      </p:sp>
      <p:sp>
        <p:nvSpPr>
          <p:cNvPr id="10" name="Rounded Rectangle 9"/>
          <p:cNvSpPr/>
          <p:nvPr/>
        </p:nvSpPr>
        <p:spPr>
          <a:xfrm>
            <a:off x="6812280" y="1965960"/>
            <a:ext cx="5120640" cy="658368"/>
          </a:xfrm>
          <a:prstGeom prst="roundRect">
            <a:avLst>
              <a:gd name="adj" fmla="val 25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137160" tIns="54864" rIns="137160" bIns="54864" rtlCol="0" anchor="ctr"/>
          <a:lstStyle/>
          <a:p>
            <a:pPr algn="l"/>
            <a:r>
              <a:rPr sz="1200" b="0" i="0">
                <a:solidFill>
                  <a:srgbClr val="000000"/>
                </a:solidFill>
                <a:latin typeface="Consolas"/>
              </a:rPr>
              <a:t>def fib(n):</a:t>
            </a:r>
          </a:p>
          <a:p>
            <a:pPr algn="l"/>
            <a:r>
              <a:rPr sz="1200" b="0" i="0">
                <a:solidFill>
                  <a:srgbClr val="000000"/>
                </a:solidFill>
                <a:latin typeface="Consolas"/>
              </a:rPr>
              <a:t>    return n if n &lt; 2 else fib(n-1) + fib(n-2)</a:t>
            </a:r>
          </a:p>
        </p:txBody>
      </p:sp>
      <p:sp>
        <p:nvSpPr>
          <p:cNvPr id="11" name="Rounded Rectangle 10"/>
          <p:cNvSpPr/>
          <p:nvPr/>
        </p:nvSpPr>
        <p:spPr>
          <a:xfrm>
            <a:off x="8366760" y="2743200"/>
            <a:ext cx="3566160" cy="457200"/>
          </a:xfrm>
          <a:prstGeom prst="roundRect">
            <a:avLst>
              <a:gd name="adj" fmla="val 25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wrap="square" lIns="137160" tIns="54864" rIns="137160" bIns="54864" rtlCol="0" anchor="ctr"/>
          <a:lstStyle/>
          <a:p>
            <a:pPr algn="l"/>
            <a:r>
              <a:rPr sz="1500" b="0" i="0">
                <a:solidFill>
                  <a:srgbClr val="000000"/>
                </a:solidFill>
                <a:latin typeface="Calibri"/>
              </a:rPr>
              <a:t>It is slow for n = 40. Make it fast.</a:t>
            </a:r>
          </a:p>
        </p:txBody>
      </p:sp>
      <p:sp>
        <p:nvSpPr>
          <p:cNvPr id="12" name="Rounded Rectangle 11"/>
          <p:cNvSpPr/>
          <p:nvPr/>
        </p:nvSpPr>
        <p:spPr>
          <a:xfrm>
            <a:off x="6812280" y="3337560"/>
            <a:ext cx="3291840" cy="12344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137160" tIns="54864" rIns="137160" bIns="54864" rtlCol="0" anchor="ctr"/>
          <a:lstStyle/>
          <a:p>
            <a:pPr algn="l"/>
            <a:r>
              <a:rPr sz="1200" b="0" i="0">
                <a:solidFill>
                  <a:srgbClr val="000000"/>
                </a:solidFill>
                <a:latin typeface="Consolas"/>
              </a:rPr>
              <a:t>def fib(n):</a:t>
            </a:r>
          </a:p>
          <a:p>
            <a:pPr algn="l"/>
            <a:r>
              <a:rPr sz="1200" b="0" i="0">
                <a:solidFill>
                  <a:srgbClr val="000000"/>
                </a:solidFill>
                <a:latin typeface="Consolas"/>
              </a:rPr>
              <a:t>    a, b = 0, 1</a:t>
            </a:r>
          </a:p>
          <a:p>
            <a:pPr algn="l"/>
            <a:r>
              <a:rPr sz="1200" b="0" i="0">
                <a:solidFill>
                  <a:srgbClr val="000000"/>
                </a:solidFill>
                <a:latin typeface="Consolas"/>
              </a:rPr>
              <a:t>    for _ in range(n):</a:t>
            </a:r>
          </a:p>
          <a:p>
            <a:pPr algn="l"/>
            <a:r>
              <a:rPr sz="1200" b="0" i="0">
                <a:solidFill>
                  <a:srgbClr val="000000"/>
                </a:solidFill>
                <a:latin typeface="Consolas"/>
              </a:rPr>
              <a:t>        a, b = b, a + b</a:t>
            </a:r>
          </a:p>
          <a:p>
            <a:pPr algn="l"/>
            <a:r>
              <a:rPr sz="1200" b="0" i="0">
                <a:solidFill>
                  <a:srgbClr val="000000"/>
                </a:solidFill>
                <a:latin typeface="Consolas"/>
              </a:rPr>
              <a:t>    return a</a:t>
            </a:r>
          </a:p>
        </p:txBody>
      </p:sp>
      <p:sp>
        <p:nvSpPr>
          <p:cNvPr id="13" name="TextBox 12"/>
          <p:cNvSpPr txBox="1"/>
          <p:nvPr/>
        </p:nvSpPr>
        <p:spPr>
          <a:xfrm>
            <a:off x="6812280" y="4663440"/>
            <a:ext cx="5120640" cy="274320"/>
          </a:xfrm>
          <a:prstGeom prst="rect">
            <a:avLst/>
          </a:prstGeom>
          <a:noFill/>
        </p:spPr>
        <p:txBody>
          <a:bodyPr wrap="square" lIns="0" tIns="0" rIns="0" bIns="0" anchor="t">
            <a:spAutoFit/>
          </a:bodyPr>
          <a:lstStyle/>
          <a:p>
            <a:pPr algn="ctr"/>
            <a:r>
              <a:rPr sz="1200" b="0" i="0">
                <a:solidFill>
                  <a:srgbClr val="595959"/>
                </a:solidFill>
                <a:latin typeface="Calibri"/>
              </a:rPr>
              <a:t>an illustrative exchange</a:t>
            </a:r>
          </a:p>
        </p:txBody>
      </p:sp>
      <p:sp>
        <p:nvSpPr>
          <p:cNvPr id="14" name="description"/>
          <p:cNvSpPr txBox="1"/>
          <p:nvPr/>
        </p:nvSpPr>
        <p:spPr>
          <a:xfrm>
            <a:off x="6812280" y="5029200"/>
            <a:ext cx="5120640" cy="685800"/>
          </a:xfrm>
          <a:prstGeom prst="rect">
            <a:avLst/>
          </a:prstGeom>
          <a:noFill/>
        </p:spPr>
        <p:txBody>
          <a:bodyPr wrap="square" lIns="0" tIns="0" rIns="0" bIns="0" anchor="t">
            <a:spAutoFit/>
          </a:bodyPr>
          <a:lstStyle/>
          <a:p>
            <a:pPr algn="l"/>
            <a:r>
              <a:rPr sz="1400" b="0" i="0">
                <a:solidFill>
                  <a:srgbClr val="595959"/>
                </a:solidFill>
                <a:latin typeface="Calibri"/>
              </a:rPr>
              <a:t>Post-training on demonstrations and human preferences, plus a chat interface, turned a language model into an assistant that follows instructions (announced 30 November 2022).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5"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sp>
        <p:nvSpPr>
          <p:cNvPr id="6" name="lm 2018"/>
          <p:cNvSpPr txBox="1"/>
          <p:nvPr/>
        </p:nvSpPr>
        <p:spPr>
          <a:xfrm>
            <a:off x="384048" y="258775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 and BERT: pretrain, then fine-tune</a:t>
            </a:r>
            <a:endParaRPr lang="en-US" sz="2000" dirty="0"/>
          </a:p>
        </p:txBody>
      </p:sp>
      <p:sp>
        <p:nvSpPr>
          <p:cNvPr id="7" name="lm 2020"/>
          <p:cNvSpPr txBox="1"/>
          <p:nvPr/>
        </p:nvSpPr>
        <p:spPr>
          <a:xfrm>
            <a:off x="384048" y="30266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GPT-3: a task from a few examples</a:t>
            </a:r>
            <a:endParaRPr lang="en-US" sz="2000" dirty="0"/>
          </a:p>
        </p:txBody>
      </p:sp>
      <p:sp>
        <p:nvSpPr>
          <p:cNvPr id="8" name="lm 2022"/>
          <p:cNvSpPr txBox="1"/>
          <p:nvPr/>
        </p:nvSpPr>
        <p:spPr>
          <a:xfrm>
            <a:off x="384048" y="346557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ChatGPT: an assistant you can talk to</a:t>
            </a:r>
            <a:endParaRPr lang="en-US" sz="2000" dirty="0"/>
          </a:p>
        </p:txBody>
      </p:sp>
      <p:sp>
        <p:nvSpPr>
          <p:cNvPr id="9" name="lm 2023"/>
          <p:cNvSpPr txBox="1"/>
          <p:nvPr/>
        </p:nvSpPr>
        <p:spPr>
          <a:xfrm>
            <a:off x="384048" y="3904487"/>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2023–2024</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GPT-4 and GPT-4o: images and audio in</a:t>
            </a:r>
            <a:endParaRPr lang="en-US" sz="2000" dirty="0"/>
          </a:p>
        </p:txBody>
      </p:sp>
      <p:pic>
        <p:nvPicPr>
          <p:cNvPr id="10" name="iris photo" descr="iris.jpg"/>
          <p:cNvPicPr>
            <a:picLocks noChangeAspect="1"/>
          </p:cNvPicPr>
          <p:nvPr/>
        </p:nvPicPr>
        <p:blipFill>
          <a:blip r:embed="rId3"/>
          <a:stretch>
            <a:fillRect/>
          </a:stretch>
        </p:blipFill>
        <p:spPr>
          <a:xfrm>
            <a:off x="9098280" y="1188720"/>
            <a:ext cx="2834640" cy="2125980"/>
          </a:xfrm>
          <a:prstGeom prst="rect">
            <a:avLst/>
          </a:prstGeom>
        </p:spPr>
      </p:pic>
      <p:sp>
        <p:nvSpPr>
          <p:cNvPr id="11" name="Rounded Rectangle 10"/>
          <p:cNvSpPr/>
          <p:nvPr/>
        </p:nvSpPr>
        <p:spPr>
          <a:xfrm>
            <a:off x="9555480" y="3424428"/>
            <a:ext cx="2377440" cy="457200"/>
          </a:xfrm>
          <a:prstGeom prst="roundRect">
            <a:avLst>
              <a:gd name="adj" fmla="val 25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wrap="square" lIns="137160" tIns="54864" rIns="137160" bIns="54864" rtlCol="0" anchor="ctr"/>
          <a:lstStyle/>
          <a:p>
            <a:pPr algn="l"/>
            <a:r>
              <a:rPr sz="1600" b="0" i="0">
                <a:solidFill>
                  <a:srgbClr val="000000"/>
                </a:solidFill>
                <a:latin typeface="Calibri"/>
              </a:rPr>
              <a:t>What flower is this?</a:t>
            </a:r>
          </a:p>
        </p:txBody>
      </p:sp>
      <p:sp>
        <p:nvSpPr>
          <p:cNvPr id="12" name="Rounded Rectangle 11"/>
          <p:cNvSpPr/>
          <p:nvPr/>
        </p:nvSpPr>
        <p:spPr>
          <a:xfrm>
            <a:off x="6812280" y="4069080"/>
            <a:ext cx="3931920" cy="685800"/>
          </a:xfrm>
          <a:prstGeom prst="roundRect">
            <a:avLst>
              <a:gd name="adj" fmla="val 25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137160" tIns="54864" rIns="137160" bIns="54864" rtlCol="0" anchor="ctr"/>
          <a:lstStyle/>
          <a:p>
            <a:pPr algn="l"/>
            <a:r>
              <a:rPr sz="1600" b="0" i="0">
                <a:solidFill>
                  <a:srgbClr val="000000"/>
                </a:solidFill>
                <a:latin typeface="Calibri"/>
              </a:rPr>
              <a:t>An iris: most likely Iris versicolor,</a:t>
            </a:r>
          </a:p>
          <a:p>
            <a:pPr algn="l"/>
            <a:r>
              <a:rPr sz="1600" b="0" i="0">
                <a:solidFill>
                  <a:srgbClr val="000000"/>
                </a:solidFill>
                <a:latin typeface="Calibri"/>
              </a:rPr>
              <a:t>the blue flag.</a:t>
            </a:r>
          </a:p>
        </p:txBody>
      </p:sp>
      <p:sp>
        <p:nvSpPr>
          <p:cNvPr id="13" name="TextBox 12"/>
          <p:cNvSpPr txBox="1"/>
          <p:nvPr/>
        </p:nvSpPr>
        <p:spPr>
          <a:xfrm>
            <a:off x="6812280" y="4846320"/>
            <a:ext cx="5120640" cy="274320"/>
          </a:xfrm>
          <a:prstGeom prst="rect">
            <a:avLst/>
          </a:prstGeom>
          <a:noFill/>
        </p:spPr>
        <p:txBody>
          <a:bodyPr wrap="square" lIns="0" tIns="0" rIns="0" bIns="0" anchor="t">
            <a:spAutoFit/>
          </a:bodyPr>
          <a:lstStyle/>
          <a:p>
            <a:pPr algn="ctr"/>
            <a:r>
              <a:rPr sz="1200" b="0" i="0">
                <a:solidFill>
                  <a:srgbClr val="595959"/>
                </a:solidFill>
                <a:latin typeface="Calibri"/>
              </a:rPr>
              <a:t>an illustrative exchange</a:t>
            </a:r>
          </a:p>
        </p:txBody>
      </p:sp>
      <p:sp>
        <p:nvSpPr>
          <p:cNvPr id="14" name="description"/>
          <p:cNvSpPr txBox="1"/>
          <p:nvPr/>
        </p:nvSpPr>
        <p:spPr>
          <a:xfrm>
            <a:off x="6812280" y="5212080"/>
            <a:ext cx="5120640" cy="685800"/>
          </a:xfrm>
          <a:prstGeom prst="rect">
            <a:avLst/>
          </a:prstGeom>
          <a:noFill/>
        </p:spPr>
        <p:txBody>
          <a:bodyPr wrap="square" lIns="0" tIns="0" rIns="0" bIns="0" anchor="t">
            <a:spAutoFit/>
          </a:bodyPr>
          <a:lstStyle/>
          <a:p>
            <a:pPr algn="l"/>
            <a:r>
              <a:rPr sz="1400" b="0" i="0">
                <a:solidFill>
                  <a:srgbClr val="595959"/>
                </a:solidFill>
                <a:latin typeface="Calibri"/>
              </a:rPr>
              <a:t>GPT-4 (2023) accepted images as well as text; GPT-4o (2024) took text, audio, and images in one model. The same flower returns in the terminology.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5"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sp>
        <p:nvSpPr>
          <p:cNvPr id="6" name="lm 2018"/>
          <p:cNvSpPr txBox="1"/>
          <p:nvPr/>
        </p:nvSpPr>
        <p:spPr>
          <a:xfrm>
            <a:off x="384048" y="258775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 and BERT: pretrain, then fine-tune</a:t>
            </a:r>
            <a:endParaRPr lang="en-US" sz="2000" dirty="0"/>
          </a:p>
        </p:txBody>
      </p:sp>
      <p:sp>
        <p:nvSpPr>
          <p:cNvPr id="7" name="lm 2020"/>
          <p:cNvSpPr txBox="1"/>
          <p:nvPr/>
        </p:nvSpPr>
        <p:spPr>
          <a:xfrm>
            <a:off x="384048" y="30266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GPT-3: a task from a few examples</a:t>
            </a:r>
            <a:endParaRPr lang="en-US" sz="2000" dirty="0"/>
          </a:p>
        </p:txBody>
      </p:sp>
      <p:sp>
        <p:nvSpPr>
          <p:cNvPr id="8" name="lm 2022"/>
          <p:cNvSpPr txBox="1"/>
          <p:nvPr/>
        </p:nvSpPr>
        <p:spPr>
          <a:xfrm>
            <a:off x="384048" y="346557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ChatGPT: an assistant you can talk to</a:t>
            </a:r>
            <a:endParaRPr lang="en-US" sz="2000" dirty="0"/>
          </a:p>
        </p:txBody>
      </p:sp>
      <p:sp>
        <p:nvSpPr>
          <p:cNvPr id="9" name="lm 2023"/>
          <p:cNvSpPr txBox="1"/>
          <p:nvPr/>
        </p:nvSpPr>
        <p:spPr>
          <a:xfrm>
            <a:off x="384048" y="3904487"/>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2023–2024</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GPT-4 and GPT-4o: images and audio in</a:t>
            </a:r>
            <a:endParaRPr lang="en-US" sz="2000" dirty="0"/>
          </a:p>
        </p:txBody>
      </p:sp>
      <p:sp>
        <p:nvSpPr>
          <p:cNvPr id="10" name="lm 2024"/>
          <p:cNvSpPr txBox="1"/>
          <p:nvPr/>
        </p:nvSpPr>
        <p:spPr>
          <a:xfrm>
            <a:off x="384048" y="434340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2024–2025</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o1 and R1: reasoning before answering</a:t>
            </a:r>
            <a:endParaRPr lang="en-US" sz="2000" dirty="0"/>
          </a:p>
        </p:txBody>
      </p:sp>
      <p:sp>
        <p:nvSpPr>
          <p:cNvPr id="11" name="Rounded Rectangle 10"/>
          <p:cNvSpPr/>
          <p:nvPr/>
        </p:nvSpPr>
        <p:spPr>
          <a:xfrm>
            <a:off x="6812280" y="1188720"/>
            <a:ext cx="5120640" cy="502920"/>
          </a:xfrm>
          <a:prstGeom prst="roundRect">
            <a:avLst>
              <a:gd name="adj" fmla="val 25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wrap="square" lIns="137160" tIns="54864" rIns="137160" bIns="54864" rtlCol="0" anchor="ctr"/>
          <a:lstStyle/>
          <a:p>
            <a:pPr algn="l"/>
            <a:r>
              <a:rPr sz="1600" b="0" i="0">
                <a:solidFill>
                  <a:srgbClr val="000000"/>
                </a:solidFill>
                <a:latin typeface="Calibri"/>
              </a:rPr>
              <a:t>Find all x in {0, 1, …, 34} with x² ≡ 1 (mod 35).</a:t>
            </a:r>
          </a:p>
        </p:txBody>
      </p:sp>
      <p:sp>
        <p:nvSpPr>
          <p:cNvPr id="12" name="thinking"/>
          <p:cNvSpPr/>
          <p:nvPr/>
        </p:nvSpPr>
        <p:spPr>
          <a:xfrm>
            <a:off x="6812280" y="1874519"/>
            <a:ext cx="5120640" cy="1325880"/>
          </a:xfrm>
          <a:prstGeom prst="roundRect">
            <a:avLst>
              <a:gd name="adj" fmla="val 6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137160" tIns="54864" rIns="137160" bIns="54864" rtlCol="0" anchor="ctr"/>
          <a:lstStyle/>
          <a:p>
            <a:pPr algn="l"/>
            <a:r>
              <a:rPr sz="1500" b="1" i="0">
                <a:solidFill>
                  <a:srgbClr val="595959"/>
                </a:solidFill>
                <a:latin typeface="Calibri"/>
              </a:rPr>
              <a:t>thinking …</a:t>
            </a:r>
          </a:p>
          <a:p>
            <a:pPr algn="l"/>
            <a:r>
              <a:rPr sz="1500" b="0" i="1">
                <a:solidFill>
                  <a:srgbClr val="595959"/>
                </a:solidFill>
                <a:latin typeface="Calibri"/>
              </a:rPr>
              <a:t>35 = 5 · 7, so x² ≡ 1 modulo 5 and modulo 7.</a:t>
            </a:r>
          </a:p>
          <a:p>
            <a:pPr algn="l"/>
            <a:r>
              <a:rPr sz="1500" b="0" i="1">
                <a:solidFill>
                  <a:srgbClr val="595959"/>
                </a:solidFill>
                <a:latin typeface="Calibri"/>
              </a:rPr>
              <a:t>x ≡ ±1 (mod 5) and x ≡ ±1 (mod 7): four cases.</a:t>
            </a:r>
          </a:p>
          <a:p>
            <a:pPr algn="l"/>
            <a:r>
              <a:rPr sz="1500" b="0" i="1">
                <a:solidFill>
                  <a:srgbClr val="595959"/>
                </a:solidFill>
                <a:latin typeface="Calibri"/>
              </a:rPr>
              <a:t>Combine them: 1, 6, 29, 34. Check: 6² = 36 = 35 + 1.</a:t>
            </a:r>
          </a:p>
        </p:txBody>
      </p:sp>
      <p:sp>
        <p:nvSpPr>
          <p:cNvPr id="13" name="Rounded Rectangle 12"/>
          <p:cNvSpPr/>
          <p:nvPr/>
        </p:nvSpPr>
        <p:spPr>
          <a:xfrm>
            <a:off x="6812280" y="3383280"/>
            <a:ext cx="2651760" cy="50292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843D"/>
                </a:solidFill>
                <a:latin typeface="Calibri"/>
              </a:rPr>
              <a:t>answer: 1, 6, 29, 34</a:t>
            </a:r>
          </a:p>
        </p:txBody>
      </p:sp>
      <p:sp>
        <p:nvSpPr>
          <p:cNvPr id="14" name="Rounded Rectangle 13"/>
          <p:cNvSpPr/>
          <p:nvPr/>
        </p:nvSpPr>
        <p:spPr>
          <a:xfrm>
            <a:off x="9692640" y="3383280"/>
            <a:ext cx="2240280" cy="502920"/>
          </a:xfrm>
          <a:prstGeom prst="roundRect">
            <a:avLst>
              <a:gd name="adj" fmla="val 12000"/>
            </a:avLst>
          </a:prstGeom>
          <a:solidFill>
            <a:srgbClr val="FFFFFF"/>
          </a:solidFill>
          <a:ln w="15875">
            <a:solidFill>
              <a:srgbClr val="00843D"/>
            </a:solid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843D"/>
                </a:solidFill>
                <a:latin typeface="Calibri"/>
              </a:rPr>
              <a:t>checked ✓  → reward</a:t>
            </a:r>
          </a:p>
        </p:txBody>
      </p:sp>
      <p:cxnSp>
        <p:nvCxnSpPr>
          <p:cNvPr id="15" name="Connector 14"/>
          <p:cNvCxnSpPr/>
          <p:nvPr/>
        </p:nvCxnSpPr>
        <p:spPr>
          <a:xfrm>
            <a:off x="9509760" y="3634740"/>
            <a:ext cx="137160" cy="0"/>
          </a:xfrm>
          <a:prstGeom prst="line">
            <a:avLst/>
          </a:prstGeom>
          <a:ln w="19050">
            <a:solidFill>
              <a:srgbClr val="00843D"/>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812280" y="3977639"/>
            <a:ext cx="5120640" cy="274320"/>
          </a:xfrm>
          <a:prstGeom prst="rect">
            <a:avLst/>
          </a:prstGeom>
          <a:noFill/>
        </p:spPr>
        <p:txBody>
          <a:bodyPr wrap="square" lIns="0" tIns="0" rIns="0" bIns="0" anchor="t">
            <a:spAutoFit/>
          </a:bodyPr>
          <a:lstStyle/>
          <a:p>
            <a:pPr algn="ctr"/>
            <a:r>
              <a:rPr sz="1200" b="0" i="0">
                <a:solidFill>
                  <a:srgbClr val="00843D"/>
                </a:solidFill>
                <a:latin typeface="Calibri"/>
              </a:rPr>
              <a:t>reinforcement learning on many such problems updates the model</a:t>
            </a:r>
          </a:p>
        </p:txBody>
      </p:sp>
      <p:sp>
        <p:nvSpPr>
          <p:cNvPr id="17" name="description"/>
          <p:cNvSpPr txBox="1"/>
          <p:nvPr/>
        </p:nvSpPr>
        <p:spPr>
          <a:xfrm>
            <a:off x="6812280" y="4434840"/>
            <a:ext cx="5120640" cy="685800"/>
          </a:xfrm>
          <a:prstGeom prst="rect">
            <a:avLst/>
          </a:prstGeom>
          <a:noFill/>
        </p:spPr>
        <p:txBody>
          <a:bodyPr wrap="square" lIns="0" tIns="0" rIns="0" bIns="0" anchor="t">
            <a:spAutoFit/>
          </a:bodyPr>
          <a:lstStyle/>
          <a:p>
            <a:pPr algn="l"/>
            <a:r>
              <a:rPr sz="1400" b="0" i="0">
                <a:solidFill>
                  <a:srgbClr val="595959"/>
                </a:solidFill>
                <a:latin typeface="Calibri"/>
              </a:rPr>
              <a:t>Rewarding answers that check out taught models to think at length before answering (OpenAI o1, 2024; DeepSeek-R1, 2025): more computation at inference, more answers right.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14" grpId="0" animBg="1"/>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5"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sp>
        <p:nvSpPr>
          <p:cNvPr id="6" name="lm 2018"/>
          <p:cNvSpPr txBox="1"/>
          <p:nvPr/>
        </p:nvSpPr>
        <p:spPr>
          <a:xfrm>
            <a:off x="384048" y="258775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 and BERT: pretrain, then fine-tune</a:t>
            </a:r>
            <a:endParaRPr lang="en-US" sz="2000" dirty="0"/>
          </a:p>
        </p:txBody>
      </p:sp>
      <p:sp>
        <p:nvSpPr>
          <p:cNvPr id="7" name="lm 2020"/>
          <p:cNvSpPr txBox="1"/>
          <p:nvPr/>
        </p:nvSpPr>
        <p:spPr>
          <a:xfrm>
            <a:off x="384048" y="30266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GPT-3: a task from a few examples</a:t>
            </a:r>
            <a:endParaRPr lang="en-US" sz="2000" dirty="0"/>
          </a:p>
        </p:txBody>
      </p:sp>
      <p:sp>
        <p:nvSpPr>
          <p:cNvPr id="8" name="lm 2022"/>
          <p:cNvSpPr txBox="1"/>
          <p:nvPr/>
        </p:nvSpPr>
        <p:spPr>
          <a:xfrm>
            <a:off x="384048" y="346557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ChatGPT: an assistant you can talk to</a:t>
            </a:r>
            <a:endParaRPr lang="en-US" sz="2000" dirty="0"/>
          </a:p>
        </p:txBody>
      </p:sp>
      <p:sp>
        <p:nvSpPr>
          <p:cNvPr id="9" name="lm 2023"/>
          <p:cNvSpPr txBox="1"/>
          <p:nvPr/>
        </p:nvSpPr>
        <p:spPr>
          <a:xfrm>
            <a:off x="384048" y="3904487"/>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2023–2024</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GPT-4 and GPT-4o: images and audio in</a:t>
            </a:r>
            <a:endParaRPr lang="en-US" sz="2000" dirty="0"/>
          </a:p>
        </p:txBody>
      </p:sp>
      <p:sp>
        <p:nvSpPr>
          <p:cNvPr id="10" name="lm 2024"/>
          <p:cNvSpPr txBox="1"/>
          <p:nvPr/>
        </p:nvSpPr>
        <p:spPr>
          <a:xfrm>
            <a:off x="384048" y="434340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2024–2025</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o1 and R1: reasoning before answering</a:t>
            </a:r>
            <a:endParaRPr lang="en-US" sz="2000" dirty="0"/>
          </a:p>
        </p:txBody>
      </p:sp>
      <p:sp>
        <p:nvSpPr>
          <p:cNvPr id="11" name="lm 2025"/>
          <p:cNvSpPr txBox="1"/>
          <p:nvPr/>
        </p:nvSpPr>
        <p:spPr>
          <a:xfrm>
            <a:off x="384048" y="47823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2025</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gold-medal standard at the IMO</a:t>
            </a:r>
            <a:endParaRPr lang="en-US" sz="2000" dirty="0"/>
          </a:p>
        </p:txBody>
      </p:sp>
      <p:sp>
        <p:nvSpPr>
          <p:cNvPr id="12" name="score"/>
          <p:cNvSpPr txBox="1"/>
          <p:nvPr/>
        </p:nvSpPr>
        <p:spPr>
          <a:xfrm>
            <a:off x="8591203" y="1188720"/>
            <a:ext cx="3341716" cy="1097280"/>
          </a:xfrm>
          <a:prstGeom prst="rect">
            <a:avLst/>
          </a:prstGeom>
          <a:noFill/>
        </p:spPr>
        <p:txBody>
          <a:bodyPr wrap="square" lIns="0" tIns="0" rIns="0" bIns="0">
            <a:spAutoFit/>
          </a:bodyPr>
          <a:lstStyle/>
          <a:p>
            <a:pPr algn="ctr">
              <a:spcAft>
                <a:spcPts val="1000"/>
              </a:spcAft>
            </a:pPr>
            <a:r>
              <a:rPr sz="6600" b="1" i="0">
                <a:solidFill>
                  <a:srgbClr val="FF0000"/>
                </a:solidFill>
                <a:latin typeface="Calibri"/>
              </a:rPr>
              <a:t>35</a:t>
            </a:r>
            <a:r>
              <a:rPr sz="4400" b="1" i="0">
                <a:solidFill>
                  <a:srgbClr val="595959"/>
                </a:solidFill>
                <a:latin typeface="Calibri"/>
              </a:rPr>
              <a:t>/42</a:t>
            </a:r>
          </a:p>
        </p:txBody>
      </p:sp>
      <p:grpSp>
        <p:nvGrpSpPr>
          <p:cNvPr id="13" name="problems"/>
          <p:cNvGrpSpPr/>
          <p:nvPr/>
        </p:nvGrpSpPr>
        <p:grpSpPr>
          <a:xfrm>
            <a:off x="6812280" y="2514600"/>
            <a:ext cx="5120640" cy="1188720"/>
            <a:chOff x="6812280" y="2514600"/>
            <a:chExt cx="5120640" cy="1188720"/>
          </a:xfrm>
        </p:grpSpPr>
        <p:sp>
          <p:nvSpPr>
            <p:cNvPr id="14" name="Rounded Rectangle 13"/>
            <p:cNvSpPr/>
            <p:nvPr/>
          </p:nvSpPr>
          <p:spPr>
            <a:xfrm>
              <a:off x="6812280" y="2514600"/>
              <a:ext cx="731520" cy="7772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843D"/>
                  </a:solidFill>
                  <a:latin typeface="Calibri"/>
                </a:rPr>
                <a:t>P1</a:t>
              </a:r>
              <a:br>
                <a:rPr sz="1600" b="1">
                  <a:solidFill>
                    <a:srgbClr val="00843D"/>
                  </a:solidFill>
                  <a:latin typeface="Calibri"/>
                </a:rPr>
              </a:br>
              <a:r>
                <a:rPr sz="1600" b="1">
                  <a:solidFill>
                    <a:srgbClr val="00843D"/>
                  </a:solidFill>
                  <a:latin typeface="Calibri"/>
                </a:rPr>
                <a:t>✓</a:t>
              </a:r>
            </a:p>
          </p:txBody>
        </p:sp>
        <p:sp>
          <p:nvSpPr>
            <p:cNvPr id="15" name="Rounded Rectangle 14"/>
            <p:cNvSpPr/>
            <p:nvPr/>
          </p:nvSpPr>
          <p:spPr>
            <a:xfrm>
              <a:off x="7690104" y="2514600"/>
              <a:ext cx="731520" cy="7772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843D"/>
                  </a:solidFill>
                  <a:latin typeface="Calibri"/>
                </a:rPr>
                <a:t>P2</a:t>
              </a:r>
              <a:br>
                <a:rPr sz="1600" b="1">
                  <a:solidFill>
                    <a:srgbClr val="00843D"/>
                  </a:solidFill>
                  <a:latin typeface="Calibri"/>
                </a:rPr>
              </a:br>
              <a:r>
                <a:rPr sz="1600" b="1">
                  <a:solidFill>
                    <a:srgbClr val="00843D"/>
                  </a:solidFill>
                  <a:latin typeface="Calibri"/>
                </a:rPr>
                <a:t>✓</a:t>
              </a:r>
            </a:p>
          </p:txBody>
        </p:sp>
        <p:sp>
          <p:nvSpPr>
            <p:cNvPr id="16" name="Rounded Rectangle 15"/>
            <p:cNvSpPr/>
            <p:nvPr/>
          </p:nvSpPr>
          <p:spPr>
            <a:xfrm>
              <a:off x="8567928" y="2514600"/>
              <a:ext cx="731520" cy="7772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843D"/>
                  </a:solidFill>
                  <a:latin typeface="Calibri"/>
                </a:rPr>
                <a:t>P3</a:t>
              </a:r>
              <a:br>
                <a:rPr sz="1600" b="1">
                  <a:solidFill>
                    <a:srgbClr val="00843D"/>
                  </a:solidFill>
                  <a:latin typeface="Calibri"/>
                </a:rPr>
              </a:br>
              <a:r>
                <a:rPr sz="1600" b="1">
                  <a:solidFill>
                    <a:srgbClr val="00843D"/>
                  </a:solidFill>
                  <a:latin typeface="Calibri"/>
                </a:rPr>
                <a:t>✓</a:t>
              </a:r>
            </a:p>
          </p:txBody>
        </p:sp>
        <p:sp>
          <p:nvSpPr>
            <p:cNvPr id="17" name="Rounded Rectangle 16"/>
            <p:cNvSpPr/>
            <p:nvPr/>
          </p:nvSpPr>
          <p:spPr>
            <a:xfrm>
              <a:off x="9445752" y="2514600"/>
              <a:ext cx="731520" cy="7772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843D"/>
                  </a:solidFill>
                  <a:latin typeface="Calibri"/>
                </a:rPr>
                <a:t>P4</a:t>
              </a:r>
              <a:br>
                <a:rPr sz="1600" b="1">
                  <a:solidFill>
                    <a:srgbClr val="00843D"/>
                  </a:solidFill>
                  <a:latin typeface="Calibri"/>
                </a:rPr>
              </a:br>
              <a:r>
                <a:rPr sz="1600" b="1">
                  <a:solidFill>
                    <a:srgbClr val="00843D"/>
                  </a:solidFill>
                  <a:latin typeface="Calibri"/>
                </a:rPr>
                <a:t>✓</a:t>
              </a:r>
            </a:p>
          </p:txBody>
        </p:sp>
        <p:sp>
          <p:nvSpPr>
            <p:cNvPr id="18" name="Rounded Rectangle 17"/>
            <p:cNvSpPr/>
            <p:nvPr/>
          </p:nvSpPr>
          <p:spPr>
            <a:xfrm>
              <a:off x="10323576" y="2514600"/>
              <a:ext cx="731520" cy="7772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843D"/>
                  </a:solidFill>
                  <a:latin typeface="Calibri"/>
                </a:rPr>
                <a:t>P5</a:t>
              </a:r>
              <a:br>
                <a:rPr sz="1600" b="1">
                  <a:solidFill>
                    <a:srgbClr val="00843D"/>
                  </a:solidFill>
                  <a:latin typeface="Calibri"/>
                </a:rPr>
              </a:br>
              <a:r>
                <a:rPr sz="1600" b="1">
                  <a:solidFill>
                    <a:srgbClr val="00843D"/>
                  </a:solidFill>
                  <a:latin typeface="Calibri"/>
                </a:rPr>
                <a:t>✓</a:t>
              </a:r>
            </a:p>
          </p:txBody>
        </p:sp>
        <p:sp>
          <p:nvSpPr>
            <p:cNvPr id="19" name="Rounded Rectangle 18"/>
            <p:cNvSpPr/>
            <p:nvPr/>
          </p:nvSpPr>
          <p:spPr>
            <a:xfrm>
              <a:off x="11201400" y="2514600"/>
              <a:ext cx="731520" cy="7772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595959"/>
                  </a:solidFill>
                  <a:latin typeface="Calibri"/>
                </a:rPr>
                <a:t>P6</a:t>
              </a:r>
              <a:br>
                <a:rPr sz="1600" b="1">
                  <a:solidFill>
                    <a:srgbClr val="595959"/>
                  </a:solidFill>
                  <a:latin typeface="Calibri"/>
                </a:rPr>
              </a:br>
              <a:r>
                <a:rPr sz="1600" b="1">
                  <a:solidFill>
                    <a:srgbClr val="595959"/>
                  </a:solidFill>
                  <a:latin typeface="Calibri"/>
                </a:rPr>
                <a:t>✗</a:t>
              </a:r>
            </a:p>
          </p:txBody>
        </p:sp>
        <p:sp>
          <p:nvSpPr>
            <p:cNvPr id="20" name="TextBox 19"/>
            <p:cNvSpPr txBox="1"/>
            <p:nvPr/>
          </p:nvSpPr>
          <p:spPr>
            <a:xfrm>
              <a:off x="6812280" y="3429000"/>
              <a:ext cx="5120640" cy="274320"/>
            </a:xfrm>
            <a:prstGeom prst="rect">
              <a:avLst/>
            </a:prstGeom>
            <a:noFill/>
          </p:spPr>
          <p:txBody>
            <a:bodyPr wrap="square" lIns="0" tIns="0" rIns="0" bIns="0" anchor="t">
              <a:spAutoFit/>
            </a:bodyPr>
            <a:lstStyle/>
            <a:p>
              <a:pPr algn="ctr"/>
              <a:r>
                <a:rPr sz="1400" b="0" i="0">
                  <a:solidFill>
                    <a:srgbClr val="000000"/>
                  </a:solidFill>
                  <a:latin typeface="Calibri"/>
                </a:rPr>
                <a:t>5 of 6 problems, 7 points each; the gold cutoff was 35</a:t>
              </a:r>
            </a:p>
          </p:txBody>
        </p:sp>
      </p:grpSp>
      <p:sp>
        <p:nvSpPr>
          <p:cNvPr id="21" name="description"/>
          <p:cNvSpPr txBox="1"/>
          <p:nvPr/>
        </p:nvSpPr>
        <p:spPr>
          <a:xfrm>
            <a:off x="6812280" y="3977639"/>
            <a:ext cx="5120640" cy="502920"/>
          </a:xfrm>
          <a:prstGeom prst="rect">
            <a:avLst/>
          </a:prstGeom>
          <a:noFill/>
        </p:spPr>
        <p:txBody>
          <a:bodyPr wrap="square" lIns="0" tIns="0" rIns="0" bIns="0" anchor="t">
            <a:spAutoFit/>
          </a:bodyPr>
          <a:lstStyle/>
          <a:p>
            <a:pPr algn="l"/>
            <a:r>
              <a:rPr sz="1400" b="0" i="0">
                <a:solidFill>
                  <a:srgbClr val="595959"/>
                </a:solidFill>
                <a:latin typeface="Calibri"/>
              </a:rPr>
              <a:t>An advanced version of Gemini Deep Think wrote natural-language proofs within the 4.5-hour limit, graded by the IMO coordinators (July 2025).</a:t>
            </a:r>
          </a:p>
        </p:txBody>
      </p:sp>
      <p:pic>
        <p:nvPicPr>
          <p:cNvPr id="22" name="IMO logo" descr="imo_logo.png"/>
          <p:cNvPicPr>
            <a:picLocks noChangeAspect="1"/>
          </p:cNvPicPr>
          <p:nvPr/>
        </p:nvPicPr>
        <p:blipFill>
          <a:blip r:embed="rId3"/>
          <a:stretch>
            <a:fillRect/>
          </a:stretch>
        </p:blipFill>
        <p:spPr>
          <a:xfrm>
            <a:off x="6812280" y="1188720"/>
            <a:ext cx="1596043" cy="1097280"/>
          </a:xfrm>
          <a:prstGeom prst="rect">
            <a:avLst/>
          </a:prstGeom>
        </p:spPr>
      </p:pic>
      <p:sp>
        <p:nvSpPr>
          <p:cNvPr id="23" name="post link"/>
          <p:cNvSpPr txBox="1"/>
          <p:nvPr/>
        </p:nvSpPr>
        <p:spPr>
          <a:xfrm>
            <a:off x="6812280" y="4800600"/>
            <a:ext cx="5120640" cy="320040"/>
          </a:xfrm>
          <a:prstGeom prst="rect">
            <a:avLst/>
          </a:prstGeom>
          <a:noFill/>
        </p:spPr>
        <p:txBody>
          <a:bodyPr wrap="square" lIns="0" rIns="0" tIns="0" bIns="0">
            <a:spAutoFit/>
          </a:bodyPr>
          <a:lstStyle/>
          <a:p>
            <a:pPr algn="l">
              <a:spcAft>
                <a:spcPts val="1000"/>
              </a:spcAft>
            </a:pPr>
            <a:r>
              <a:rPr sz="1200" b="0" i="0">
                <a:solidFill>
                  <a:srgbClr val="595959"/>
                </a:solidFill>
                <a:latin typeface="Calibri"/>
              </a:rPr>
              <a:t>Gemini Deep Think at gold-medal level: </a:t>
            </a:r>
            <a:r>
              <a:rPr sz="1200" b="0" i="0">
                <a:solidFill>
                  <a:srgbClr val="362FEC"/>
                </a:solidFill>
                <a:latin typeface="Calibri"/>
                <a:hlinkClick r:id="rId4"/>
              </a:rPr>
              <a:t>the post on r/singularity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1"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5"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sp>
        <p:nvSpPr>
          <p:cNvPr id="6" name="lm 2018"/>
          <p:cNvSpPr txBox="1"/>
          <p:nvPr/>
        </p:nvSpPr>
        <p:spPr>
          <a:xfrm>
            <a:off x="384048" y="258775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 and BERT: pretrain, then fine-tune</a:t>
            </a:r>
            <a:endParaRPr lang="en-US" sz="2000" dirty="0"/>
          </a:p>
        </p:txBody>
      </p:sp>
      <p:sp>
        <p:nvSpPr>
          <p:cNvPr id="7" name="lm 2020"/>
          <p:cNvSpPr txBox="1"/>
          <p:nvPr/>
        </p:nvSpPr>
        <p:spPr>
          <a:xfrm>
            <a:off x="384048" y="30266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GPT-3: a task from a few examples</a:t>
            </a:r>
            <a:endParaRPr lang="en-US" sz="2000" dirty="0"/>
          </a:p>
        </p:txBody>
      </p:sp>
      <p:sp>
        <p:nvSpPr>
          <p:cNvPr id="8" name="lm 2022"/>
          <p:cNvSpPr txBox="1"/>
          <p:nvPr/>
        </p:nvSpPr>
        <p:spPr>
          <a:xfrm>
            <a:off x="384048" y="346557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ChatGPT: an assistant you can talk to</a:t>
            </a:r>
            <a:endParaRPr lang="en-US" sz="2000" dirty="0"/>
          </a:p>
        </p:txBody>
      </p:sp>
      <p:sp>
        <p:nvSpPr>
          <p:cNvPr id="9" name="lm 2023"/>
          <p:cNvSpPr txBox="1"/>
          <p:nvPr/>
        </p:nvSpPr>
        <p:spPr>
          <a:xfrm>
            <a:off x="384048" y="3904487"/>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2023–2024</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GPT-4 and GPT-4o: images and audio in</a:t>
            </a:r>
            <a:endParaRPr lang="en-US" sz="2000" dirty="0"/>
          </a:p>
        </p:txBody>
      </p:sp>
      <p:sp>
        <p:nvSpPr>
          <p:cNvPr id="10" name="lm 2024"/>
          <p:cNvSpPr txBox="1"/>
          <p:nvPr/>
        </p:nvSpPr>
        <p:spPr>
          <a:xfrm>
            <a:off x="384048" y="434340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2024–2025</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o1 and R1: reasoning before answering</a:t>
            </a:r>
            <a:endParaRPr lang="en-US" sz="2000" dirty="0"/>
          </a:p>
        </p:txBody>
      </p:sp>
      <p:sp>
        <p:nvSpPr>
          <p:cNvPr id="11" name="lm 2025"/>
          <p:cNvSpPr txBox="1"/>
          <p:nvPr/>
        </p:nvSpPr>
        <p:spPr>
          <a:xfrm>
            <a:off x="384048" y="47823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2025</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gold-medal standard at the IMO</a:t>
            </a:r>
            <a:endParaRPr lang="en-US" sz="2000" dirty="0"/>
          </a:p>
        </p:txBody>
      </p:sp>
      <p:sp>
        <p:nvSpPr>
          <p:cNvPr id="12" name="lm 2025b"/>
          <p:cNvSpPr txBox="1"/>
          <p:nvPr/>
        </p:nvSpPr>
        <p:spPr>
          <a:xfrm>
            <a:off x="384048" y="522122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2025–2026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open Erdős problems resolved</a:t>
            </a:r>
            <a:endParaRPr lang="en-US" sz="2000" dirty="0"/>
          </a:p>
        </p:txBody>
      </p:sp>
      <p:pic>
        <p:nvPicPr>
          <p:cNvPr id="13" name="Erdos and Tao" descr="erdos_tao.jpg"/>
          <p:cNvPicPr>
            <a:picLocks noChangeAspect="1"/>
          </p:cNvPicPr>
          <p:nvPr/>
        </p:nvPicPr>
        <p:blipFill>
          <a:blip r:embed="rId3"/>
          <a:stretch>
            <a:fillRect/>
          </a:stretch>
        </p:blipFill>
        <p:spPr>
          <a:xfrm>
            <a:off x="7406640" y="1188720"/>
            <a:ext cx="3931920" cy="2656909"/>
          </a:xfrm>
          <a:prstGeom prst="rect">
            <a:avLst/>
          </a:prstGeom>
        </p:spPr>
      </p:pic>
      <p:sp>
        <p:nvSpPr>
          <p:cNvPr id="14" name="TextBox 13"/>
          <p:cNvSpPr txBox="1"/>
          <p:nvPr/>
        </p:nvSpPr>
        <p:spPr>
          <a:xfrm>
            <a:off x="6812280" y="3891349"/>
            <a:ext cx="5120640" cy="274320"/>
          </a:xfrm>
          <a:prstGeom prst="rect">
            <a:avLst/>
          </a:prstGeom>
          <a:noFill/>
        </p:spPr>
        <p:txBody>
          <a:bodyPr wrap="square" lIns="0" tIns="0" rIns="0" bIns="0" anchor="t">
            <a:spAutoFit/>
          </a:bodyPr>
          <a:lstStyle/>
          <a:p>
            <a:pPr algn="ctr"/>
            <a:r>
              <a:rPr sz="1200" b="0" i="0">
                <a:solidFill>
                  <a:srgbClr val="595959"/>
                </a:solidFill>
                <a:latin typeface="Calibri"/>
              </a:rPr>
              <a:t>Paul Erdős with a young Terence Tao</a:t>
            </a:r>
          </a:p>
        </p:txBody>
      </p:sp>
      <p:sp>
        <p:nvSpPr>
          <p:cNvPr id="15" name="description"/>
          <p:cNvSpPr txBox="1"/>
          <p:nvPr/>
        </p:nvSpPr>
        <p:spPr>
          <a:xfrm>
            <a:off x="6812280" y="4251960"/>
            <a:ext cx="5120640" cy="1097280"/>
          </a:xfrm>
          <a:prstGeom prst="rect">
            <a:avLst/>
          </a:prstGeom>
          <a:noFill/>
        </p:spPr>
        <p:txBody>
          <a:bodyPr wrap="square" lIns="0" tIns="0" rIns="0" bIns="0" anchor="t">
            <a:spAutoFit/>
          </a:bodyPr>
          <a:lstStyle/>
          <a:p>
            <a:pPr algn="l"/>
            <a:r>
              <a:rPr sz="1400" b="0" i="0">
                <a:solidFill>
                  <a:srgbClr val="595959"/>
                </a:solidFill>
                <a:latin typeface="Calibri"/>
              </a:rPr>
              <a:t>Erdős left over a thousand problems. Language models, sometimes with the Lean proof assistant, began resolving them; Problem 728 was settled in January 2026 with a Lean-checked proof. Tao's tracker records each contribution, from finding the literature to full solutions, and cautions that some problems had simply been overlooked.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5"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sp>
        <p:nvSpPr>
          <p:cNvPr id="6" name="lm 2018"/>
          <p:cNvSpPr txBox="1"/>
          <p:nvPr/>
        </p:nvSpPr>
        <p:spPr>
          <a:xfrm>
            <a:off x="384048" y="258775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 and BERT: pretrain, then fine-tune</a:t>
            </a:r>
            <a:endParaRPr lang="en-US" sz="2000" dirty="0"/>
          </a:p>
        </p:txBody>
      </p:sp>
      <p:sp>
        <p:nvSpPr>
          <p:cNvPr id="7" name="lm 2020"/>
          <p:cNvSpPr txBox="1"/>
          <p:nvPr/>
        </p:nvSpPr>
        <p:spPr>
          <a:xfrm>
            <a:off x="384048" y="30266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GPT-3: a task from a few examples</a:t>
            </a:r>
            <a:endParaRPr lang="en-US" sz="2000" dirty="0"/>
          </a:p>
        </p:txBody>
      </p:sp>
      <p:sp>
        <p:nvSpPr>
          <p:cNvPr id="8" name="lm 2022"/>
          <p:cNvSpPr txBox="1"/>
          <p:nvPr/>
        </p:nvSpPr>
        <p:spPr>
          <a:xfrm>
            <a:off x="384048" y="346557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ChatGPT: an assistant you can talk to</a:t>
            </a:r>
            <a:endParaRPr lang="en-US" sz="2000" dirty="0"/>
          </a:p>
        </p:txBody>
      </p:sp>
      <p:sp>
        <p:nvSpPr>
          <p:cNvPr id="9" name="lm 2023"/>
          <p:cNvSpPr txBox="1"/>
          <p:nvPr/>
        </p:nvSpPr>
        <p:spPr>
          <a:xfrm>
            <a:off x="384048" y="3904487"/>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2023–2024</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GPT-4 and GPT-4o: images and audio in</a:t>
            </a:r>
            <a:endParaRPr lang="en-US" sz="2000" dirty="0"/>
          </a:p>
        </p:txBody>
      </p:sp>
      <p:sp>
        <p:nvSpPr>
          <p:cNvPr id="10" name="lm 2024"/>
          <p:cNvSpPr txBox="1"/>
          <p:nvPr/>
        </p:nvSpPr>
        <p:spPr>
          <a:xfrm>
            <a:off x="384048" y="434340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2024–2025</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o1 and R1: reasoning before answering</a:t>
            </a:r>
            <a:endParaRPr lang="en-US" sz="2000" dirty="0"/>
          </a:p>
        </p:txBody>
      </p:sp>
      <p:sp>
        <p:nvSpPr>
          <p:cNvPr id="11" name="lm 2025"/>
          <p:cNvSpPr txBox="1"/>
          <p:nvPr/>
        </p:nvSpPr>
        <p:spPr>
          <a:xfrm>
            <a:off x="384048" y="47823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2025</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gold-medal standard at the IMO</a:t>
            </a:r>
            <a:endParaRPr lang="en-US" sz="2000" dirty="0"/>
          </a:p>
        </p:txBody>
      </p:sp>
      <p:sp>
        <p:nvSpPr>
          <p:cNvPr id="12" name="lm 2025b"/>
          <p:cNvSpPr txBox="1"/>
          <p:nvPr/>
        </p:nvSpPr>
        <p:spPr>
          <a:xfrm>
            <a:off x="384048" y="522122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2025–2026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open Erdős problems resolved</a:t>
            </a:r>
            <a:endParaRPr lang="en-US" sz="2000" dirty="0"/>
          </a:p>
        </p:txBody>
      </p:sp>
      <p:sp>
        <p:nvSpPr>
          <p:cNvPr id="13" name="lm 2026"/>
          <p:cNvSpPr txBox="1"/>
          <p:nvPr/>
        </p:nvSpPr>
        <p:spPr>
          <a:xfrm>
            <a:off x="384048" y="566013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unit distance conjecture disproved</a:t>
            </a:r>
            <a:endParaRPr lang="en-US" sz="2000" dirty="0"/>
          </a:p>
        </p:txBody>
      </p:sp>
      <p:pic>
        <p:nvPicPr>
          <p:cNvPr id="14" name="unit distances" descr="unit-distances.png"/>
          <p:cNvPicPr>
            <a:picLocks noChangeAspect="1"/>
          </p:cNvPicPr>
          <p:nvPr/>
        </p:nvPicPr>
        <p:blipFill>
          <a:blip r:embed="rId3"/>
          <a:stretch>
            <a:fillRect/>
          </a:stretch>
        </p:blipFill>
        <p:spPr>
          <a:xfrm>
            <a:off x="8046720" y="1188720"/>
            <a:ext cx="2651760" cy="2651760"/>
          </a:xfrm>
          <a:prstGeom prst="rect">
            <a:avLst/>
          </a:prstGeom>
        </p:spPr>
      </p:pic>
      <p:sp>
        <p:nvSpPr>
          <p:cNvPr id="15" name="TextBox 14"/>
          <p:cNvSpPr txBox="1"/>
          <p:nvPr/>
        </p:nvSpPr>
        <p:spPr>
          <a:xfrm>
            <a:off x="6629400" y="3886200"/>
            <a:ext cx="5486400" cy="274320"/>
          </a:xfrm>
          <a:prstGeom prst="rect">
            <a:avLst/>
          </a:prstGeom>
          <a:noFill/>
        </p:spPr>
        <p:txBody>
          <a:bodyPr wrap="square" lIns="0" tIns="0" rIns="0" bIns="0" anchor="t">
            <a:spAutoFit/>
          </a:bodyPr>
          <a:lstStyle/>
          <a:p>
            <a:pPr algn="ctr"/>
            <a:r>
              <a:rPr sz="1200" b="0" i="0">
                <a:solidFill>
                  <a:srgbClr val="595959"/>
                </a:solidFill>
                <a:latin typeface="Calibri"/>
              </a:rPr>
              <a:t>a rescaled square grid: the old record, now beaten</a:t>
            </a:r>
          </a:p>
        </p:txBody>
      </p:sp>
      <p:pic>
        <p:nvPicPr>
          <p:cNvPr id="16" name="unit distance statement" descr="eq_unit.png"/>
          <p:cNvPicPr>
            <a:picLocks noChangeAspect="1"/>
          </p:cNvPicPr>
          <p:nvPr/>
        </p:nvPicPr>
        <p:blipFill>
          <a:blip r:embed="rId4"/>
          <a:stretch>
            <a:fillRect/>
          </a:stretch>
        </p:blipFill>
        <p:spPr>
          <a:xfrm>
            <a:off x="6995160" y="4297680"/>
            <a:ext cx="4754880" cy="300588"/>
          </a:xfrm>
          <a:prstGeom prst="rect">
            <a:avLst/>
          </a:prstGeom>
        </p:spPr>
      </p:pic>
      <p:sp>
        <p:nvSpPr>
          <p:cNvPr id="17" name="description"/>
          <p:cNvSpPr txBox="1"/>
          <p:nvPr/>
        </p:nvSpPr>
        <p:spPr>
          <a:xfrm>
            <a:off x="6812280" y="4846320"/>
            <a:ext cx="5120640" cy="685800"/>
          </a:xfrm>
          <a:prstGeom prst="rect">
            <a:avLst/>
          </a:prstGeom>
          <a:noFill/>
        </p:spPr>
        <p:txBody>
          <a:bodyPr wrap="square" lIns="0" tIns="0" rIns="0" bIns="0" anchor="t">
            <a:spAutoFit/>
          </a:bodyPr>
          <a:lstStyle/>
          <a:p>
            <a:pPr algn="l"/>
            <a:r>
              <a:rPr sz="1400" b="0" i="0">
                <a:solidFill>
                  <a:srgbClr val="595959"/>
                </a:solidFill>
                <a:latin typeface="Calibri"/>
              </a:rPr>
              <a:t>An internal OpenAI reasoning model built point sets with far more unit distances than Erdős believed possible, using algebraic number theory. Noga Alon, Tim Gowers, and others checked it and wrote a companion paper (May 2026).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latin typeface="Calibri" pitchFamily="34" charset="0"/>
                <a:ea typeface="Calibri" pitchFamily="34" charset="-122"/>
                <a:cs typeface="Calibri" pitchFamily="34" charset="-120"/>
              </a:rPr>
              <a:t>From </a:t>
            </a:r>
            <a:r>
              <a:rPr lang="en-US" sz="3200" b="1" dirty="0">
                <a:solidFill>
                  <a:srgbClr val="FF0000"/>
                </a:solidFill>
                <a:latin typeface="Calibri" pitchFamily="34" charset="0"/>
                <a:ea typeface="Calibri" pitchFamily="34" charset="-122"/>
                <a:cs typeface="Calibri" pitchFamily="34" charset="-120"/>
              </a:rPr>
              <a:t>Computation</a:t>
            </a:r>
            <a:r>
              <a:rPr lang="en-US" sz="3200" b="1" dirty="0">
                <a:latin typeface="Calibri" pitchFamily="34" charset="0"/>
                <a:ea typeface="Calibri" pitchFamily="34" charset="-122"/>
                <a:cs typeface="Calibri" pitchFamily="34" charset="-120"/>
              </a:rPr>
              <a:t> to </a:t>
            </a:r>
            <a:r>
              <a:rPr lang="en-US" sz="3200" b="1" dirty="0">
                <a:solidFill>
                  <a:srgbClr val="362FEC"/>
                </a:solidFill>
                <a:latin typeface="Calibri" pitchFamily="34" charset="0"/>
                <a:ea typeface="Calibri" pitchFamily="34" charset="-122"/>
                <a:cs typeface="Calibri" pitchFamily="34" charset="-120"/>
              </a:rPr>
              <a:t>Language Models</a:t>
            </a:r>
            <a:endParaRPr lang="en-US" sz="3200" dirty="0">
              <a:solidFill>
                <a:srgbClr val="362FEC"/>
              </a:solidFill>
            </a:endParaRPr>
          </a:p>
        </p:txBody>
      </p:sp>
      <p:sp>
        <p:nvSpPr>
          <p:cNvPr id="3" name="!!computation">
            <a:extLst>
              <a:ext uri="{FF2B5EF4-FFF2-40B4-BE49-F238E27FC236}">
                <a16:creationId xmlns:a16="http://schemas.microsoft.com/office/drawing/2014/main" id="{691E18F7-4F41-2F97-0124-8C09DE463973}"/>
              </a:ext>
            </a:extLst>
          </p:cNvPr>
          <p:cNvSpPr txBox="1"/>
          <p:nvPr/>
        </p:nvSpPr>
        <p:spPr>
          <a:xfrm>
            <a:off x="168339" y="980102"/>
            <a:ext cx="6355080" cy="707886"/>
          </a:xfrm>
          <a:prstGeom prst="rect">
            <a:avLst/>
          </a:prstGeom>
          <a:noFill/>
        </p:spPr>
        <p:txBody>
          <a:bodyPr wrap="square" rtlCol="0">
            <a:spAutoFit/>
          </a:bodyPr>
          <a:lstStyle/>
          <a:p>
            <a:r>
              <a:rPr lang="en-US" sz="2000" dirty="0">
                <a:latin typeface="Calibri" panose="020F0502020204030204" pitchFamily="34" charset="0"/>
                <a:cs typeface="Calibri" panose="020F0502020204030204" pitchFamily="34" charset="0"/>
              </a:rPr>
              <a:t>This is taken even further by the ability to transform information: Computation.</a:t>
            </a:r>
          </a:p>
        </p:txBody>
      </p:sp>
      <p:sp>
        <p:nvSpPr>
          <p:cNvPr id="4" name="LM heading">
            <a:extLst>
              <a:ext uri="{FF2B5EF4-FFF2-40B4-BE49-F238E27FC236}">
                <a16:creationId xmlns:a16="http://schemas.microsoft.com/office/drawing/2014/main" id="{5CB8A4AA-40B1-94AE-8EEE-080599481F78}"/>
              </a:ext>
            </a:extLst>
          </p:cNvPr>
          <p:cNvSpPr txBox="1"/>
          <p:nvPr/>
        </p:nvSpPr>
        <p:spPr>
          <a:xfrm>
            <a:off x="291358" y="1687988"/>
            <a:ext cx="3171479"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Models</a:t>
            </a:r>
          </a:p>
        </p:txBody>
      </p:sp>
      <p:sp>
        <p:nvSpPr>
          <p:cNvPr id="5" name="lm 2017"/>
          <p:cNvSpPr txBox="1"/>
          <p:nvPr/>
        </p:nvSpPr>
        <p:spPr>
          <a:xfrm>
            <a:off x="384048" y="214884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2017</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Transformer</a:t>
            </a:r>
            <a:endParaRPr lang="en-US" sz="2000" dirty="0"/>
          </a:p>
        </p:txBody>
      </p:sp>
      <p:sp>
        <p:nvSpPr>
          <p:cNvPr id="6" name="lm 2018"/>
          <p:cNvSpPr txBox="1"/>
          <p:nvPr/>
        </p:nvSpPr>
        <p:spPr>
          <a:xfrm>
            <a:off x="384048" y="258775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2018</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 and BERT: pretrain, then fine-tune</a:t>
            </a:r>
            <a:endParaRPr lang="en-US" sz="2000" dirty="0"/>
          </a:p>
        </p:txBody>
      </p:sp>
      <p:sp>
        <p:nvSpPr>
          <p:cNvPr id="7" name="lm 2020"/>
          <p:cNvSpPr txBox="1"/>
          <p:nvPr/>
        </p:nvSpPr>
        <p:spPr>
          <a:xfrm>
            <a:off x="384048" y="302666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2020</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GPT-3: a task from a few examples</a:t>
            </a:r>
            <a:endParaRPr lang="en-US" sz="2000" dirty="0"/>
          </a:p>
        </p:txBody>
      </p:sp>
      <p:sp>
        <p:nvSpPr>
          <p:cNvPr id="8" name="lm 2022"/>
          <p:cNvSpPr txBox="1"/>
          <p:nvPr/>
        </p:nvSpPr>
        <p:spPr>
          <a:xfrm>
            <a:off x="384048" y="346557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2022</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ChatGPT: an assistant you can talk to</a:t>
            </a:r>
            <a:endParaRPr lang="en-US" sz="2000" dirty="0"/>
          </a:p>
        </p:txBody>
      </p:sp>
      <p:sp>
        <p:nvSpPr>
          <p:cNvPr id="9" name="lm 2023"/>
          <p:cNvSpPr txBox="1"/>
          <p:nvPr/>
        </p:nvSpPr>
        <p:spPr>
          <a:xfrm>
            <a:off x="384048" y="3904487"/>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2023–2024</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GPT-4 and GPT-4o: images and audio in</a:t>
            </a:r>
            <a:endParaRPr lang="en-US" sz="2000" dirty="0"/>
          </a:p>
        </p:txBody>
      </p:sp>
      <p:sp>
        <p:nvSpPr>
          <p:cNvPr id="10" name="lm 2024"/>
          <p:cNvSpPr txBox="1"/>
          <p:nvPr/>
        </p:nvSpPr>
        <p:spPr>
          <a:xfrm>
            <a:off x="384048" y="4343400"/>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2024–2025</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o1 and R1: reasoning before answering</a:t>
            </a:r>
            <a:endParaRPr lang="en-US" sz="2000" dirty="0"/>
          </a:p>
        </p:txBody>
      </p:sp>
      <p:sp>
        <p:nvSpPr>
          <p:cNvPr id="11" name="lm 2025"/>
          <p:cNvSpPr txBox="1"/>
          <p:nvPr/>
        </p:nvSpPr>
        <p:spPr>
          <a:xfrm>
            <a:off x="384048" y="4782312"/>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2025</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gold-medal standard at the IMO</a:t>
            </a:r>
            <a:endParaRPr lang="en-US" sz="2000" dirty="0"/>
          </a:p>
        </p:txBody>
      </p:sp>
      <p:sp>
        <p:nvSpPr>
          <p:cNvPr id="12" name="lm 2025b"/>
          <p:cNvSpPr txBox="1"/>
          <p:nvPr/>
        </p:nvSpPr>
        <p:spPr>
          <a:xfrm>
            <a:off x="384048" y="5221224"/>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2025–2026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open Erdős problems resolved</a:t>
            </a:r>
            <a:endParaRPr lang="en-US" sz="2000" dirty="0"/>
          </a:p>
        </p:txBody>
      </p:sp>
      <p:sp>
        <p:nvSpPr>
          <p:cNvPr id="13" name="lm 2026"/>
          <p:cNvSpPr txBox="1"/>
          <p:nvPr/>
        </p:nvSpPr>
        <p:spPr>
          <a:xfrm>
            <a:off x="384048" y="5660136"/>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the unit distance conjecture disproved</a:t>
            </a:r>
            <a:endParaRPr lang="en-US" sz="2000" dirty="0"/>
          </a:p>
        </p:txBody>
      </p:sp>
      <p:sp>
        <p:nvSpPr>
          <p:cNvPr id="14" name="lm 2026b"/>
          <p:cNvSpPr txBox="1"/>
          <p:nvPr/>
        </p:nvSpPr>
        <p:spPr>
          <a:xfrm>
            <a:off x="384048" y="6099048"/>
            <a:ext cx="6309360" cy="411480"/>
          </a:xfrm>
          <a:prstGeom prst="rect">
            <a:avLst/>
          </a:prstGeom>
          <a:noFill/>
          <a:ln>
            <a:noFill/>
          </a:ln>
        </p:spPr>
        <p:txBody>
          <a:bodyPr wrap="square" lIns="0" tIns="0" rIns="0" bIns="0" rtlCol="0" anchor="ctr"/>
          <a:lstStyle/>
          <a:p>
            <a:pPr marL="0" indent="0">
              <a:buNone/>
            </a:pPr>
            <a:r>
              <a:rPr lang="en-US" sz="2000" dirty="0">
                <a:solidFill>
                  <a:srgbClr val="362FEC"/>
                </a:solidFill>
                <a:latin typeface="Calibri" pitchFamily="34" charset="0"/>
                <a:ea typeface="Calibri" pitchFamily="34" charset="-122"/>
                <a:cs typeface="Calibri" pitchFamily="34" charset="-120"/>
              </a:rPr>
              <a:t>2026</a:t>
            </a:r>
            <a:r>
              <a:rPr lang="en-US" sz="2000" dirty="0">
                <a:solidFill>
                  <a:srgbClr val="000000"/>
                </a:solidFill>
                <a:latin typeface="Calibri" pitchFamily="34" charset="0"/>
                <a:ea typeface="Calibri" pitchFamily="34" charset="-122"/>
                <a:cs typeface="Calibri" pitchFamily="34" charset="-120"/>
              </a:rPr>
              <a:t>: </a:t>
            </a:r>
            <a:r>
              <a:rPr lang="en-US" sz="2000" dirty="0">
                <a:solidFill>
                  <a:srgbClr val="00B050"/>
                </a:solidFill>
                <a:latin typeface="Calibri" pitchFamily="34" charset="0"/>
                <a:ea typeface="Calibri" pitchFamily="34" charset="-122"/>
                <a:cs typeface="Calibri" pitchFamily="34" charset="-120"/>
              </a:rPr>
              <a:t>Navier–Stokes blowup, claimed</a:t>
            </a:r>
            <a:endParaRPr lang="en-US" sz="2000" dirty="0"/>
          </a:p>
        </p:txBody>
      </p:sp>
      <p:pic>
        <p:nvPicPr>
          <p:cNvPr id="15" name="Navier-Stokes flow" descr="navier-stokes.jpg"/>
          <p:cNvPicPr>
            <a:picLocks noChangeAspect="1"/>
          </p:cNvPicPr>
          <p:nvPr/>
        </p:nvPicPr>
        <p:blipFill>
          <a:blip r:embed="rId3"/>
          <a:stretch>
            <a:fillRect/>
          </a:stretch>
        </p:blipFill>
        <p:spPr>
          <a:xfrm>
            <a:off x="7955280" y="1188720"/>
            <a:ext cx="2834640" cy="2834640"/>
          </a:xfrm>
          <a:prstGeom prst="rect">
            <a:avLst/>
          </a:prstGeom>
        </p:spPr>
      </p:pic>
      <p:sp>
        <p:nvSpPr>
          <p:cNvPr id="16" name="TextBox 15"/>
          <p:cNvSpPr txBox="1"/>
          <p:nvPr/>
        </p:nvSpPr>
        <p:spPr>
          <a:xfrm>
            <a:off x="6812280" y="4069080"/>
            <a:ext cx="5120640" cy="274320"/>
          </a:xfrm>
          <a:prstGeom prst="rect">
            <a:avLst/>
          </a:prstGeom>
          <a:noFill/>
        </p:spPr>
        <p:txBody>
          <a:bodyPr wrap="square" lIns="0" tIns="0" rIns="0" bIns="0" anchor="t">
            <a:spAutoFit/>
          </a:bodyPr>
          <a:lstStyle/>
          <a:p>
            <a:pPr algn="ctr"/>
            <a:r>
              <a:rPr sz="1200" b="0" i="0">
                <a:solidFill>
                  <a:srgbClr val="595959"/>
                </a:solidFill>
                <a:latin typeface="Calibri"/>
              </a:rPr>
              <a:t>a swirling flow, spiraling inward and stretching along its axis</a:t>
            </a:r>
          </a:p>
        </p:txBody>
      </p:sp>
      <p:sp>
        <p:nvSpPr>
          <p:cNvPr id="17" name="description"/>
          <p:cNvSpPr txBox="1"/>
          <p:nvPr/>
        </p:nvSpPr>
        <p:spPr>
          <a:xfrm>
            <a:off x="6812280" y="4434840"/>
            <a:ext cx="5120640" cy="914400"/>
          </a:xfrm>
          <a:prstGeom prst="rect">
            <a:avLst/>
          </a:prstGeom>
          <a:noFill/>
        </p:spPr>
        <p:txBody>
          <a:bodyPr wrap="square" lIns="0" tIns="0" rIns="0" bIns="0" anchor="t">
            <a:spAutoFit/>
          </a:bodyPr>
          <a:lstStyle/>
          <a:p>
            <a:pPr algn="l"/>
            <a:r>
              <a:rPr sz="1400" b="0" i="0">
                <a:solidFill>
                  <a:srgbClr val="595959"/>
                </a:solidFill>
                <a:latin typeface="Calibri"/>
              </a:rPr>
              <a:t>About 10,000 coordinated agents produced a Lean-checked proof that a fluid at rest, driven by a smooth force, can blow up in finite time in 3D. The Clay Institute says the problem “has apparently been settled” and is reviewing; priority and the role of the forcing are debated.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63D8B88D-36C4-45E1-74C8-A7D5EAB586FB}"/>
              </a:ext>
            </a:extLst>
          </p:cNvPr>
          <p:cNvSpPr txBox="1"/>
          <p:nvPr/>
        </p:nvSpPr>
        <p:spPr>
          <a:xfrm>
            <a:off x="0" y="148566"/>
            <a:ext cx="11680992" cy="548640"/>
          </a:xfrm>
          <a:prstGeom prst="rect">
            <a:avLst/>
          </a:prstGeom>
          <a:noFill/>
          <a:ln>
            <a:noFill/>
          </a:ln>
        </p:spPr>
        <p:txBody>
          <a:bodyPr wrap="square" rtlCol="0" anchor="ctr"/>
          <a:lstStyle/>
          <a:p>
            <a:pPr marL="0" indent="0">
              <a:buNone/>
            </a:pPr>
            <a:r>
              <a:rPr lang="en-US" sz="3200" b="1" dirty="0">
                <a:solidFill>
                  <a:srgbClr val="362FEC"/>
                </a:solidFill>
                <a:latin typeface="Calibri" pitchFamily="34" charset="0"/>
                <a:ea typeface="Calibri" pitchFamily="34" charset="-122"/>
                <a:cs typeface="Calibri" pitchFamily="34" charset="-120"/>
              </a:rPr>
              <a:t>Lecture 1</a:t>
            </a:r>
            <a:r>
              <a:rPr lang="en-US" sz="3200" b="1" dirty="0">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 </a:t>
            </a:r>
            <a:r>
              <a:rPr lang="en-US" sz="3200" b="1" dirty="0">
                <a:solidFill>
                  <a:srgbClr val="000000"/>
                </a:solidFill>
                <a:latin typeface="Calibri" pitchFamily="34" charset="0"/>
                <a:ea typeface="Calibri" pitchFamily="34" charset="-122"/>
                <a:cs typeface="Calibri" pitchFamily="34" charset="-120"/>
              </a:rPr>
              <a:t>(Artificial) </a:t>
            </a:r>
            <a:r>
              <a:rPr lang="en-US" sz="3200" b="1" dirty="0">
                <a:solidFill>
                  <a:srgbClr val="FF0000"/>
                </a:solidFill>
                <a:latin typeface="Calibri" pitchFamily="34" charset="0"/>
                <a:ea typeface="Calibri" pitchFamily="34" charset="-122"/>
                <a:cs typeface="Calibri" pitchFamily="34" charset="-120"/>
              </a:rPr>
              <a:t>Intelligence</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00B050"/>
                </a:solidFill>
                <a:latin typeface="Calibri" pitchFamily="34" charset="0"/>
                <a:ea typeface="Calibri" pitchFamily="34" charset="-122"/>
                <a:cs typeface="Calibri" pitchFamily="34" charset="-120"/>
              </a:rPr>
              <a:t>Learning</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362FEC"/>
                </a:solidFill>
                <a:latin typeface="Calibri" pitchFamily="34" charset="0"/>
                <a:ea typeface="Calibri" pitchFamily="34" charset="-122"/>
                <a:cs typeface="Calibri" pitchFamily="34" charset="-120"/>
              </a:rPr>
              <a:t>Language</a:t>
            </a:r>
            <a:r>
              <a:rPr lang="en-US" sz="3200" b="1" dirty="0">
                <a:solidFill>
                  <a:srgbClr val="000000"/>
                </a:solidFill>
                <a:latin typeface="Calibri" pitchFamily="34" charset="0"/>
                <a:ea typeface="Calibri" pitchFamily="34" charset="-122"/>
                <a:cs typeface="Calibri" pitchFamily="34" charset="-120"/>
              </a:rPr>
              <a:t>, and </a:t>
            </a:r>
            <a:r>
              <a:rPr lang="en-US" sz="3200" b="1" dirty="0">
                <a:solidFill>
                  <a:schemeClr val="accent2"/>
                </a:solidFill>
                <a:latin typeface="Calibri" pitchFamily="34" charset="0"/>
                <a:ea typeface="Calibri" pitchFamily="34" charset="-122"/>
                <a:cs typeface="Calibri" pitchFamily="34" charset="-120"/>
              </a:rPr>
              <a:t>Meaning</a:t>
            </a:r>
            <a:endParaRPr lang="en-US" sz="3200" dirty="0">
              <a:solidFill>
                <a:schemeClr val="accent2"/>
              </a:solidFill>
            </a:endParaRPr>
          </a:p>
        </p:txBody>
      </p:sp>
      <p:sp>
        <p:nvSpPr>
          <p:cNvPr id="3" name="TextBox 4">
            <a:extLst>
              <a:ext uri="{FF2B5EF4-FFF2-40B4-BE49-F238E27FC236}">
                <a16:creationId xmlns:a16="http://schemas.microsoft.com/office/drawing/2014/main" id="{66572BAD-DD8C-3E32-5E0A-D54192545328}"/>
              </a:ext>
            </a:extLst>
          </p:cNvPr>
          <p:cNvSpPr txBox="1"/>
          <p:nvPr/>
        </p:nvSpPr>
        <p:spPr>
          <a:xfrm>
            <a:off x="599290" y="1382286"/>
            <a:ext cx="6646637" cy="3785652"/>
          </a:xfrm>
          <a:prstGeom prst="rect">
            <a:avLst/>
          </a:prstGeom>
          <a:noFill/>
        </p:spPr>
        <p:txBody>
          <a:bodyPr wrap="square" rtlCol="0">
            <a:spAutoFit/>
          </a:bodyPr>
          <a:lstStyle/>
          <a:p>
            <a:pPr marL="342900" indent="-342900">
              <a:buFont typeface="+mj-lt"/>
              <a:buAutoNum type="arabicPeriod"/>
            </a:pPr>
            <a:r>
              <a:rPr lang="en-US" sz="2000" dirty="0">
                <a:latin typeface="Calibri" panose="020F0502020204030204" pitchFamily="34" charset="0"/>
                <a:cs typeface="Calibri" panose="020F0502020204030204" pitchFamily="34" charset="0"/>
              </a:rPr>
              <a:t>Short timeline highlighting language and its modeling, course description: what we will study and build</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Basic AI/ML/DL terminology</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Understanding </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Intelligence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Learning</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Language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Meaning</a:t>
            </a:r>
            <a:endParaRPr lang="en-US" sz="2000" dirty="0">
              <a:latin typeface="Calibri" panose="020F0502020204030204" pitchFamily="34" charset="0"/>
              <a:cs typeface="Calibri" panose="020F0502020204030204" pitchFamily="34" charset="0"/>
            </a:endParaRPr>
          </a:p>
          <a:p>
            <a:pPr lvl="1"/>
            <a:endParaRPr lang="en-US" sz="2000" dirty="0">
              <a:latin typeface="Calibri" panose="020F0502020204030204" pitchFamily="34" charset="0"/>
              <a:cs typeface="Calibri" panose="020F0502020204030204" pitchFamily="34" charset="0"/>
            </a:endParaRPr>
          </a:p>
          <a:p>
            <a:pPr marL="457200" indent="-457200">
              <a:buFont typeface="+mj-lt"/>
              <a:buAutoNum type="arabicPeriod"/>
            </a:pPr>
            <a:r>
              <a:rPr lang="en-US" sz="2000" dirty="0">
                <a:latin typeface="Calibri" panose="020F0502020204030204" pitchFamily="34" charset="0"/>
                <a:cs typeface="Calibri" panose="020F0502020204030204" pitchFamily="34" charset="0"/>
              </a:rPr>
              <a:t>Hands-on: an autograd engine</a:t>
            </a:r>
          </a:p>
        </p:txBody>
      </p:sp>
      <p:sp>
        <p:nvSpPr>
          <p:cNvPr id="4" name="red box">
            <a:extLst>
              <a:ext uri="{FF2B5EF4-FFF2-40B4-BE49-F238E27FC236}">
                <a16:creationId xmlns:a16="http://schemas.microsoft.com/office/drawing/2014/main" id="{614C2DA7-5561-EFDE-A18D-698F7356000C}"/>
              </a:ext>
            </a:extLst>
          </p:cNvPr>
          <p:cNvSpPr/>
          <p:nvPr/>
        </p:nvSpPr>
        <p:spPr>
          <a:xfrm>
            <a:off x="955964" y="1692280"/>
            <a:ext cx="5100340" cy="37724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31089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The </a:t>
            </a:r>
            <a:r>
              <a:rPr lang="en-US" sz="3200" b="1" dirty="0">
                <a:solidFill>
                  <a:srgbClr val="362FEC"/>
                </a:solidFill>
                <a:latin typeface="Calibri" pitchFamily="34" charset="0"/>
                <a:ea typeface="Calibri" pitchFamily="34" charset="-122"/>
                <a:cs typeface="Calibri" pitchFamily="34" charset="-120"/>
              </a:rPr>
              <a:t>Language Model</a:t>
            </a:r>
            <a:endParaRPr lang="en-US" sz="3200" dirty="0">
              <a:solidFill>
                <a:srgbClr val="362FEC"/>
              </a:solidFill>
            </a:endParaRPr>
          </a:p>
        </p:txBody>
      </p:sp>
      <p:sp>
        <p:nvSpPr>
          <p:cNvPr id="3" name="LM text"/>
          <p:cNvSpPr txBox="1"/>
          <p:nvPr/>
        </p:nvSpPr>
        <p:spPr>
          <a:xfrm>
            <a:off x="384048" y="1188720"/>
            <a:ext cx="6126480" cy="4283224"/>
          </a:xfrm>
          <a:prstGeom prst="rect">
            <a:avLst/>
          </a:prstGeom>
          <a:noFill/>
        </p:spPr>
        <p:txBody>
          <a:bodyPr wrap="square" lIns="0" tIns="0" rIns="0" bIns="0">
            <a:spAutoFit/>
          </a:bodyPr>
          <a:lstStyle/>
          <a:p>
            <a:pPr algn="l">
              <a:spcAft>
                <a:spcPts val="1400"/>
              </a:spcAft>
            </a:pPr>
            <a:r>
              <a:rPr sz="2000" b="0" i="0" dirty="0">
                <a:solidFill>
                  <a:srgbClr val="000000"/>
                </a:solidFill>
                <a:latin typeface="Calibri"/>
              </a:rPr>
              <a:t>A </a:t>
            </a:r>
            <a:r>
              <a:rPr sz="2000" b="0" i="0" dirty="0">
                <a:solidFill>
                  <a:srgbClr val="362FEC"/>
                </a:solidFill>
                <a:latin typeface="Calibri"/>
              </a:rPr>
              <a:t>language model </a:t>
            </a:r>
            <a:r>
              <a:rPr sz="2000" b="0" i="0" dirty="0">
                <a:solidFill>
                  <a:srgbClr val="000000"/>
                </a:solidFill>
                <a:latin typeface="Calibri"/>
              </a:rPr>
              <a:t>is a </a:t>
            </a:r>
            <a:r>
              <a:rPr sz="2000" b="1" i="0" dirty="0">
                <a:solidFill>
                  <a:srgbClr val="000000"/>
                </a:solidFill>
                <a:latin typeface="Calibri"/>
              </a:rPr>
              <a:t>generative model of text</a:t>
            </a:r>
            <a:r>
              <a:rPr sz="2000" i="0" dirty="0">
                <a:solidFill>
                  <a:srgbClr val="000000"/>
                </a:solidFill>
                <a:latin typeface="Calibri"/>
              </a:rPr>
              <a:t>: a </a:t>
            </a:r>
            <a:r>
              <a:rPr sz="2000" b="1" i="0" dirty="0">
                <a:latin typeface="Calibri"/>
              </a:rPr>
              <a:t>probability distribution over strings </a:t>
            </a:r>
            <a:r>
              <a:rPr sz="2000" b="0" i="0" dirty="0">
                <a:solidFill>
                  <a:srgbClr val="000000"/>
                </a:solidFill>
                <a:latin typeface="Calibri"/>
              </a:rPr>
              <a:t>of </a:t>
            </a:r>
            <a:r>
              <a:rPr sz="2000" b="0" i="0" dirty="0">
                <a:solidFill>
                  <a:srgbClr val="FF0000"/>
                </a:solidFill>
                <a:latin typeface="Calibri"/>
              </a:rPr>
              <a:t>tokens</a:t>
            </a:r>
            <a:r>
              <a:rPr sz="2000" b="0" i="0" dirty="0">
                <a:solidFill>
                  <a:srgbClr val="000000"/>
                </a:solidFill>
                <a:latin typeface="Calibri"/>
              </a:rPr>
              <a:t> (characters, words, or pieces of words).</a:t>
            </a:r>
          </a:p>
          <a:p>
            <a:pPr algn="l">
              <a:spcAft>
                <a:spcPts val="1400"/>
              </a:spcAft>
            </a:pPr>
            <a:r>
              <a:rPr sz="2000" b="0" i="0" dirty="0">
                <a:solidFill>
                  <a:srgbClr val="000000"/>
                </a:solidFill>
                <a:latin typeface="Calibri"/>
              </a:rPr>
              <a:t>It predicts </a:t>
            </a:r>
            <a:r>
              <a:rPr sz="2000" b="1" i="0" dirty="0">
                <a:solidFill>
                  <a:srgbClr val="000000"/>
                </a:solidFill>
                <a:latin typeface="Calibri"/>
              </a:rPr>
              <a:t>one token at a time</a:t>
            </a:r>
            <a:r>
              <a:rPr sz="2000" b="0" i="0" dirty="0">
                <a:solidFill>
                  <a:srgbClr val="000000"/>
                </a:solidFill>
                <a:latin typeface="Calibri"/>
              </a:rPr>
              <a:t>: each factor is a distribution over the vocabulary, given everything before it.</a:t>
            </a:r>
          </a:p>
          <a:p>
            <a:pPr algn="l">
              <a:spcAft>
                <a:spcPts val="1400"/>
              </a:spcAft>
            </a:pPr>
            <a:r>
              <a:rPr sz="2000" b="0" i="0" dirty="0">
                <a:solidFill>
                  <a:srgbClr val="000000"/>
                </a:solidFill>
                <a:latin typeface="Calibri"/>
              </a:rPr>
              <a:t>To generate text: sample a token, append it, repeat.</a:t>
            </a:r>
            <a:endParaRPr lang="en-US" sz="2000" b="0" i="0" dirty="0">
              <a:solidFill>
                <a:srgbClr val="000000"/>
              </a:solidFill>
              <a:latin typeface="Calibri"/>
            </a:endParaRPr>
          </a:p>
          <a:p>
            <a:pPr algn="l">
              <a:spcAft>
                <a:spcPts val="1400"/>
              </a:spcAft>
            </a:pPr>
            <a:endParaRPr sz="2000" b="0" i="0" dirty="0">
              <a:solidFill>
                <a:srgbClr val="000000"/>
              </a:solidFill>
              <a:latin typeface="Calibri"/>
            </a:endParaRPr>
          </a:p>
          <a:p>
            <a:pPr algn="l">
              <a:spcAft>
                <a:spcPts val="1400"/>
              </a:spcAft>
            </a:pPr>
            <a:r>
              <a:rPr sz="2000" b="1" i="0" dirty="0">
                <a:solidFill>
                  <a:srgbClr val="FF0000"/>
                </a:solidFill>
                <a:latin typeface="Calibri"/>
              </a:rPr>
              <a:t>Not a new idea. </a:t>
            </a:r>
            <a:r>
              <a:rPr sz="2000" b="0" i="0" dirty="0">
                <a:solidFill>
                  <a:srgbClr val="000000"/>
                </a:solidFill>
                <a:latin typeface="Calibri"/>
              </a:rPr>
              <a:t>The product is the chain rule of probability, and Shannon generated English this way in 1948.</a:t>
            </a:r>
          </a:p>
          <a:p>
            <a:pPr algn="l">
              <a:spcAft>
                <a:spcPts val="1400"/>
              </a:spcAft>
            </a:pPr>
            <a:r>
              <a:rPr sz="2000" b="1" i="0" dirty="0">
                <a:solidFill>
                  <a:srgbClr val="00B050"/>
                </a:solidFill>
                <a:latin typeface="Calibri"/>
              </a:rPr>
              <a:t>The main innovation </a:t>
            </a:r>
            <a:r>
              <a:rPr sz="2000" b="0" i="0" dirty="0">
                <a:solidFill>
                  <a:srgbClr val="000000"/>
                </a:solidFill>
                <a:latin typeface="Calibri"/>
              </a:rPr>
              <a:t>is how each conditional is computed and fitted</a:t>
            </a:r>
            <a:r>
              <a:rPr lang="en-US" sz="2000" b="0" i="0" dirty="0">
                <a:solidFill>
                  <a:srgbClr val="000000"/>
                </a:solidFill>
                <a:latin typeface="Calibri"/>
              </a:rPr>
              <a:t>.</a:t>
            </a:r>
            <a:endParaRPr sz="2000" b="0" i="0" dirty="0">
              <a:solidFill>
                <a:srgbClr val="000000"/>
              </a:solidFill>
              <a:latin typeface="Calibri"/>
            </a:endParaRPr>
          </a:p>
        </p:txBody>
      </p:sp>
      <p:pic>
        <p:nvPicPr>
          <p:cNvPr id="4" name="LM equation" descr="eq_lm.png"/>
          <p:cNvPicPr>
            <a:picLocks noChangeAspect="1"/>
          </p:cNvPicPr>
          <p:nvPr/>
        </p:nvPicPr>
        <p:blipFill>
          <a:blip r:embed="rId3"/>
          <a:stretch>
            <a:fillRect/>
          </a:stretch>
        </p:blipFill>
        <p:spPr>
          <a:xfrm>
            <a:off x="6858000" y="1234440"/>
            <a:ext cx="4983480" cy="1033388"/>
          </a:xfrm>
          <a:prstGeom prst="rect">
            <a:avLst/>
          </a:prstGeom>
        </p:spPr>
      </p:pic>
      <p:sp>
        <p:nvSpPr>
          <p:cNvPr id="5" name="context"/>
          <p:cNvSpPr txBox="1"/>
          <p:nvPr/>
        </p:nvSpPr>
        <p:spPr>
          <a:xfrm>
            <a:off x="6995160" y="2606040"/>
            <a:ext cx="5120640" cy="365760"/>
          </a:xfrm>
          <a:prstGeom prst="rect">
            <a:avLst/>
          </a:prstGeom>
          <a:noFill/>
        </p:spPr>
        <p:txBody>
          <a:bodyPr wrap="square" lIns="0" tIns="0" rIns="0" bIns="0">
            <a:spAutoFit/>
          </a:bodyPr>
          <a:lstStyle/>
          <a:p>
            <a:pPr algn="l">
              <a:spcAft>
                <a:spcPts val="1000"/>
              </a:spcAft>
            </a:pPr>
            <a:r>
              <a:rPr sz="2000" b="0" i="0">
                <a:solidFill>
                  <a:srgbClr val="000000"/>
                </a:solidFill>
                <a:latin typeface="Calibri"/>
              </a:rPr>
              <a:t>the cat sat on the </a:t>
            </a:r>
            <a:r>
              <a:rPr sz="2000" b="1" i="0">
                <a:solidFill>
                  <a:srgbClr val="362FEC"/>
                </a:solidFill>
                <a:latin typeface="Calibri"/>
              </a:rPr>
              <a:t>___</a:t>
            </a:r>
          </a:p>
        </p:txBody>
      </p:sp>
      <p:pic>
        <p:nvPicPr>
          <p:cNvPr id="6" name="next-token probabilities" descr="next_token.png"/>
          <p:cNvPicPr>
            <a:picLocks noChangeAspect="1"/>
          </p:cNvPicPr>
          <p:nvPr/>
        </p:nvPicPr>
        <p:blipFill>
          <a:blip r:embed="rId4"/>
          <a:stretch>
            <a:fillRect/>
          </a:stretch>
        </p:blipFill>
        <p:spPr>
          <a:xfrm>
            <a:off x="6903720" y="3063240"/>
            <a:ext cx="4937760" cy="32095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57072"/>
            <a:ext cx="11680992" cy="548640"/>
          </a:xfrm>
          <a:prstGeom prst="rect">
            <a:avLst/>
          </a:prstGeom>
          <a:noFill/>
          <a:ln>
            <a:noFill/>
          </a:ln>
        </p:spPr>
        <p:txBody>
          <a:bodyPr wrap="square" rtlCol="0" anchor="ctr"/>
          <a:lstStyle/>
          <a:p>
            <a:r>
              <a:rPr lang="en-US" sz="3200" b="1" dirty="0">
                <a:solidFill>
                  <a:srgbClr val="00B050"/>
                </a:solidFill>
                <a:latin typeface="Calibri" pitchFamily="34" charset="0"/>
                <a:ea typeface="Calibri" pitchFamily="34" charset="-122"/>
                <a:cs typeface="Calibri" pitchFamily="34" charset="-120"/>
              </a:rPr>
              <a:t>Course Plan</a:t>
            </a:r>
            <a:endParaRPr lang="en-US" sz="3200" dirty="0">
              <a:solidFill>
                <a:srgbClr val="00B050"/>
              </a:solidFill>
            </a:endParaRPr>
          </a:p>
        </p:txBody>
      </p:sp>
      <p:grpSp>
        <p:nvGrpSpPr>
          <p:cNvPr id="4" name="header"/>
          <p:cNvGrpSpPr/>
          <p:nvPr/>
        </p:nvGrpSpPr>
        <p:grpSpPr>
          <a:xfrm>
            <a:off x="381000" y="1134494"/>
            <a:ext cx="11503152" cy="274320"/>
            <a:chOff x="384048" y="1783080"/>
            <a:chExt cx="11503152" cy="274320"/>
          </a:xfrm>
        </p:grpSpPr>
        <p:sp>
          <p:nvSpPr>
            <p:cNvPr id="5" name="TextBox 4"/>
            <p:cNvSpPr txBox="1"/>
            <p:nvPr/>
          </p:nvSpPr>
          <p:spPr>
            <a:xfrm>
              <a:off x="384048" y="1783080"/>
              <a:ext cx="914400" cy="274320"/>
            </a:xfrm>
            <a:prstGeom prst="rect">
              <a:avLst/>
            </a:prstGeom>
            <a:noFill/>
          </p:spPr>
          <p:txBody>
            <a:bodyPr wrap="square" lIns="0" tIns="0" rIns="0" bIns="0" anchor="t">
              <a:spAutoFit/>
            </a:bodyPr>
            <a:lstStyle/>
            <a:p>
              <a:pPr algn="l"/>
              <a:r>
                <a:rPr sz="1400" b="0" i="0">
                  <a:solidFill>
                    <a:srgbClr val="595959"/>
                  </a:solidFill>
                  <a:latin typeface="Calibri"/>
                </a:rPr>
                <a:t>week</a:t>
              </a:r>
            </a:p>
          </p:txBody>
        </p:sp>
        <p:sp>
          <p:nvSpPr>
            <p:cNvPr id="6" name="TextBox 5"/>
            <p:cNvSpPr txBox="1"/>
            <p:nvPr/>
          </p:nvSpPr>
          <p:spPr>
            <a:xfrm>
              <a:off x="1325880" y="1783080"/>
              <a:ext cx="5760720" cy="274320"/>
            </a:xfrm>
            <a:prstGeom prst="rect">
              <a:avLst/>
            </a:prstGeom>
            <a:noFill/>
          </p:spPr>
          <p:txBody>
            <a:bodyPr wrap="square" lIns="0" tIns="0" rIns="0" bIns="0" anchor="t">
              <a:spAutoFit/>
            </a:bodyPr>
            <a:lstStyle/>
            <a:p>
              <a:pPr algn="l"/>
              <a:r>
                <a:rPr sz="1400" b="0" i="0">
                  <a:solidFill>
                    <a:srgbClr val="595959"/>
                  </a:solidFill>
                  <a:latin typeface="Calibri"/>
                </a:rPr>
                <a:t>lecture</a:t>
              </a:r>
            </a:p>
          </p:txBody>
        </p:sp>
        <p:sp>
          <p:nvSpPr>
            <p:cNvPr id="7" name="TextBox 6"/>
            <p:cNvSpPr txBox="1"/>
            <p:nvPr/>
          </p:nvSpPr>
          <p:spPr>
            <a:xfrm>
              <a:off x="7315200" y="1783080"/>
              <a:ext cx="4572000" cy="274320"/>
            </a:xfrm>
            <a:prstGeom prst="rect">
              <a:avLst/>
            </a:prstGeom>
            <a:noFill/>
          </p:spPr>
          <p:txBody>
            <a:bodyPr wrap="square" lIns="0" tIns="0" rIns="0" bIns="0" anchor="t">
              <a:spAutoFit/>
            </a:bodyPr>
            <a:lstStyle/>
            <a:p>
              <a:pPr algn="l"/>
              <a:r>
                <a:rPr sz="1400" b="0" i="0">
                  <a:solidFill>
                    <a:srgbClr val="595959"/>
                  </a:solidFill>
                  <a:latin typeface="Calibri"/>
                </a:rPr>
                <a:t>we build</a:t>
              </a:r>
            </a:p>
          </p:txBody>
        </p:sp>
      </p:grpSp>
      <p:grpSp>
        <p:nvGrpSpPr>
          <p:cNvPr id="8" name="week 1"/>
          <p:cNvGrpSpPr/>
          <p:nvPr/>
        </p:nvGrpSpPr>
        <p:grpSpPr>
          <a:xfrm>
            <a:off x="381000" y="1472822"/>
            <a:ext cx="11594592" cy="365760"/>
            <a:chOff x="384048" y="2121408"/>
            <a:chExt cx="11594592" cy="365760"/>
          </a:xfrm>
        </p:grpSpPr>
        <p:sp>
          <p:nvSpPr>
            <p:cNvPr id="9" name="TextBox 8"/>
            <p:cNvSpPr txBox="1"/>
            <p:nvPr/>
          </p:nvSpPr>
          <p:spPr>
            <a:xfrm>
              <a:off x="384048" y="2121408"/>
              <a:ext cx="914400" cy="365760"/>
            </a:xfrm>
            <a:prstGeom prst="rect">
              <a:avLst/>
            </a:prstGeom>
            <a:noFill/>
          </p:spPr>
          <p:txBody>
            <a:bodyPr wrap="square" lIns="0" tIns="0" rIns="0" bIns="0" anchor="t">
              <a:spAutoFit/>
            </a:bodyPr>
            <a:lstStyle/>
            <a:p>
              <a:pPr algn="l"/>
              <a:r>
                <a:rPr sz="1800" b="1" i="0">
                  <a:solidFill>
                    <a:srgbClr val="362FEC"/>
                  </a:solidFill>
                  <a:latin typeface="Calibri"/>
                </a:rPr>
                <a:t>Week 1</a:t>
              </a:r>
            </a:p>
          </p:txBody>
        </p:sp>
        <p:sp>
          <p:nvSpPr>
            <p:cNvPr id="10" name="TextBox 9"/>
            <p:cNvSpPr txBox="1"/>
            <p:nvPr/>
          </p:nvSpPr>
          <p:spPr>
            <a:xfrm>
              <a:off x="1325880" y="2121408"/>
              <a:ext cx="5897880" cy="365760"/>
            </a:xfrm>
            <a:prstGeom prst="rect">
              <a:avLst/>
            </a:prstGeom>
            <a:noFill/>
          </p:spPr>
          <p:txBody>
            <a:bodyPr wrap="square" lIns="0" tIns="0" rIns="0" bIns="0" anchor="t">
              <a:spAutoFit/>
            </a:bodyPr>
            <a:lstStyle/>
            <a:p>
              <a:pPr algn="l"/>
              <a:r>
                <a:rPr sz="1800" b="0" i="0">
                  <a:solidFill>
                    <a:srgbClr val="000000"/>
                  </a:solidFill>
                  <a:latin typeface="Calibri"/>
                </a:rPr>
                <a:t>(Artificial) Intelligence, Learning, Language, and Meaning</a:t>
              </a:r>
            </a:p>
          </p:txBody>
        </p:sp>
        <p:sp>
          <p:nvSpPr>
            <p:cNvPr id="11" name="TextBox 10"/>
            <p:cNvSpPr txBox="1"/>
            <p:nvPr/>
          </p:nvSpPr>
          <p:spPr>
            <a:xfrm>
              <a:off x="7315200" y="2121408"/>
              <a:ext cx="4663440" cy="365760"/>
            </a:xfrm>
            <a:prstGeom prst="rect">
              <a:avLst/>
            </a:prstGeom>
            <a:noFill/>
          </p:spPr>
          <p:txBody>
            <a:bodyPr wrap="square" lIns="0" tIns="0" rIns="0" bIns="0" anchor="t">
              <a:spAutoFit/>
            </a:bodyPr>
            <a:lstStyle/>
            <a:p>
              <a:pPr algn="l"/>
              <a:r>
                <a:rPr sz="1800" b="0" i="0">
                  <a:solidFill>
                    <a:srgbClr val="00843D"/>
                  </a:solidFill>
                  <a:latin typeface="Calibri"/>
                </a:rPr>
                <a:t>an autograd engine</a:t>
              </a:r>
            </a:p>
          </p:txBody>
        </p:sp>
      </p:grpSp>
      <p:grpSp>
        <p:nvGrpSpPr>
          <p:cNvPr id="12" name="week 2"/>
          <p:cNvGrpSpPr/>
          <p:nvPr/>
        </p:nvGrpSpPr>
        <p:grpSpPr>
          <a:xfrm>
            <a:off x="381000" y="1930022"/>
            <a:ext cx="11594592" cy="365760"/>
            <a:chOff x="384048" y="2578608"/>
            <a:chExt cx="11594592" cy="365760"/>
          </a:xfrm>
        </p:grpSpPr>
        <p:sp>
          <p:nvSpPr>
            <p:cNvPr id="13" name="TextBox 12"/>
            <p:cNvSpPr txBox="1"/>
            <p:nvPr/>
          </p:nvSpPr>
          <p:spPr>
            <a:xfrm>
              <a:off x="384048" y="2578608"/>
              <a:ext cx="914400" cy="365760"/>
            </a:xfrm>
            <a:prstGeom prst="rect">
              <a:avLst/>
            </a:prstGeom>
            <a:noFill/>
          </p:spPr>
          <p:txBody>
            <a:bodyPr wrap="square" lIns="0" tIns="0" rIns="0" bIns="0" anchor="t">
              <a:spAutoFit/>
            </a:bodyPr>
            <a:lstStyle/>
            <a:p>
              <a:pPr algn="l"/>
              <a:r>
                <a:rPr sz="1800" b="1" i="0">
                  <a:solidFill>
                    <a:srgbClr val="362FEC"/>
                  </a:solidFill>
                  <a:latin typeface="Calibri"/>
                </a:rPr>
                <a:t>Week 2</a:t>
              </a:r>
            </a:p>
          </p:txBody>
        </p:sp>
        <p:sp>
          <p:nvSpPr>
            <p:cNvPr id="14" name="TextBox 13"/>
            <p:cNvSpPr txBox="1"/>
            <p:nvPr/>
          </p:nvSpPr>
          <p:spPr>
            <a:xfrm>
              <a:off x="1325880" y="2578608"/>
              <a:ext cx="5897880" cy="365760"/>
            </a:xfrm>
            <a:prstGeom prst="rect">
              <a:avLst/>
            </a:prstGeom>
            <a:noFill/>
          </p:spPr>
          <p:txBody>
            <a:bodyPr wrap="square" lIns="0" tIns="0" rIns="0" bIns="0" anchor="t">
              <a:spAutoFit/>
            </a:bodyPr>
            <a:lstStyle/>
            <a:p>
              <a:pPr algn="l"/>
              <a:r>
                <a:rPr sz="1800" b="0" i="0">
                  <a:solidFill>
                    <a:srgbClr val="000000"/>
                  </a:solidFill>
                  <a:latin typeface="Calibri"/>
                </a:rPr>
                <a:t>Language Modeling: From Counts to Neural Networks</a:t>
              </a:r>
            </a:p>
          </p:txBody>
        </p:sp>
        <p:sp>
          <p:nvSpPr>
            <p:cNvPr id="15" name="TextBox 14"/>
            <p:cNvSpPr txBox="1"/>
            <p:nvPr/>
          </p:nvSpPr>
          <p:spPr>
            <a:xfrm>
              <a:off x="7315200" y="2578608"/>
              <a:ext cx="4663440" cy="365760"/>
            </a:xfrm>
            <a:prstGeom prst="rect">
              <a:avLst/>
            </a:prstGeom>
            <a:noFill/>
          </p:spPr>
          <p:txBody>
            <a:bodyPr wrap="square" lIns="0" tIns="0" rIns="0" bIns="0" anchor="t">
              <a:spAutoFit/>
            </a:bodyPr>
            <a:lstStyle/>
            <a:p>
              <a:pPr algn="l"/>
              <a:r>
                <a:rPr sz="1800" b="0" i="0">
                  <a:solidFill>
                    <a:srgbClr val="00843D"/>
                  </a:solidFill>
                  <a:latin typeface="Calibri"/>
                </a:rPr>
                <a:t>count models, word2vec, a neural LM</a:t>
              </a:r>
            </a:p>
          </p:txBody>
        </p:sp>
      </p:grpSp>
      <p:grpSp>
        <p:nvGrpSpPr>
          <p:cNvPr id="16" name="week 3"/>
          <p:cNvGrpSpPr/>
          <p:nvPr/>
        </p:nvGrpSpPr>
        <p:grpSpPr>
          <a:xfrm>
            <a:off x="381000" y="2387222"/>
            <a:ext cx="11594592" cy="365760"/>
            <a:chOff x="384048" y="3035808"/>
            <a:chExt cx="11594592" cy="365760"/>
          </a:xfrm>
        </p:grpSpPr>
        <p:sp>
          <p:nvSpPr>
            <p:cNvPr id="17" name="TextBox 16"/>
            <p:cNvSpPr txBox="1"/>
            <p:nvPr/>
          </p:nvSpPr>
          <p:spPr>
            <a:xfrm>
              <a:off x="384048" y="3035808"/>
              <a:ext cx="914400" cy="365760"/>
            </a:xfrm>
            <a:prstGeom prst="rect">
              <a:avLst/>
            </a:prstGeom>
            <a:noFill/>
          </p:spPr>
          <p:txBody>
            <a:bodyPr wrap="square" lIns="0" tIns="0" rIns="0" bIns="0" anchor="t">
              <a:spAutoFit/>
            </a:bodyPr>
            <a:lstStyle/>
            <a:p>
              <a:pPr algn="l"/>
              <a:r>
                <a:rPr sz="1800" b="1" i="0">
                  <a:solidFill>
                    <a:srgbClr val="362FEC"/>
                  </a:solidFill>
                  <a:latin typeface="Calibri"/>
                </a:rPr>
                <a:t>Week 3</a:t>
              </a:r>
            </a:p>
          </p:txBody>
        </p:sp>
        <p:sp>
          <p:nvSpPr>
            <p:cNvPr id="18" name="TextBox 17"/>
            <p:cNvSpPr txBox="1"/>
            <p:nvPr/>
          </p:nvSpPr>
          <p:spPr>
            <a:xfrm>
              <a:off x="1325880" y="3035808"/>
              <a:ext cx="5897880" cy="365760"/>
            </a:xfrm>
            <a:prstGeom prst="rect">
              <a:avLst/>
            </a:prstGeom>
            <a:noFill/>
          </p:spPr>
          <p:txBody>
            <a:bodyPr wrap="square" lIns="0" tIns="0" rIns="0" bIns="0" anchor="t">
              <a:spAutoFit/>
            </a:bodyPr>
            <a:lstStyle/>
            <a:p>
              <a:pPr algn="l"/>
              <a:r>
                <a:rPr sz="1800" b="0" i="0">
                  <a:solidFill>
                    <a:srgbClr val="000000"/>
                  </a:solidFill>
                  <a:latin typeface="Calibri"/>
                </a:rPr>
                <a:t>Sequence Modeling, Translation, and Attention</a:t>
              </a:r>
            </a:p>
          </p:txBody>
        </p:sp>
        <p:sp>
          <p:nvSpPr>
            <p:cNvPr id="19" name="TextBox 18"/>
            <p:cNvSpPr txBox="1"/>
            <p:nvPr/>
          </p:nvSpPr>
          <p:spPr>
            <a:xfrm>
              <a:off x="7315200" y="3035808"/>
              <a:ext cx="4663440" cy="365760"/>
            </a:xfrm>
            <a:prstGeom prst="rect">
              <a:avLst/>
            </a:prstGeom>
            <a:noFill/>
          </p:spPr>
          <p:txBody>
            <a:bodyPr wrap="square" lIns="0" tIns="0" rIns="0" bIns="0" anchor="t">
              <a:spAutoFit/>
            </a:bodyPr>
            <a:lstStyle/>
            <a:p>
              <a:pPr algn="l"/>
              <a:r>
                <a:rPr sz="1800" b="0" i="0">
                  <a:solidFill>
                    <a:srgbClr val="00843D"/>
                  </a:solidFill>
                  <a:latin typeface="Calibri"/>
                </a:rPr>
                <a:t>attention in a trained translator</a:t>
              </a:r>
            </a:p>
          </p:txBody>
        </p:sp>
      </p:grpSp>
      <p:grpSp>
        <p:nvGrpSpPr>
          <p:cNvPr id="20" name="week 4"/>
          <p:cNvGrpSpPr/>
          <p:nvPr/>
        </p:nvGrpSpPr>
        <p:grpSpPr>
          <a:xfrm>
            <a:off x="381000" y="2844422"/>
            <a:ext cx="11594592" cy="365760"/>
            <a:chOff x="384048" y="3493008"/>
            <a:chExt cx="11594592" cy="365760"/>
          </a:xfrm>
        </p:grpSpPr>
        <p:sp>
          <p:nvSpPr>
            <p:cNvPr id="21" name="TextBox 20"/>
            <p:cNvSpPr txBox="1"/>
            <p:nvPr/>
          </p:nvSpPr>
          <p:spPr>
            <a:xfrm>
              <a:off x="384048" y="3493008"/>
              <a:ext cx="914400" cy="365760"/>
            </a:xfrm>
            <a:prstGeom prst="rect">
              <a:avLst/>
            </a:prstGeom>
            <a:noFill/>
          </p:spPr>
          <p:txBody>
            <a:bodyPr wrap="square" lIns="0" tIns="0" rIns="0" bIns="0" anchor="t">
              <a:spAutoFit/>
            </a:bodyPr>
            <a:lstStyle/>
            <a:p>
              <a:pPr algn="l"/>
              <a:r>
                <a:rPr sz="1800" b="1" i="0">
                  <a:solidFill>
                    <a:srgbClr val="362FEC"/>
                  </a:solidFill>
                  <a:latin typeface="Calibri"/>
                </a:rPr>
                <a:t>Week 4</a:t>
              </a:r>
            </a:p>
          </p:txBody>
        </p:sp>
        <p:sp>
          <p:nvSpPr>
            <p:cNvPr id="22" name="TextBox 21"/>
            <p:cNvSpPr txBox="1"/>
            <p:nvPr/>
          </p:nvSpPr>
          <p:spPr>
            <a:xfrm>
              <a:off x="1325880" y="3493008"/>
              <a:ext cx="5897880" cy="365760"/>
            </a:xfrm>
            <a:prstGeom prst="rect">
              <a:avLst/>
            </a:prstGeom>
            <a:noFill/>
          </p:spPr>
          <p:txBody>
            <a:bodyPr wrap="square" lIns="0" tIns="0" rIns="0" bIns="0" anchor="t">
              <a:spAutoFit/>
            </a:bodyPr>
            <a:lstStyle/>
            <a:p>
              <a:pPr algn="l"/>
              <a:r>
                <a:rPr sz="1800" b="0" i="0">
                  <a:solidFill>
                    <a:srgbClr val="000000"/>
                  </a:solidFill>
                  <a:latin typeface="Calibri"/>
                </a:rPr>
                <a:t>Transformers: Architecture, Computation, Language Modeling</a:t>
              </a:r>
            </a:p>
          </p:txBody>
        </p:sp>
        <p:sp>
          <p:nvSpPr>
            <p:cNvPr id="23" name="TextBox 22"/>
            <p:cNvSpPr txBox="1"/>
            <p:nvPr/>
          </p:nvSpPr>
          <p:spPr>
            <a:xfrm>
              <a:off x="7315200" y="3493008"/>
              <a:ext cx="4663440" cy="365760"/>
            </a:xfrm>
            <a:prstGeom prst="rect">
              <a:avLst/>
            </a:prstGeom>
            <a:noFill/>
          </p:spPr>
          <p:txBody>
            <a:bodyPr wrap="square" lIns="0" tIns="0" rIns="0" bIns="0" anchor="t">
              <a:spAutoFit/>
            </a:bodyPr>
            <a:lstStyle/>
            <a:p>
              <a:pPr algn="l"/>
              <a:r>
                <a:rPr sz="1800" b="0" i="0">
                  <a:solidFill>
                    <a:srgbClr val="00843D"/>
                  </a:solidFill>
                  <a:latin typeface="Calibri"/>
                </a:rPr>
                <a:t>a decoder-only Transformer</a:t>
              </a:r>
            </a:p>
          </p:txBody>
        </p:sp>
      </p:grpSp>
      <p:grpSp>
        <p:nvGrpSpPr>
          <p:cNvPr id="24" name="week 5"/>
          <p:cNvGrpSpPr/>
          <p:nvPr/>
        </p:nvGrpSpPr>
        <p:grpSpPr>
          <a:xfrm>
            <a:off x="381000" y="3301622"/>
            <a:ext cx="11594592" cy="365760"/>
            <a:chOff x="384048" y="3950208"/>
            <a:chExt cx="11594592" cy="365760"/>
          </a:xfrm>
        </p:grpSpPr>
        <p:sp>
          <p:nvSpPr>
            <p:cNvPr id="25" name="TextBox 24"/>
            <p:cNvSpPr txBox="1"/>
            <p:nvPr/>
          </p:nvSpPr>
          <p:spPr>
            <a:xfrm>
              <a:off x="384048" y="3950208"/>
              <a:ext cx="914400" cy="365760"/>
            </a:xfrm>
            <a:prstGeom prst="rect">
              <a:avLst/>
            </a:prstGeom>
            <a:noFill/>
          </p:spPr>
          <p:txBody>
            <a:bodyPr wrap="square" lIns="0" tIns="0" rIns="0" bIns="0" anchor="t">
              <a:spAutoFit/>
            </a:bodyPr>
            <a:lstStyle/>
            <a:p>
              <a:pPr algn="l"/>
              <a:r>
                <a:rPr sz="1800" b="1" i="0">
                  <a:solidFill>
                    <a:srgbClr val="362FEC"/>
                  </a:solidFill>
                  <a:latin typeface="Calibri"/>
                </a:rPr>
                <a:t>Week 5</a:t>
              </a:r>
            </a:p>
          </p:txBody>
        </p:sp>
        <p:sp>
          <p:nvSpPr>
            <p:cNvPr id="26" name="TextBox 25"/>
            <p:cNvSpPr txBox="1"/>
            <p:nvPr/>
          </p:nvSpPr>
          <p:spPr>
            <a:xfrm>
              <a:off x="1325880" y="3950208"/>
              <a:ext cx="5897880" cy="365760"/>
            </a:xfrm>
            <a:prstGeom prst="rect">
              <a:avLst/>
            </a:prstGeom>
            <a:noFill/>
          </p:spPr>
          <p:txBody>
            <a:bodyPr wrap="square" lIns="0" tIns="0" rIns="0" bIns="0" anchor="t">
              <a:spAutoFit/>
            </a:bodyPr>
            <a:lstStyle/>
            <a:p>
              <a:pPr algn="l"/>
              <a:r>
                <a:rPr sz="1800" b="0" i="0">
                  <a:solidFill>
                    <a:srgbClr val="000000"/>
                  </a:solidFill>
                  <a:latin typeface="Calibri"/>
                </a:rPr>
                <a:t>Pretraining and Base Models: Data, Scale, In-Context Learning</a:t>
              </a:r>
            </a:p>
          </p:txBody>
        </p:sp>
        <p:sp>
          <p:nvSpPr>
            <p:cNvPr id="27" name="TextBox 26"/>
            <p:cNvSpPr txBox="1"/>
            <p:nvPr/>
          </p:nvSpPr>
          <p:spPr>
            <a:xfrm>
              <a:off x="7315200" y="3950208"/>
              <a:ext cx="4663440" cy="365760"/>
            </a:xfrm>
            <a:prstGeom prst="rect">
              <a:avLst/>
            </a:prstGeom>
            <a:noFill/>
          </p:spPr>
          <p:txBody>
            <a:bodyPr wrap="square" lIns="0" tIns="0" rIns="0" bIns="0" anchor="t">
              <a:spAutoFit/>
            </a:bodyPr>
            <a:lstStyle/>
            <a:p>
              <a:pPr algn="l"/>
              <a:r>
                <a:rPr sz="1800" b="0" i="0">
                  <a:solidFill>
                    <a:srgbClr val="00843D"/>
                  </a:solidFill>
                  <a:latin typeface="Calibri"/>
                </a:rPr>
                <a:t>a tokenizer, training loop, model sizes</a:t>
              </a:r>
            </a:p>
          </p:txBody>
        </p:sp>
      </p:grpSp>
      <p:grpSp>
        <p:nvGrpSpPr>
          <p:cNvPr id="28" name="week 6"/>
          <p:cNvGrpSpPr/>
          <p:nvPr/>
        </p:nvGrpSpPr>
        <p:grpSpPr>
          <a:xfrm>
            <a:off x="381000" y="3758822"/>
            <a:ext cx="11594592" cy="365760"/>
            <a:chOff x="384048" y="4407408"/>
            <a:chExt cx="11594592" cy="365760"/>
          </a:xfrm>
        </p:grpSpPr>
        <p:sp>
          <p:nvSpPr>
            <p:cNvPr id="29" name="TextBox 28"/>
            <p:cNvSpPr txBox="1"/>
            <p:nvPr/>
          </p:nvSpPr>
          <p:spPr>
            <a:xfrm>
              <a:off x="384048" y="4407408"/>
              <a:ext cx="914400" cy="365760"/>
            </a:xfrm>
            <a:prstGeom prst="rect">
              <a:avLst/>
            </a:prstGeom>
            <a:noFill/>
          </p:spPr>
          <p:txBody>
            <a:bodyPr wrap="square" lIns="0" tIns="0" rIns="0" bIns="0" anchor="t">
              <a:spAutoFit/>
            </a:bodyPr>
            <a:lstStyle/>
            <a:p>
              <a:pPr algn="l"/>
              <a:r>
                <a:rPr sz="1800" b="1" i="0">
                  <a:solidFill>
                    <a:srgbClr val="362FEC"/>
                  </a:solidFill>
                  <a:latin typeface="Calibri"/>
                </a:rPr>
                <a:t>Week 6</a:t>
              </a:r>
            </a:p>
          </p:txBody>
        </p:sp>
        <p:sp>
          <p:nvSpPr>
            <p:cNvPr id="30" name="TextBox 29"/>
            <p:cNvSpPr txBox="1"/>
            <p:nvPr/>
          </p:nvSpPr>
          <p:spPr>
            <a:xfrm>
              <a:off x="1325880" y="4407408"/>
              <a:ext cx="5897880" cy="365760"/>
            </a:xfrm>
            <a:prstGeom prst="rect">
              <a:avLst/>
            </a:prstGeom>
            <a:noFill/>
          </p:spPr>
          <p:txBody>
            <a:bodyPr wrap="square" lIns="0" tIns="0" rIns="0" bIns="0" anchor="t">
              <a:spAutoFit/>
            </a:bodyPr>
            <a:lstStyle/>
            <a:p>
              <a:pPr algn="l"/>
              <a:r>
                <a:rPr sz="1800" b="0" i="0">
                  <a:solidFill>
                    <a:srgbClr val="000000"/>
                  </a:solidFill>
                  <a:latin typeface="Calibri"/>
                </a:rPr>
                <a:t>RL: Returns, Policy Gradients, Policy Improvement</a:t>
              </a:r>
            </a:p>
          </p:txBody>
        </p:sp>
        <p:sp>
          <p:nvSpPr>
            <p:cNvPr id="31" name="TextBox 30"/>
            <p:cNvSpPr txBox="1"/>
            <p:nvPr/>
          </p:nvSpPr>
          <p:spPr>
            <a:xfrm>
              <a:off x="7315200" y="4407408"/>
              <a:ext cx="4663440" cy="365760"/>
            </a:xfrm>
            <a:prstGeom prst="rect">
              <a:avLst/>
            </a:prstGeom>
            <a:noFill/>
          </p:spPr>
          <p:txBody>
            <a:bodyPr wrap="square" lIns="0" tIns="0" rIns="0" bIns="0" anchor="t">
              <a:spAutoFit/>
            </a:bodyPr>
            <a:lstStyle/>
            <a:p>
              <a:pPr algn="l"/>
              <a:r>
                <a:rPr sz="1800" b="0" i="0">
                  <a:solidFill>
                    <a:srgbClr val="00843D"/>
                  </a:solidFill>
                  <a:latin typeface="Calibri"/>
                </a:rPr>
                <a:t>REINFORCE, with and without a baseline</a:t>
              </a:r>
            </a:p>
          </p:txBody>
        </p:sp>
      </p:grpSp>
      <p:grpSp>
        <p:nvGrpSpPr>
          <p:cNvPr id="32" name="week 7"/>
          <p:cNvGrpSpPr/>
          <p:nvPr/>
        </p:nvGrpSpPr>
        <p:grpSpPr>
          <a:xfrm>
            <a:off x="381000" y="4216022"/>
            <a:ext cx="11594592" cy="365760"/>
            <a:chOff x="384048" y="4864608"/>
            <a:chExt cx="11594592" cy="365760"/>
          </a:xfrm>
        </p:grpSpPr>
        <p:sp>
          <p:nvSpPr>
            <p:cNvPr id="33" name="TextBox 32"/>
            <p:cNvSpPr txBox="1"/>
            <p:nvPr/>
          </p:nvSpPr>
          <p:spPr>
            <a:xfrm>
              <a:off x="384048" y="4864608"/>
              <a:ext cx="914400" cy="365760"/>
            </a:xfrm>
            <a:prstGeom prst="rect">
              <a:avLst/>
            </a:prstGeom>
            <a:noFill/>
          </p:spPr>
          <p:txBody>
            <a:bodyPr wrap="square" lIns="0" tIns="0" rIns="0" bIns="0" anchor="t">
              <a:spAutoFit/>
            </a:bodyPr>
            <a:lstStyle/>
            <a:p>
              <a:pPr algn="l"/>
              <a:r>
                <a:rPr sz="1800" b="1" i="0">
                  <a:solidFill>
                    <a:srgbClr val="362FEC"/>
                  </a:solidFill>
                  <a:latin typeface="Calibri"/>
                </a:rPr>
                <a:t>Week 7</a:t>
              </a:r>
            </a:p>
          </p:txBody>
        </p:sp>
        <p:sp>
          <p:nvSpPr>
            <p:cNvPr id="34" name="TextBox 33"/>
            <p:cNvSpPr txBox="1"/>
            <p:nvPr/>
          </p:nvSpPr>
          <p:spPr>
            <a:xfrm>
              <a:off x="1325880" y="4864608"/>
              <a:ext cx="5897880" cy="365760"/>
            </a:xfrm>
            <a:prstGeom prst="rect">
              <a:avLst/>
            </a:prstGeom>
            <a:noFill/>
          </p:spPr>
          <p:txBody>
            <a:bodyPr wrap="square" lIns="0" tIns="0" rIns="0" bIns="0" anchor="t">
              <a:spAutoFit/>
            </a:bodyPr>
            <a:lstStyle/>
            <a:p>
              <a:pPr algn="l"/>
              <a:r>
                <a:rPr sz="1800" b="0" i="0">
                  <a:solidFill>
                    <a:srgbClr val="000000"/>
                  </a:solidFill>
                  <a:latin typeface="Calibri"/>
                </a:rPr>
                <a:t>Post-Training: Demonstrations, Preferences, Rewards</a:t>
              </a:r>
            </a:p>
          </p:txBody>
        </p:sp>
        <p:sp>
          <p:nvSpPr>
            <p:cNvPr id="35" name="TextBox 34"/>
            <p:cNvSpPr txBox="1"/>
            <p:nvPr/>
          </p:nvSpPr>
          <p:spPr>
            <a:xfrm>
              <a:off x="7315200" y="4864608"/>
              <a:ext cx="4663440" cy="365760"/>
            </a:xfrm>
            <a:prstGeom prst="rect">
              <a:avLst/>
            </a:prstGeom>
            <a:noFill/>
          </p:spPr>
          <p:txBody>
            <a:bodyPr wrap="square" lIns="0" tIns="0" rIns="0" bIns="0" anchor="t">
              <a:spAutoFit/>
            </a:bodyPr>
            <a:lstStyle/>
            <a:p>
              <a:pPr algn="l"/>
              <a:r>
                <a:rPr sz="1800" b="0" i="0">
                  <a:solidFill>
                    <a:srgbClr val="00843D"/>
                  </a:solidFill>
                  <a:latin typeface="Calibri"/>
                </a:rPr>
                <a:t>a chatbot by SFT; DPO; GRPO</a:t>
              </a:r>
            </a:p>
          </p:txBody>
        </p:sp>
      </p:grpSp>
      <p:grpSp>
        <p:nvGrpSpPr>
          <p:cNvPr id="36" name="week 8"/>
          <p:cNvGrpSpPr/>
          <p:nvPr/>
        </p:nvGrpSpPr>
        <p:grpSpPr>
          <a:xfrm>
            <a:off x="381000" y="4673222"/>
            <a:ext cx="11594592" cy="365760"/>
            <a:chOff x="384048" y="5321808"/>
            <a:chExt cx="11594592" cy="365760"/>
          </a:xfrm>
        </p:grpSpPr>
        <p:sp>
          <p:nvSpPr>
            <p:cNvPr id="37" name="TextBox 36"/>
            <p:cNvSpPr txBox="1"/>
            <p:nvPr/>
          </p:nvSpPr>
          <p:spPr>
            <a:xfrm>
              <a:off x="384048" y="5321808"/>
              <a:ext cx="914400" cy="365760"/>
            </a:xfrm>
            <a:prstGeom prst="rect">
              <a:avLst/>
            </a:prstGeom>
            <a:noFill/>
          </p:spPr>
          <p:txBody>
            <a:bodyPr wrap="square" lIns="0" tIns="0" rIns="0" bIns="0" anchor="t">
              <a:spAutoFit/>
            </a:bodyPr>
            <a:lstStyle/>
            <a:p>
              <a:pPr algn="l"/>
              <a:r>
                <a:rPr sz="1800" b="1" i="0">
                  <a:solidFill>
                    <a:srgbClr val="362FEC"/>
                  </a:solidFill>
                  <a:latin typeface="Calibri"/>
                </a:rPr>
                <a:t>Week 8</a:t>
              </a:r>
            </a:p>
          </p:txBody>
        </p:sp>
        <p:sp>
          <p:nvSpPr>
            <p:cNvPr id="38" name="TextBox 37"/>
            <p:cNvSpPr txBox="1"/>
            <p:nvPr/>
          </p:nvSpPr>
          <p:spPr>
            <a:xfrm>
              <a:off x="1325880" y="5321808"/>
              <a:ext cx="5897880" cy="365760"/>
            </a:xfrm>
            <a:prstGeom prst="rect">
              <a:avLst/>
            </a:prstGeom>
            <a:noFill/>
          </p:spPr>
          <p:txBody>
            <a:bodyPr wrap="square" lIns="0" tIns="0" rIns="0" bIns="0" anchor="t">
              <a:spAutoFit/>
            </a:bodyPr>
            <a:lstStyle/>
            <a:p>
              <a:pPr algn="l"/>
              <a:r>
                <a:rPr sz="1800" b="0" i="0">
                  <a:solidFill>
                    <a:srgbClr val="000000"/>
                  </a:solidFill>
                  <a:latin typeface="Calibri"/>
                </a:rPr>
                <a:t>Inference: Decoding, Test-Time Compute, Serving, Evaluation</a:t>
              </a:r>
            </a:p>
          </p:txBody>
        </p:sp>
        <p:sp>
          <p:nvSpPr>
            <p:cNvPr id="39" name="TextBox 38"/>
            <p:cNvSpPr txBox="1"/>
            <p:nvPr/>
          </p:nvSpPr>
          <p:spPr>
            <a:xfrm>
              <a:off x="7315200" y="5321808"/>
              <a:ext cx="4663440" cy="365760"/>
            </a:xfrm>
            <a:prstGeom prst="rect">
              <a:avLst/>
            </a:prstGeom>
            <a:noFill/>
          </p:spPr>
          <p:txBody>
            <a:bodyPr wrap="square" lIns="0" tIns="0" rIns="0" bIns="0" anchor="t">
              <a:spAutoFit/>
            </a:bodyPr>
            <a:lstStyle/>
            <a:p>
              <a:pPr algn="l"/>
              <a:r>
                <a:rPr sz="1800" b="0" i="0">
                  <a:solidFill>
                    <a:srgbClr val="00843D"/>
                  </a:solidFill>
                  <a:latin typeface="Calibri"/>
                </a:rPr>
                <a:t>samplers, a KV cache, speculative decoding</a:t>
              </a:r>
            </a:p>
          </p:txBody>
        </p:sp>
      </p:grpSp>
      <p:grpSp>
        <p:nvGrpSpPr>
          <p:cNvPr id="40" name="week 9*"/>
          <p:cNvGrpSpPr/>
          <p:nvPr/>
        </p:nvGrpSpPr>
        <p:grpSpPr>
          <a:xfrm>
            <a:off x="381000" y="5130422"/>
            <a:ext cx="11594592" cy="365760"/>
            <a:chOff x="384048" y="5779008"/>
            <a:chExt cx="11594592" cy="365760"/>
          </a:xfrm>
        </p:grpSpPr>
        <p:sp>
          <p:nvSpPr>
            <p:cNvPr id="41" name="TextBox 40"/>
            <p:cNvSpPr txBox="1"/>
            <p:nvPr/>
          </p:nvSpPr>
          <p:spPr>
            <a:xfrm>
              <a:off x="384048" y="5779008"/>
              <a:ext cx="914400" cy="365760"/>
            </a:xfrm>
            <a:prstGeom prst="rect">
              <a:avLst/>
            </a:prstGeom>
            <a:noFill/>
          </p:spPr>
          <p:txBody>
            <a:bodyPr wrap="square" lIns="0" tIns="0" rIns="0" bIns="0" anchor="t">
              <a:spAutoFit/>
            </a:bodyPr>
            <a:lstStyle/>
            <a:p>
              <a:pPr algn="l"/>
              <a:r>
                <a:rPr sz="1800" b="1" i="0">
                  <a:solidFill>
                    <a:srgbClr val="362FEC"/>
                  </a:solidFill>
                  <a:latin typeface="Calibri"/>
                </a:rPr>
                <a:t>Week 9*</a:t>
              </a:r>
            </a:p>
          </p:txBody>
        </p:sp>
        <p:sp>
          <p:nvSpPr>
            <p:cNvPr id="42" name="TextBox 41"/>
            <p:cNvSpPr txBox="1"/>
            <p:nvPr/>
          </p:nvSpPr>
          <p:spPr>
            <a:xfrm>
              <a:off x="1325880" y="5779008"/>
              <a:ext cx="5897880" cy="365760"/>
            </a:xfrm>
            <a:prstGeom prst="rect">
              <a:avLst/>
            </a:prstGeom>
            <a:noFill/>
          </p:spPr>
          <p:txBody>
            <a:bodyPr wrap="square" lIns="0" tIns="0" rIns="0" bIns="0" anchor="t">
              <a:spAutoFit/>
            </a:bodyPr>
            <a:lstStyle/>
            <a:p>
              <a:pPr algn="l"/>
              <a:r>
                <a:rPr sz="1800" b="0" i="0">
                  <a:solidFill>
                    <a:srgbClr val="000000"/>
                  </a:solidFill>
                  <a:latin typeface="Calibri"/>
                </a:rPr>
                <a:t>Alignment and Language Model Agents</a:t>
              </a:r>
            </a:p>
          </p:txBody>
        </p:sp>
        <p:sp>
          <p:nvSpPr>
            <p:cNvPr id="43" name="TextBox 42"/>
            <p:cNvSpPr txBox="1"/>
            <p:nvPr/>
          </p:nvSpPr>
          <p:spPr>
            <a:xfrm>
              <a:off x="7315200" y="5779008"/>
              <a:ext cx="4663440" cy="365760"/>
            </a:xfrm>
            <a:prstGeom prst="rect">
              <a:avLst/>
            </a:prstGeom>
            <a:noFill/>
          </p:spPr>
          <p:txBody>
            <a:bodyPr wrap="square" lIns="0" tIns="0" rIns="0" bIns="0" anchor="t">
              <a:spAutoFit/>
            </a:bodyPr>
            <a:lstStyle/>
            <a:p>
              <a:pPr algn="l"/>
              <a:r>
                <a:rPr sz="1800" b="0" i="0">
                  <a:solidFill>
                    <a:srgbClr val="00843D"/>
                  </a:solidFill>
                  <a:latin typeface="Calibri"/>
                </a:rPr>
                <a:t>a tool-use loop</a:t>
              </a:r>
            </a:p>
          </p:txBody>
        </p:sp>
      </p:grpSp>
      <p:sp>
        <p:nvSpPr>
          <p:cNvPr id="44" name="TextBox 43"/>
          <p:cNvSpPr txBox="1"/>
          <p:nvPr/>
        </p:nvSpPr>
        <p:spPr>
          <a:xfrm>
            <a:off x="381000" y="5706494"/>
            <a:ext cx="11430000" cy="320040"/>
          </a:xfrm>
          <a:prstGeom prst="rect">
            <a:avLst/>
          </a:prstGeom>
          <a:noFill/>
        </p:spPr>
        <p:txBody>
          <a:bodyPr wrap="square" lIns="0" tIns="0" rIns="0" bIns="0" anchor="t">
            <a:spAutoFit/>
          </a:bodyPr>
          <a:lstStyle/>
          <a:p>
            <a:pPr algn="l"/>
            <a:r>
              <a:rPr sz="1400" b="0" i="0">
                <a:solidFill>
                  <a:srgbClr val="595959"/>
                </a:solidFill>
                <a:latin typeface="Calibri"/>
              </a:rPr>
              <a:t>Every model trains on a laptop in minutes to an hour. Week 9 is optional.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63D8B88D-36C4-45E1-74C8-A7D5EAB586FB}"/>
              </a:ext>
            </a:extLst>
          </p:cNvPr>
          <p:cNvSpPr txBox="1"/>
          <p:nvPr/>
        </p:nvSpPr>
        <p:spPr>
          <a:xfrm>
            <a:off x="0" y="148566"/>
            <a:ext cx="11680992" cy="548640"/>
          </a:xfrm>
          <a:prstGeom prst="rect">
            <a:avLst/>
          </a:prstGeom>
          <a:noFill/>
          <a:ln>
            <a:noFill/>
          </a:ln>
        </p:spPr>
        <p:txBody>
          <a:bodyPr wrap="square" rtlCol="0" anchor="ctr"/>
          <a:lstStyle/>
          <a:p>
            <a:pPr marL="0" indent="0">
              <a:buNone/>
            </a:pPr>
            <a:r>
              <a:rPr lang="en-US" sz="3200" b="1" dirty="0">
                <a:solidFill>
                  <a:srgbClr val="362FEC"/>
                </a:solidFill>
                <a:latin typeface="Calibri" pitchFamily="34" charset="0"/>
                <a:ea typeface="Calibri" pitchFamily="34" charset="-122"/>
                <a:cs typeface="Calibri" pitchFamily="34" charset="-120"/>
              </a:rPr>
              <a:t>Lecture 1</a:t>
            </a:r>
            <a:r>
              <a:rPr lang="en-US" sz="3200" b="1" dirty="0">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 </a:t>
            </a:r>
            <a:r>
              <a:rPr lang="en-US" sz="3200" b="1" dirty="0">
                <a:solidFill>
                  <a:srgbClr val="000000"/>
                </a:solidFill>
                <a:latin typeface="Calibri" pitchFamily="34" charset="0"/>
                <a:ea typeface="Calibri" pitchFamily="34" charset="-122"/>
                <a:cs typeface="Calibri" pitchFamily="34" charset="-120"/>
              </a:rPr>
              <a:t>(Artificial) </a:t>
            </a:r>
            <a:r>
              <a:rPr lang="en-US" sz="3200" b="1" dirty="0">
                <a:solidFill>
                  <a:srgbClr val="FF0000"/>
                </a:solidFill>
                <a:latin typeface="Calibri" pitchFamily="34" charset="0"/>
                <a:ea typeface="Calibri" pitchFamily="34" charset="-122"/>
                <a:cs typeface="Calibri" pitchFamily="34" charset="-120"/>
              </a:rPr>
              <a:t>Intelligence</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00B050"/>
                </a:solidFill>
                <a:latin typeface="Calibri" pitchFamily="34" charset="0"/>
                <a:ea typeface="Calibri" pitchFamily="34" charset="-122"/>
                <a:cs typeface="Calibri" pitchFamily="34" charset="-120"/>
              </a:rPr>
              <a:t>Learning</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362FEC"/>
                </a:solidFill>
                <a:latin typeface="Calibri" pitchFamily="34" charset="0"/>
                <a:ea typeface="Calibri" pitchFamily="34" charset="-122"/>
                <a:cs typeface="Calibri" pitchFamily="34" charset="-120"/>
              </a:rPr>
              <a:t>Language</a:t>
            </a:r>
            <a:r>
              <a:rPr lang="en-US" sz="3200" b="1" dirty="0">
                <a:solidFill>
                  <a:srgbClr val="000000"/>
                </a:solidFill>
                <a:latin typeface="Calibri" pitchFamily="34" charset="0"/>
                <a:ea typeface="Calibri" pitchFamily="34" charset="-122"/>
                <a:cs typeface="Calibri" pitchFamily="34" charset="-120"/>
              </a:rPr>
              <a:t>, and </a:t>
            </a:r>
            <a:r>
              <a:rPr lang="en-US" sz="3200" b="1" dirty="0">
                <a:solidFill>
                  <a:schemeClr val="accent2"/>
                </a:solidFill>
                <a:latin typeface="Calibri" pitchFamily="34" charset="0"/>
                <a:ea typeface="Calibri" pitchFamily="34" charset="-122"/>
                <a:cs typeface="Calibri" pitchFamily="34" charset="-120"/>
              </a:rPr>
              <a:t>Meaning</a:t>
            </a:r>
            <a:endParaRPr lang="en-US" sz="3200" dirty="0">
              <a:solidFill>
                <a:schemeClr val="accent2"/>
              </a:solidFill>
            </a:endParaRPr>
          </a:p>
        </p:txBody>
      </p:sp>
      <p:sp>
        <p:nvSpPr>
          <p:cNvPr id="3" name="TextBox 4">
            <a:extLst>
              <a:ext uri="{FF2B5EF4-FFF2-40B4-BE49-F238E27FC236}">
                <a16:creationId xmlns:a16="http://schemas.microsoft.com/office/drawing/2014/main" id="{66572BAD-DD8C-3E32-5E0A-D54192545328}"/>
              </a:ext>
            </a:extLst>
          </p:cNvPr>
          <p:cNvSpPr txBox="1"/>
          <p:nvPr/>
        </p:nvSpPr>
        <p:spPr>
          <a:xfrm>
            <a:off x="599290" y="1382286"/>
            <a:ext cx="6646637" cy="3785652"/>
          </a:xfrm>
          <a:prstGeom prst="rect">
            <a:avLst/>
          </a:prstGeom>
          <a:noFill/>
        </p:spPr>
        <p:txBody>
          <a:bodyPr wrap="square" rtlCol="0">
            <a:spAutoFit/>
          </a:bodyPr>
          <a:lstStyle/>
          <a:p>
            <a:pPr marL="342900" indent="-342900">
              <a:buFont typeface="+mj-lt"/>
              <a:buAutoNum type="arabicPeriod"/>
            </a:pPr>
            <a:r>
              <a:rPr lang="en-US" sz="2000" dirty="0">
                <a:latin typeface="Calibri" panose="020F0502020204030204" pitchFamily="34" charset="0"/>
                <a:cs typeface="Calibri" panose="020F0502020204030204" pitchFamily="34" charset="0"/>
              </a:rPr>
              <a:t>Short timeline highlighting language and its modeling, course description: what we will study and build</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Basic AI/ML/DL terminology</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Understanding </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Intelligence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Learning</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Language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Meaning</a:t>
            </a:r>
            <a:endParaRPr lang="en-US" sz="2000" dirty="0">
              <a:latin typeface="Calibri" panose="020F0502020204030204" pitchFamily="34" charset="0"/>
              <a:cs typeface="Calibri" panose="020F0502020204030204" pitchFamily="34" charset="0"/>
            </a:endParaRPr>
          </a:p>
          <a:p>
            <a:pPr lvl="1"/>
            <a:endParaRPr lang="en-US" sz="2000" dirty="0">
              <a:latin typeface="Calibri" panose="020F0502020204030204" pitchFamily="34" charset="0"/>
              <a:cs typeface="Calibri" panose="020F0502020204030204" pitchFamily="34" charset="0"/>
            </a:endParaRPr>
          </a:p>
          <a:p>
            <a:pPr marL="457200" indent="-457200">
              <a:buFont typeface="+mj-lt"/>
              <a:buAutoNum type="arabicPeriod"/>
            </a:pPr>
            <a:r>
              <a:rPr lang="en-US" sz="2000" dirty="0">
                <a:latin typeface="Calibri" panose="020F0502020204030204" pitchFamily="34" charset="0"/>
                <a:cs typeface="Calibri" panose="020F0502020204030204" pitchFamily="34" charset="0"/>
              </a:rPr>
              <a:t>Hands-on: an autograd engine</a:t>
            </a:r>
          </a:p>
        </p:txBody>
      </p:sp>
      <p:sp>
        <p:nvSpPr>
          <p:cNvPr id="4" name="red box">
            <a:extLst>
              <a:ext uri="{FF2B5EF4-FFF2-40B4-BE49-F238E27FC236}">
                <a16:creationId xmlns:a16="http://schemas.microsoft.com/office/drawing/2014/main" id="{614C2DA7-5561-EFDE-A18D-698F7356000C}"/>
              </a:ext>
            </a:extLst>
          </p:cNvPr>
          <p:cNvSpPr/>
          <p:nvPr/>
        </p:nvSpPr>
        <p:spPr>
          <a:xfrm>
            <a:off x="955964" y="2312243"/>
            <a:ext cx="3029224" cy="37724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points"/>
          <p:cNvSpPr txBox="1"/>
          <p:nvPr/>
        </p:nvSpPr>
        <p:spPr>
          <a:xfrm>
            <a:off x="384048" y="1188720"/>
            <a:ext cx="6126480" cy="5394960"/>
          </a:xfrm>
          <a:prstGeom prst="rect">
            <a:avLst/>
          </a:prstGeom>
          <a:noFill/>
        </p:spPr>
        <p:txBody>
          <a:bodyPr wrap="square" lIns="0" rIns="0" tIns="0" bIns="0">
            <a:spAutoFit/>
          </a:bodyPr>
          <a:lstStyle/>
          <a:p>
            <a:pPr algn="l">
              <a:spcAft>
                <a:spcPts val="1600"/>
              </a:spcAft>
            </a:pPr>
            <a:r>
              <a:rPr sz="2000" b="1" i="0">
                <a:solidFill>
                  <a:srgbClr val="FF0000"/>
                </a:solidFill>
                <a:latin typeface="Calibri"/>
              </a:rPr>
              <a:t>Artificial intelligence</a:t>
            </a:r>
            <a:r>
              <a:rPr sz="1800" b="0" i="0">
                <a:solidFill>
                  <a:srgbClr val="000000"/>
                </a:solidFill>
                <a:latin typeface="Calibri"/>
              </a:rPr>
              <a:t/>
            </a:r>
            <a:br>
              <a:rPr sz="1800" b="0" i="0">
                <a:solidFill>
                  <a:srgbClr val="000000"/>
                </a:solidFill>
                <a:latin typeface="Calibri"/>
              </a:rPr>
            </a:br>
            <a:r>
              <a:rPr sz="1800" b="0" i="0">
                <a:solidFill>
                  <a:srgbClr val="000000"/>
                </a:solidFill>
                <a:latin typeface="Calibri"/>
              </a:rPr>
              <a:t>Computational systems that perform tasks associated with human intelligence: perception, reasoning, language, planning, action. Methods: search, logic, probabilistic reasoning, learning.</a:t>
            </a:r>
          </a:p>
          <a:p>
            <a:pPr algn="l">
              <a:spcAft>
                <a:spcPts val="1600"/>
              </a:spcAft>
            </a:pPr>
            <a:r>
              <a:rPr sz="2000" b="1" i="0">
                <a:solidFill>
                  <a:srgbClr val="00B050"/>
                </a:solidFill>
                <a:latin typeface="Calibri"/>
              </a:rPr>
              <a:t>Machine learning</a:t>
            </a:r>
            <a:r>
              <a:rPr sz="1800" b="0" i="0">
                <a:solidFill>
                  <a:srgbClr val="000000"/>
                </a:solidFill>
                <a:latin typeface="Calibri"/>
              </a:rPr>
              <a:t/>
            </a:r>
            <a:br>
              <a:rPr sz="1800" b="0" i="0">
                <a:solidFill>
                  <a:srgbClr val="000000"/>
                </a:solidFill>
                <a:latin typeface="Calibri"/>
              </a:rPr>
            </a:br>
            <a:r>
              <a:rPr sz="1800" b="0" i="0">
                <a:solidFill>
                  <a:srgbClr val="000000"/>
                </a:solidFill>
                <a:latin typeface="Calibri"/>
              </a:rPr>
              <a:t>Algorithms that learn from data and generalize to unseen data, instead of having every rule programmed. Foundations: statistics and optimization.</a:t>
            </a:r>
          </a:p>
          <a:p>
            <a:pPr algn="l">
              <a:spcAft>
                <a:spcPts val="1600"/>
              </a:spcAft>
            </a:pPr>
            <a:r>
              <a:rPr sz="2000" b="1" i="0">
                <a:solidFill>
                  <a:srgbClr val="362FEC"/>
                </a:solidFill>
                <a:latin typeface="Calibri"/>
              </a:rPr>
              <a:t>Deep learning</a:t>
            </a:r>
            <a:r>
              <a:rPr sz="1800" b="0" i="0">
                <a:solidFill>
                  <a:srgbClr val="000000"/>
                </a:solidFill>
                <a:latin typeface="Calibri"/>
              </a:rPr>
              <a:t/>
            </a:r>
            <a:br>
              <a:rPr sz="1800" b="0" i="0">
                <a:solidFill>
                  <a:srgbClr val="000000"/>
                </a:solidFill>
                <a:latin typeface="Calibri"/>
              </a:rPr>
            </a:br>
            <a:r>
              <a:rPr sz="1800" b="0" i="0">
                <a:solidFill>
                  <a:srgbClr val="000000"/>
                </a:solidFill>
                <a:latin typeface="Calibri"/>
              </a:rPr>
              <a:t>Machine learning with multilayer neural networks: many trainable transformations, composed, learn intermediate representations (features) along with the prediction.</a:t>
            </a:r>
          </a:p>
        </p:txBody>
      </p:sp>
      <p:grpSp>
        <p:nvGrpSpPr>
          <p:cNvPr id="4" name="picture 1"/>
          <p:cNvGrpSpPr/>
          <p:nvPr/>
        </p:nvGrpSpPr>
        <p:grpSpPr>
          <a:xfrm>
            <a:off x="6629400" y="1371600"/>
            <a:ext cx="5486400" cy="4572000"/>
            <a:chOff x="6629400" y="1371600"/>
            <a:chExt cx="5486400" cy="4572000"/>
          </a:xfrm>
        </p:grpSpPr>
        <p:pic>
          <p:nvPicPr>
            <p:cNvPr id="5" name="Picture 4" descr="image.jpg"/>
            <p:cNvPicPr>
              <a:picLocks noChangeAspect="1"/>
            </p:cNvPicPr>
            <p:nvPr/>
          </p:nvPicPr>
          <p:blipFill>
            <a:blip r:embed="rId2"/>
            <a:stretch>
              <a:fillRect/>
            </a:stretch>
          </p:blipFill>
          <p:spPr>
            <a:xfrm>
              <a:off x="6814175" y="1371600"/>
              <a:ext cx="5116849" cy="3291840"/>
            </a:xfrm>
            <a:prstGeom prst="rect">
              <a:avLst/>
            </a:prstGeom>
          </p:spPr>
        </p:pic>
        <p:sp>
          <p:nvSpPr>
            <p:cNvPr id="6" name="TextBox 5"/>
            <p:cNvSpPr txBox="1"/>
            <p:nvPr/>
          </p:nvSpPr>
          <p:spPr>
            <a:xfrm>
              <a:off x="6629400" y="4709159"/>
              <a:ext cx="5486400" cy="274320"/>
            </a:xfrm>
            <a:prstGeom prst="rect">
              <a:avLst/>
            </a:prstGeom>
            <a:noFill/>
          </p:spPr>
          <p:txBody>
            <a:bodyPr wrap="square" anchor="t" lIns="0" rIns="0" tIns="0" bIns="0">
              <a:spAutoFit/>
            </a:bodyPr>
            <a:lstStyle/>
            <a:p>
              <a:pPr algn="ctr"/>
              <a:r>
                <a:rPr sz="1200" b="0" i="0">
                  <a:solidFill>
                    <a:srgbClr val="595959"/>
                  </a:solidFill>
                  <a:latin typeface="Calibri"/>
                </a:rPr>
                <a:t>Kasparov (left) and Deep Blue's terminal (right), Philadelphia, 1996</a:t>
              </a:r>
            </a:p>
          </p:txBody>
        </p:sp>
        <p:sp>
          <p:nvSpPr>
            <p:cNvPr id="7" name="description"/>
            <p:cNvSpPr txBox="1"/>
            <p:nvPr/>
          </p:nvSpPr>
          <p:spPr>
            <a:xfrm>
              <a:off x="6812280" y="5120640"/>
              <a:ext cx="5120640" cy="822960"/>
            </a:xfrm>
            <a:prstGeom prst="rect">
              <a:avLst/>
            </a:prstGeom>
            <a:noFill/>
          </p:spPr>
          <p:txBody>
            <a:bodyPr wrap="square" anchor="t" lIns="0" rIns="0" tIns="0" bIns="0">
              <a:spAutoFit/>
            </a:bodyPr>
            <a:lstStyle/>
            <a:p>
              <a:pPr algn="l"/>
              <a:r>
                <a:rPr sz="1400" b="0" i="0">
                  <a:solidFill>
                    <a:srgbClr val="595959"/>
                  </a:solidFill>
                  <a:latin typeface="Calibri"/>
                </a:rPr>
                <a:t>Example: Deep Blue searched the game tree and scored positions with an evaluation function designed mostly by hand: intelligent behavior from search, with almost no learning.</a:t>
              </a:r>
            </a:p>
          </p:txBody>
        </p:sp>
      </p:grpSp>
      <p:grpSp>
        <p:nvGrpSpPr>
          <p:cNvPr id="8" name="picture 2"/>
          <p:cNvGrpSpPr/>
          <p:nvPr/>
        </p:nvGrpSpPr>
        <p:grpSpPr>
          <a:xfrm>
            <a:off x="6812280" y="1371600"/>
            <a:ext cx="5120640" cy="4407408"/>
            <a:chOff x="6812280" y="1371600"/>
            <a:chExt cx="5120640" cy="4407408"/>
          </a:xfrm>
        </p:grpSpPr>
        <p:pic>
          <p:nvPicPr>
            <p:cNvPr id="9" name="Picture 8" descr="image.png"/>
            <p:cNvPicPr>
              <a:picLocks noChangeAspect="1"/>
            </p:cNvPicPr>
            <p:nvPr/>
          </p:nvPicPr>
          <p:blipFill>
            <a:blip r:embed="rId3"/>
            <a:stretch>
              <a:fillRect/>
            </a:stretch>
          </p:blipFill>
          <p:spPr>
            <a:xfrm>
              <a:off x="6868094" y="1371600"/>
              <a:ext cx="5009011" cy="3474720"/>
            </a:xfrm>
            <a:prstGeom prst="rect">
              <a:avLst/>
            </a:prstGeom>
          </p:spPr>
        </p:pic>
        <p:sp>
          <p:nvSpPr>
            <p:cNvPr id="10" name="description"/>
            <p:cNvSpPr txBox="1"/>
            <p:nvPr/>
          </p:nvSpPr>
          <p:spPr>
            <a:xfrm>
              <a:off x="6812280" y="4956048"/>
              <a:ext cx="5120640" cy="822960"/>
            </a:xfrm>
            <a:prstGeom prst="rect">
              <a:avLst/>
            </a:prstGeom>
            <a:noFill/>
          </p:spPr>
          <p:txBody>
            <a:bodyPr wrap="square" anchor="t" lIns="0" rIns="0" tIns="0" bIns="0">
              <a:spAutoFit/>
            </a:bodyPr>
            <a:lstStyle/>
            <a:p>
              <a:pPr algn="l"/>
              <a:r>
                <a:rPr sz="1400" b="0" i="0">
                  <a:solidFill>
                    <a:srgbClr val="595959"/>
                  </a:solidFill>
                  <a:latin typeface="Calibri"/>
                </a:rPr>
                <a:t>Example: iris flowers. From 150 labeled flowers, the learning algorithm chose the questions, the thresholds, and the labels at the leaves. Petals 4.5 cm by 1.2 cm: No, Yes, Yes, so Versicolor. Machine learning without deep learning.</a:t>
              </a:r>
            </a:p>
          </p:txBody>
        </p:sp>
      </p:grpSp>
      <p:grpSp>
        <p:nvGrpSpPr>
          <p:cNvPr id="11" name="picture 3"/>
          <p:cNvGrpSpPr/>
          <p:nvPr/>
        </p:nvGrpSpPr>
        <p:grpSpPr>
          <a:xfrm>
            <a:off x="6812280" y="1325880"/>
            <a:ext cx="5120640" cy="4629899"/>
            <a:chOff x="6812280" y="1325880"/>
            <a:chExt cx="5120640" cy="4629899"/>
          </a:xfrm>
        </p:grpSpPr>
        <p:pic>
          <p:nvPicPr>
            <p:cNvPr id="12" name="Picture 11" descr="image.png"/>
            <p:cNvPicPr>
              <a:picLocks noChangeAspect="1"/>
            </p:cNvPicPr>
            <p:nvPr/>
          </p:nvPicPr>
          <p:blipFill>
            <a:blip r:embed="rId4"/>
            <a:stretch>
              <a:fillRect/>
            </a:stretch>
          </p:blipFill>
          <p:spPr>
            <a:xfrm>
              <a:off x="6812280" y="1325880"/>
              <a:ext cx="5120640" cy="1400958"/>
            </a:xfrm>
            <a:prstGeom prst="rect">
              <a:avLst/>
            </a:prstGeom>
          </p:spPr>
        </p:pic>
        <p:pic>
          <p:nvPicPr>
            <p:cNvPr id="13" name="Picture 12" descr="image.png"/>
            <p:cNvPicPr>
              <a:picLocks noChangeAspect="1"/>
            </p:cNvPicPr>
            <p:nvPr/>
          </p:nvPicPr>
          <p:blipFill>
            <a:blip r:embed="rId5"/>
            <a:stretch>
              <a:fillRect/>
            </a:stretch>
          </p:blipFill>
          <p:spPr>
            <a:xfrm>
              <a:off x="7269480" y="2909718"/>
              <a:ext cx="4206240" cy="2223101"/>
            </a:xfrm>
            <a:prstGeom prst="rect">
              <a:avLst/>
            </a:prstGeom>
          </p:spPr>
        </p:pic>
        <p:sp>
          <p:nvSpPr>
            <p:cNvPr id="14" name="description"/>
            <p:cNvSpPr txBox="1"/>
            <p:nvPr/>
          </p:nvSpPr>
          <p:spPr>
            <a:xfrm>
              <a:off x="6812280" y="5224259"/>
              <a:ext cx="5120640" cy="731520"/>
            </a:xfrm>
            <a:prstGeom prst="rect">
              <a:avLst/>
            </a:prstGeom>
            <a:noFill/>
          </p:spPr>
          <p:txBody>
            <a:bodyPr wrap="square" anchor="t" lIns="0" rIns="0" tIns="0" bIns="0">
              <a:spAutoFit/>
            </a:bodyPr>
            <a:lstStyle/>
            <a:p>
              <a:pPr algn="l"/>
              <a:r>
                <a:rPr sz="1400" b="0" i="0">
                  <a:solidFill>
                    <a:srgbClr val="595959"/>
                  </a:solidFill>
                  <a:latin typeface="Calibri"/>
                </a:rPr>
                <a:t>A held-out 8×8 digit passes through three hidden layers, whose activations are learned features. The output is a probability distribution; an ambiguous digit splits it between two classes.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Learning from experience</a:t>
            </a:r>
          </a:p>
        </p:txBody>
      </p:sp>
      <p:sp>
        <p:nvSpPr>
          <p:cNvPr id="4" name="Mitchell"/>
          <p:cNvSpPr/>
          <p:nvPr/>
        </p:nvSpPr>
        <p:spPr>
          <a:xfrm>
            <a:off x="384048" y="1417320"/>
            <a:ext cx="6126480" cy="1783080"/>
          </a:xfrm>
          <a:prstGeom prst="roundRect">
            <a:avLst>
              <a:gd name="adj" fmla="val 12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rtlCol="0" anchor="ctr" wrap="square" lIns="182880" rIns="182880"/>
          <a:lstStyle/>
          <a:p>
            <a:pPr algn="l"/>
            <a:r>
              <a:rPr sz="1900" b="0">
                <a:solidFill>
                  <a:srgbClr val="000000"/>
                </a:solidFill>
                <a:latin typeface="Calibri"/>
              </a:rPr>
              <a:t>A program learns from experience </a:t>
            </a:r>
            <a:r>
              <a:rPr sz="1900" b="1">
                <a:solidFill>
                  <a:srgbClr val="00B050"/>
                </a:solidFill>
                <a:latin typeface="Calibri"/>
              </a:rPr>
              <a:t>E</a:t>
            </a:r>
            <a:r>
              <a:rPr sz="1900" b="0">
                <a:solidFill>
                  <a:srgbClr val="000000"/>
                </a:solidFill>
                <a:latin typeface="Calibri"/>
              </a:rPr>
              <a:t> with respect to a class of tasks </a:t>
            </a:r>
            <a:r>
              <a:rPr sz="1900" b="1">
                <a:solidFill>
                  <a:srgbClr val="362FEC"/>
                </a:solidFill>
                <a:latin typeface="Calibri"/>
              </a:rPr>
              <a:t>T</a:t>
            </a:r>
            <a:r>
              <a:rPr sz="1900" b="0">
                <a:solidFill>
                  <a:srgbClr val="000000"/>
                </a:solidFill>
                <a:latin typeface="Calibri"/>
              </a:rPr>
              <a:t> and a performance measure </a:t>
            </a:r>
            <a:r>
              <a:rPr sz="1900" b="1">
                <a:solidFill>
                  <a:srgbClr val="FF0000"/>
                </a:solidFill>
                <a:latin typeface="Calibri"/>
              </a:rPr>
              <a:t>P</a:t>
            </a:r>
            <a:r>
              <a:rPr sz="1900" b="0">
                <a:solidFill>
                  <a:srgbClr val="000000"/>
                </a:solidFill>
                <a:latin typeface="Calibri"/>
              </a:rPr>
              <a:t> if its performance on tasks in T, as measured by P, improves with E.</a:t>
            </a:r>
          </a:p>
          <a:p>
            <a:pPr algn="r"/>
            <a:r>
              <a:rPr sz="1400">
                <a:solidFill>
                  <a:srgbClr val="595959"/>
                </a:solidFill>
                <a:latin typeface="Calibri"/>
              </a:rPr>
              <a:t>Tom Mitchell, Machine Learning (1997)</a:t>
            </a:r>
          </a:p>
        </p:txBody>
      </p:sp>
      <p:grpSp>
        <p:nvGrpSpPr>
          <p:cNvPr id="6" name="TEP labels"/>
          <p:cNvGrpSpPr/>
          <p:nvPr/>
        </p:nvGrpSpPr>
        <p:grpSpPr>
          <a:xfrm>
            <a:off x="6812280" y="2011680"/>
            <a:ext cx="914400" cy="3017520"/>
            <a:chOff x="6812280" y="2011680"/>
            <a:chExt cx="914400" cy="3017520"/>
          </a:xfrm>
        </p:grpSpPr>
        <p:sp>
          <p:nvSpPr>
            <p:cNvPr id="7" name="TextBox 6"/>
            <p:cNvSpPr txBox="1"/>
            <p:nvPr/>
          </p:nvSpPr>
          <p:spPr>
            <a:xfrm>
              <a:off x="6812280" y="2011680"/>
              <a:ext cx="914400" cy="822960"/>
            </a:xfrm>
            <a:prstGeom prst="rect">
              <a:avLst/>
            </a:prstGeom>
            <a:noFill/>
          </p:spPr>
          <p:txBody>
            <a:bodyPr wrap="square" anchor="t" lIns="0" rIns="0" tIns="0" bIns="0">
              <a:spAutoFit/>
            </a:bodyPr>
            <a:lstStyle/>
            <a:p>
              <a:pPr algn="ctr"/>
              <a:r>
                <a:rPr sz="2400" b="1" i="0">
                  <a:solidFill>
                    <a:srgbClr val="362FEC"/>
                  </a:solidFill>
                  <a:latin typeface="Calibri"/>
                </a:rPr>
                <a:t>T</a:t>
              </a:r>
              <a:r>
                <a:rPr sz="1200" b="0" i="0">
                  <a:solidFill>
                    <a:srgbClr val="595959"/>
                  </a:solidFill>
                  <a:latin typeface="Calibri"/>
                </a:rPr>
                <a:t/>
              </a:r>
              <a:br>
                <a:rPr sz="1200" b="0" i="0">
                  <a:solidFill>
                    <a:srgbClr val="595959"/>
                  </a:solidFill>
                  <a:latin typeface="Calibri"/>
                </a:rPr>
              </a:br>
              <a:r>
                <a:rPr sz="1200" b="0" i="0">
                  <a:solidFill>
                    <a:srgbClr val="595959"/>
                  </a:solidFill>
                  <a:latin typeface="Calibri"/>
                </a:rPr>
                <a:t>task</a:t>
              </a:r>
            </a:p>
          </p:txBody>
        </p:sp>
        <p:sp>
          <p:nvSpPr>
            <p:cNvPr id="8" name="TextBox 7"/>
            <p:cNvSpPr txBox="1"/>
            <p:nvPr/>
          </p:nvSpPr>
          <p:spPr>
            <a:xfrm>
              <a:off x="6812280" y="3108960"/>
              <a:ext cx="914400" cy="822960"/>
            </a:xfrm>
            <a:prstGeom prst="rect">
              <a:avLst/>
            </a:prstGeom>
            <a:noFill/>
          </p:spPr>
          <p:txBody>
            <a:bodyPr wrap="square" anchor="t" lIns="0" rIns="0" tIns="0" bIns="0">
              <a:spAutoFit/>
            </a:bodyPr>
            <a:lstStyle/>
            <a:p>
              <a:pPr algn="ctr"/>
              <a:r>
                <a:rPr sz="2400" b="1" i="0">
                  <a:solidFill>
                    <a:srgbClr val="00B050"/>
                  </a:solidFill>
                  <a:latin typeface="Calibri"/>
                </a:rPr>
                <a:t>E</a:t>
              </a:r>
              <a:r>
                <a:rPr sz="1200" b="0" i="0">
                  <a:solidFill>
                    <a:srgbClr val="595959"/>
                  </a:solidFill>
                  <a:latin typeface="Calibri"/>
                </a:rPr>
                <a:t/>
              </a:r>
              <a:br>
                <a:rPr sz="1200" b="0" i="0">
                  <a:solidFill>
                    <a:srgbClr val="595959"/>
                  </a:solidFill>
                  <a:latin typeface="Calibri"/>
                </a:rPr>
              </a:br>
              <a:r>
                <a:rPr sz="1200" b="0" i="0">
                  <a:solidFill>
                    <a:srgbClr val="595959"/>
                  </a:solidFill>
                  <a:latin typeface="Calibri"/>
                </a:rPr>
                <a:t>experience</a:t>
              </a:r>
            </a:p>
          </p:txBody>
        </p:sp>
        <p:sp>
          <p:nvSpPr>
            <p:cNvPr id="9" name="TextBox 8"/>
            <p:cNvSpPr txBox="1"/>
            <p:nvPr/>
          </p:nvSpPr>
          <p:spPr>
            <a:xfrm>
              <a:off x="6812280" y="4206240"/>
              <a:ext cx="914400" cy="822960"/>
            </a:xfrm>
            <a:prstGeom prst="rect">
              <a:avLst/>
            </a:prstGeom>
            <a:noFill/>
          </p:spPr>
          <p:txBody>
            <a:bodyPr wrap="square" anchor="t" lIns="0" rIns="0" tIns="0" bIns="0">
              <a:spAutoFit/>
            </a:bodyPr>
            <a:lstStyle/>
            <a:p>
              <a:pPr algn="ctr"/>
              <a:r>
                <a:rPr sz="2400" b="1" i="0">
                  <a:solidFill>
                    <a:srgbClr val="FF0000"/>
                  </a:solidFill>
                  <a:latin typeface="Calibri"/>
                </a:rPr>
                <a:t>P</a:t>
              </a:r>
              <a:r>
                <a:rPr sz="1200" b="0" i="0">
                  <a:solidFill>
                    <a:srgbClr val="595959"/>
                  </a:solidFill>
                  <a:latin typeface="Calibri"/>
                </a:rPr>
                <a:t/>
              </a:r>
              <a:br>
                <a:rPr sz="1200" b="0" i="0">
                  <a:solidFill>
                    <a:srgbClr val="595959"/>
                  </a:solidFill>
                  <a:latin typeface="Calibri"/>
                </a:rPr>
              </a:br>
              <a:r>
                <a:rPr sz="1200" b="0" i="0">
                  <a:solidFill>
                    <a:srgbClr val="595959"/>
                  </a:solidFill>
                  <a:latin typeface="Calibri"/>
                </a:rPr>
                <a:t>performance</a:t>
              </a:r>
            </a:p>
          </p:txBody>
        </p:sp>
      </p:grpSp>
      <p:grpSp>
        <p:nvGrpSpPr>
          <p:cNvPr id="10" name="iris column"/>
          <p:cNvGrpSpPr/>
          <p:nvPr/>
        </p:nvGrpSpPr>
        <p:grpSpPr>
          <a:xfrm>
            <a:off x="7772400" y="1417320"/>
            <a:ext cx="1965960" cy="3611879"/>
            <a:chOff x="7772400" y="1417320"/>
            <a:chExt cx="1965960" cy="3611879"/>
          </a:xfrm>
        </p:grpSpPr>
        <p:sp>
          <p:nvSpPr>
            <p:cNvPr id="11" name="Rounded Rectangle 10"/>
            <p:cNvSpPr/>
            <p:nvPr/>
          </p:nvSpPr>
          <p:spPr>
            <a:xfrm>
              <a:off x="7772400" y="1417320"/>
              <a:ext cx="1965960" cy="45720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600" b="1">
                  <a:solidFill>
                    <a:srgbClr val="000000"/>
                  </a:solidFill>
                  <a:latin typeface="Calibri"/>
                </a:rPr>
                <a:t>iris flowers</a:t>
              </a:r>
            </a:p>
          </p:txBody>
        </p:sp>
        <p:sp>
          <p:nvSpPr>
            <p:cNvPr id="12" name="TextBox 11"/>
            <p:cNvSpPr txBox="1"/>
            <p:nvPr/>
          </p:nvSpPr>
          <p:spPr>
            <a:xfrm>
              <a:off x="7818120" y="2103120"/>
              <a:ext cx="1874519" cy="731520"/>
            </a:xfrm>
            <a:prstGeom prst="rect">
              <a:avLst/>
            </a:prstGeom>
            <a:noFill/>
          </p:spPr>
          <p:txBody>
            <a:bodyPr wrap="square" anchor="t" lIns="0" rIns="0" tIns="0" bIns="0">
              <a:spAutoFit/>
            </a:bodyPr>
            <a:lstStyle/>
            <a:p>
              <a:pPr algn="ctr"/>
              <a:r>
                <a:rPr sz="1600" b="0" i="0">
                  <a:solidFill>
                    <a:srgbClr val="000000"/>
                  </a:solidFill>
                  <a:latin typeface="Calibri"/>
                </a:rPr>
                <a:t>name a flower's species</a:t>
              </a:r>
            </a:p>
          </p:txBody>
        </p:sp>
        <p:sp>
          <p:nvSpPr>
            <p:cNvPr id="13" name="TextBox 12"/>
            <p:cNvSpPr txBox="1"/>
            <p:nvPr/>
          </p:nvSpPr>
          <p:spPr>
            <a:xfrm>
              <a:off x="7818120" y="3200400"/>
              <a:ext cx="1874519" cy="731520"/>
            </a:xfrm>
            <a:prstGeom prst="rect">
              <a:avLst/>
            </a:prstGeom>
            <a:noFill/>
          </p:spPr>
          <p:txBody>
            <a:bodyPr wrap="square" anchor="t" lIns="0" rIns="0" tIns="0" bIns="0">
              <a:spAutoFit/>
            </a:bodyPr>
            <a:lstStyle/>
            <a:p>
              <a:pPr algn="ctr"/>
              <a:r>
                <a:rPr sz="1600" b="0" i="0">
                  <a:solidFill>
                    <a:srgbClr val="000000"/>
                  </a:solidFill>
                  <a:latin typeface="Calibri"/>
                </a:rPr>
                <a:t>150 labeled flowers</a:t>
              </a:r>
            </a:p>
          </p:txBody>
        </p:sp>
        <p:sp>
          <p:nvSpPr>
            <p:cNvPr id="14" name="TextBox 13"/>
            <p:cNvSpPr txBox="1"/>
            <p:nvPr/>
          </p:nvSpPr>
          <p:spPr>
            <a:xfrm>
              <a:off x="7818120" y="4297679"/>
              <a:ext cx="1874519" cy="731520"/>
            </a:xfrm>
            <a:prstGeom prst="rect">
              <a:avLst/>
            </a:prstGeom>
            <a:noFill/>
          </p:spPr>
          <p:txBody>
            <a:bodyPr wrap="square" anchor="t" lIns="0" rIns="0" tIns="0" bIns="0">
              <a:spAutoFit/>
            </a:bodyPr>
            <a:lstStyle/>
            <a:p>
              <a:pPr algn="ctr"/>
              <a:r>
                <a:rPr sz="1600" b="0" i="0">
                  <a:solidFill>
                    <a:srgbClr val="000000"/>
                  </a:solidFill>
                  <a:latin typeface="Calibri"/>
                </a:rPr>
                <a:t>fraction named correctly</a:t>
              </a:r>
            </a:p>
          </p:txBody>
        </p:sp>
      </p:grpSp>
      <p:grpSp>
        <p:nvGrpSpPr>
          <p:cNvPr id="15" name="LM column"/>
          <p:cNvGrpSpPr/>
          <p:nvPr/>
        </p:nvGrpSpPr>
        <p:grpSpPr>
          <a:xfrm>
            <a:off x="9829800" y="1417320"/>
            <a:ext cx="2103120" cy="3611879"/>
            <a:chOff x="9829800" y="1417320"/>
            <a:chExt cx="2103120" cy="3611879"/>
          </a:xfrm>
        </p:grpSpPr>
        <p:sp>
          <p:nvSpPr>
            <p:cNvPr id="16" name="Rounded Rectangle 15"/>
            <p:cNvSpPr/>
            <p:nvPr/>
          </p:nvSpPr>
          <p:spPr>
            <a:xfrm>
              <a:off x="9829800" y="1417320"/>
              <a:ext cx="2103120" cy="45720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600" b="1">
                  <a:solidFill>
                    <a:srgbClr val="000000"/>
                  </a:solidFill>
                  <a:latin typeface="Calibri"/>
                </a:rPr>
                <a:t>a language model</a:t>
              </a:r>
            </a:p>
          </p:txBody>
        </p:sp>
        <p:sp>
          <p:nvSpPr>
            <p:cNvPr id="17" name="TextBox 16"/>
            <p:cNvSpPr txBox="1"/>
            <p:nvPr/>
          </p:nvSpPr>
          <p:spPr>
            <a:xfrm>
              <a:off x="9875520" y="2103120"/>
              <a:ext cx="2011679" cy="731520"/>
            </a:xfrm>
            <a:prstGeom prst="rect">
              <a:avLst/>
            </a:prstGeom>
            <a:noFill/>
          </p:spPr>
          <p:txBody>
            <a:bodyPr wrap="square" anchor="t" lIns="0" rIns="0" tIns="0" bIns="0">
              <a:spAutoFit/>
            </a:bodyPr>
            <a:lstStyle/>
            <a:p>
              <a:pPr algn="ctr"/>
              <a:r>
                <a:rPr sz="1600" b="0" i="0">
                  <a:solidFill>
                    <a:srgbClr val="000000"/>
                  </a:solidFill>
                  <a:latin typeface="Calibri"/>
                </a:rPr>
                <a:t>predict the next token of text</a:t>
              </a:r>
            </a:p>
          </p:txBody>
        </p:sp>
        <p:sp>
          <p:nvSpPr>
            <p:cNvPr id="18" name="TextBox 17"/>
            <p:cNvSpPr txBox="1"/>
            <p:nvPr/>
          </p:nvSpPr>
          <p:spPr>
            <a:xfrm>
              <a:off x="9875520" y="3200400"/>
              <a:ext cx="2011679" cy="731520"/>
            </a:xfrm>
            <a:prstGeom prst="rect">
              <a:avLst/>
            </a:prstGeom>
            <a:noFill/>
          </p:spPr>
          <p:txBody>
            <a:bodyPr wrap="square" anchor="t" lIns="0" rIns="0" tIns="0" bIns="0">
              <a:spAutoFit/>
            </a:bodyPr>
            <a:lstStyle/>
            <a:p>
              <a:pPr algn="ctr"/>
              <a:r>
                <a:rPr sz="1600" b="0" i="0">
                  <a:solidFill>
                    <a:srgbClr val="000000"/>
                  </a:solidFill>
                  <a:latin typeface="Calibri"/>
                </a:rPr>
                <a:t>a corpus of documents</a:t>
              </a:r>
            </a:p>
          </p:txBody>
        </p:sp>
        <p:sp>
          <p:nvSpPr>
            <p:cNvPr id="19" name="TextBox 18"/>
            <p:cNvSpPr txBox="1"/>
            <p:nvPr/>
          </p:nvSpPr>
          <p:spPr>
            <a:xfrm>
              <a:off x="9875520" y="4297679"/>
              <a:ext cx="2011679" cy="731520"/>
            </a:xfrm>
            <a:prstGeom prst="rect">
              <a:avLst/>
            </a:prstGeom>
            <a:noFill/>
          </p:spPr>
          <p:txBody>
            <a:bodyPr wrap="square" anchor="t" lIns="0" rIns="0" tIns="0" bIns="0">
              <a:spAutoFit/>
            </a:bodyPr>
            <a:lstStyle/>
            <a:p>
              <a:pPr algn="ctr"/>
              <a:r>
                <a:rPr sz="1600" b="0" i="0">
                  <a:solidFill>
                    <a:srgbClr val="000000"/>
                  </a:solidFill>
                  <a:latin typeface="Calibri"/>
                </a:rPr>
                <a:t>average log probability of held-out text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Describing an ML system</a:t>
            </a:r>
          </a:p>
        </p:txBody>
      </p:sp>
      <p:grpSp>
        <p:nvGrpSpPr>
          <p:cNvPr id="4" name="table header"/>
          <p:cNvGrpSpPr/>
          <p:nvPr/>
        </p:nvGrpSpPr>
        <p:grpSpPr>
          <a:xfrm>
            <a:off x="548640" y="1417320"/>
            <a:ext cx="11247120" cy="274320"/>
            <a:chOff x="548640" y="1417320"/>
            <a:chExt cx="11247120" cy="274320"/>
          </a:xfrm>
        </p:grpSpPr>
        <p:sp>
          <p:nvSpPr>
            <p:cNvPr id="5" name="TextBox 4"/>
            <p:cNvSpPr txBox="1"/>
            <p:nvPr/>
          </p:nvSpPr>
          <p:spPr>
            <a:xfrm>
              <a:off x="548640" y="1417320"/>
              <a:ext cx="3017520" cy="274320"/>
            </a:xfrm>
            <a:prstGeom prst="rect">
              <a:avLst/>
            </a:prstGeom>
            <a:noFill/>
          </p:spPr>
          <p:txBody>
            <a:bodyPr wrap="square" anchor="t" lIns="0" rIns="0" tIns="0" bIns="0">
              <a:spAutoFit/>
            </a:bodyPr>
            <a:lstStyle/>
            <a:p>
              <a:pPr algn="l"/>
              <a:r>
                <a:rPr sz="1400" b="0" i="0">
                  <a:solidFill>
                    <a:srgbClr val="595959"/>
                  </a:solidFill>
                  <a:latin typeface="Calibri"/>
                </a:rPr>
                <a:t>dimension</a:t>
              </a:r>
            </a:p>
          </p:txBody>
        </p:sp>
        <p:sp>
          <p:nvSpPr>
            <p:cNvPr id="6" name="TextBox 5"/>
            <p:cNvSpPr txBox="1"/>
            <p:nvPr/>
          </p:nvSpPr>
          <p:spPr>
            <a:xfrm>
              <a:off x="3657600" y="1417320"/>
              <a:ext cx="3840480" cy="274320"/>
            </a:xfrm>
            <a:prstGeom prst="rect">
              <a:avLst/>
            </a:prstGeom>
            <a:noFill/>
          </p:spPr>
          <p:txBody>
            <a:bodyPr wrap="square" anchor="t" lIns="0" rIns="0" tIns="0" bIns="0">
              <a:spAutoFit/>
            </a:bodyPr>
            <a:lstStyle/>
            <a:p>
              <a:pPr algn="l"/>
              <a:r>
                <a:rPr sz="1400" b="0" i="0">
                  <a:solidFill>
                    <a:srgbClr val="595959"/>
                  </a:solidFill>
                  <a:latin typeface="Calibri"/>
                </a:rPr>
                <a:t>question</a:t>
              </a:r>
            </a:p>
          </p:txBody>
        </p:sp>
        <p:sp>
          <p:nvSpPr>
            <p:cNvPr id="7" name="TextBox 6"/>
            <p:cNvSpPr txBox="1"/>
            <p:nvPr/>
          </p:nvSpPr>
          <p:spPr>
            <a:xfrm>
              <a:off x="7635240" y="1417320"/>
              <a:ext cx="4160520" cy="274320"/>
            </a:xfrm>
            <a:prstGeom prst="rect">
              <a:avLst/>
            </a:prstGeom>
            <a:noFill/>
          </p:spPr>
          <p:txBody>
            <a:bodyPr wrap="square" anchor="t" lIns="0" rIns="0" tIns="0" bIns="0">
              <a:spAutoFit/>
            </a:bodyPr>
            <a:lstStyle/>
            <a:p>
              <a:pPr algn="l"/>
              <a:r>
                <a:rPr sz="1400" b="0" i="0">
                  <a:solidFill>
                    <a:srgbClr val="595959"/>
                  </a:solidFill>
                  <a:latin typeface="Calibri"/>
                </a:rPr>
                <a:t>examples</a:t>
              </a:r>
            </a:p>
          </p:txBody>
        </p:sp>
      </p:grpSp>
      <p:grpSp>
        <p:nvGrpSpPr>
          <p:cNvPr id="8" name="row 1"/>
          <p:cNvGrpSpPr/>
          <p:nvPr/>
        </p:nvGrpSpPr>
        <p:grpSpPr>
          <a:xfrm>
            <a:off x="411480" y="1709928"/>
            <a:ext cx="11384280" cy="713232"/>
            <a:chOff x="411480" y="1709928"/>
            <a:chExt cx="11384280" cy="713232"/>
          </a:xfrm>
        </p:grpSpPr>
        <p:sp>
          <p:nvSpPr>
            <p:cNvPr id="9" name="Rectangle 8"/>
            <p:cNvSpPr/>
            <p:nvPr/>
          </p:nvSpPr>
          <p:spPr>
            <a:xfrm>
              <a:off x="411480" y="1709928"/>
              <a:ext cx="11384280" cy="713232"/>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83080"/>
              <a:ext cx="3017520" cy="640080"/>
            </a:xfrm>
            <a:prstGeom prst="rect">
              <a:avLst/>
            </a:prstGeom>
            <a:noFill/>
          </p:spPr>
          <p:txBody>
            <a:bodyPr wrap="square" lIns="0" rIns="0" tIns="0" bIns="0">
              <a:spAutoFit/>
            </a:bodyPr>
            <a:lstStyle/>
            <a:p>
              <a:pPr algn="l">
                <a:spcAft>
                  <a:spcPts val="1000"/>
                </a:spcAft>
              </a:pPr>
              <a:r>
                <a:rPr sz="1800" b="1" i="0">
                  <a:solidFill>
                    <a:srgbClr val="362FEC"/>
                  </a:solidFill>
                  <a:latin typeface="Calibri"/>
                </a:rPr>
                <a:t>Learning paradigm</a:t>
              </a:r>
            </a:p>
          </p:txBody>
        </p:sp>
        <p:sp>
          <p:nvSpPr>
            <p:cNvPr id="11" name="TextBox 10"/>
            <p:cNvSpPr txBox="1"/>
            <p:nvPr/>
          </p:nvSpPr>
          <p:spPr>
            <a:xfrm>
              <a:off x="3657600" y="1783080"/>
              <a:ext cx="3840480" cy="640080"/>
            </a:xfrm>
            <a:prstGeom prst="rect">
              <a:avLst/>
            </a:prstGeom>
            <a:noFill/>
          </p:spPr>
          <p:txBody>
            <a:bodyPr wrap="square" anchor="t" lIns="0" rIns="0" tIns="0" bIns="0">
              <a:spAutoFit/>
            </a:bodyPr>
            <a:lstStyle/>
            <a:p>
              <a:pPr algn="l"/>
              <a:r>
                <a:rPr sz="1800" b="0" i="0">
                  <a:solidFill>
                    <a:srgbClr val="000000"/>
                  </a:solidFill>
                  <a:latin typeface="Calibri"/>
                </a:rPr>
                <a:t>What feedback is available?</a:t>
              </a:r>
            </a:p>
          </p:txBody>
        </p:sp>
        <p:sp>
          <p:nvSpPr>
            <p:cNvPr id="12" name="TextBox 11"/>
            <p:cNvSpPr txBox="1"/>
            <p:nvPr/>
          </p:nvSpPr>
          <p:spPr>
            <a:xfrm>
              <a:off x="7635240" y="1783080"/>
              <a:ext cx="4160520" cy="640080"/>
            </a:xfrm>
            <a:prstGeom prst="rect">
              <a:avLst/>
            </a:prstGeom>
            <a:noFill/>
          </p:spPr>
          <p:txBody>
            <a:bodyPr wrap="square" anchor="t" lIns="0" rIns="0" tIns="0" bIns="0">
              <a:spAutoFit/>
            </a:bodyPr>
            <a:lstStyle/>
            <a:p>
              <a:pPr algn="l"/>
              <a:r>
                <a:rPr sz="1800" b="0" i="0">
                  <a:solidFill>
                    <a:srgbClr val="595959"/>
                  </a:solidFill>
                  <a:latin typeface="Calibri"/>
                </a:rPr>
                <a:t>supervised, unsupervised, or reinforcement learning</a:t>
              </a:r>
            </a:p>
          </p:txBody>
        </p:sp>
      </p:grpSp>
      <p:grpSp>
        <p:nvGrpSpPr>
          <p:cNvPr id="13" name="row 2"/>
          <p:cNvGrpSpPr/>
          <p:nvPr/>
        </p:nvGrpSpPr>
        <p:grpSpPr>
          <a:xfrm>
            <a:off x="548640" y="2532888"/>
            <a:ext cx="11247120" cy="640080"/>
            <a:chOff x="548640" y="2532888"/>
            <a:chExt cx="11247120" cy="640080"/>
          </a:xfrm>
        </p:grpSpPr>
        <p:sp>
          <p:nvSpPr>
            <p:cNvPr id="14" name="TextBox 13"/>
            <p:cNvSpPr txBox="1"/>
            <p:nvPr/>
          </p:nvSpPr>
          <p:spPr>
            <a:xfrm>
              <a:off x="548640" y="2532888"/>
              <a:ext cx="3017520" cy="640080"/>
            </a:xfrm>
            <a:prstGeom prst="rect">
              <a:avLst/>
            </a:prstGeom>
            <a:noFill/>
          </p:spPr>
          <p:txBody>
            <a:bodyPr wrap="square" lIns="0" rIns="0" tIns="0" bIns="0">
              <a:spAutoFit/>
            </a:bodyPr>
            <a:lstStyle/>
            <a:p>
              <a:pPr algn="l">
                <a:spcAft>
                  <a:spcPts val="1000"/>
                </a:spcAft>
              </a:pPr>
              <a:r>
                <a:rPr sz="1800" b="1" i="0">
                  <a:solidFill>
                    <a:srgbClr val="00B050"/>
                  </a:solidFill>
                  <a:latin typeface="Calibri"/>
                </a:rPr>
                <a:t>Learning setting</a:t>
              </a:r>
            </a:p>
          </p:txBody>
        </p:sp>
        <p:sp>
          <p:nvSpPr>
            <p:cNvPr id="15" name="TextBox 14"/>
            <p:cNvSpPr txBox="1"/>
            <p:nvPr/>
          </p:nvSpPr>
          <p:spPr>
            <a:xfrm>
              <a:off x="3657600" y="2532888"/>
              <a:ext cx="3840480" cy="640080"/>
            </a:xfrm>
            <a:prstGeom prst="rect">
              <a:avLst/>
            </a:prstGeom>
            <a:noFill/>
          </p:spPr>
          <p:txBody>
            <a:bodyPr wrap="square" anchor="t" lIns="0" rIns="0" tIns="0" bIns="0">
              <a:spAutoFit/>
            </a:bodyPr>
            <a:lstStyle/>
            <a:p>
              <a:pPr algn="l"/>
              <a:r>
                <a:rPr sz="1800" b="0" i="0">
                  <a:solidFill>
                    <a:srgbClr val="000000"/>
                  </a:solidFill>
                  <a:latin typeface="Calibri"/>
                </a:rPr>
                <a:t>When does learning occur?</a:t>
              </a:r>
            </a:p>
          </p:txBody>
        </p:sp>
        <p:sp>
          <p:nvSpPr>
            <p:cNvPr id="16" name="TextBox 15"/>
            <p:cNvSpPr txBox="1"/>
            <p:nvPr/>
          </p:nvSpPr>
          <p:spPr>
            <a:xfrm>
              <a:off x="7635240" y="2532888"/>
              <a:ext cx="4160520" cy="640080"/>
            </a:xfrm>
            <a:prstGeom prst="rect">
              <a:avLst/>
            </a:prstGeom>
            <a:noFill/>
          </p:spPr>
          <p:txBody>
            <a:bodyPr wrap="square" anchor="t" lIns="0" rIns="0" tIns="0" bIns="0">
              <a:spAutoFit/>
            </a:bodyPr>
            <a:lstStyle/>
            <a:p>
              <a:pPr algn="l"/>
              <a:r>
                <a:rPr sz="1800" b="0" i="0">
                  <a:solidFill>
                    <a:srgbClr val="595959"/>
                  </a:solidFill>
                  <a:latin typeface="Calibri"/>
                </a:rPr>
                <a:t>offline or online learning</a:t>
              </a:r>
            </a:p>
          </p:txBody>
        </p:sp>
      </p:grpSp>
      <p:grpSp>
        <p:nvGrpSpPr>
          <p:cNvPr id="17" name="row 3"/>
          <p:cNvGrpSpPr/>
          <p:nvPr/>
        </p:nvGrpSpPr>
        <p:grpSpPr>
          <a:xfrm>
            <a:off x="411480" y="3209544"/>
            <a:ext cx="11384280" cy="713232"/>
            <a:chOff x="411480" y="3209544"/>
            <a:chExt cx="11384280" cy="713232"/>
          </a:xfrm>
        </p:grpSpPr>
        <p:sp>
          <p:nvSpPr>
            <p:cNvPr id="18" name="Rectangle 17"/>
            <p:cNvSpPr/>
            <p:nvPr/>
          </p:nvSpPr>
          <p:spPr>
            <a:xfrm>
              <a:off x="411480" y="3209544"/>
              <a:ext cx="11384280" cy="713232"/>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48640" y="3282696"/>
              <a:ext cx="3017520" cy="640080"/>
            </a:xfrm>
            <a:prstGeom prst="rect">
              <a:avLst/>
            </a:prstGeom>
            <a:noFill/>
          </p:spPr>
          <p:txBody>
            <a:bodyPr wrap="square" lIns="0" rIns="0" tIns="0" bIns="0">
              <a:spAutoFit/>
            </a:bodyPr>
            <a:lstStyle/>
            <a:p>
              <a:pPr algn="l">
                <a:spcAft>
                  <a:spcPts val="1000"/>
                </a:spcAft>
              </a:pPr>
              <a:r>
                <a:rPr sz="1800" b="1" i="0">
                  <a:solidFill>
                    <a:srgbClr val="FF0000"/>
                  </a:solidFill>
                  <a:latin typeface="Calibri"/>
                </a:rPr>
                <a:t>Task</a:t>
              </a:r>
            </a:p>
          </p:txBody>
        </p:sp>
        <p:sp>
          <p:nvSpPr>
            <p:cNvPr id="20" name="TextBox 19"/>
            <p:cNvSpPr txBox="1"/>
            <p:nvPr/>
          </p:nvSpPr>
          <p:spPr>
            <a:xfrm>
              <a:off x="3657600" y="3282696"/>
              <a:ext cx="3840480" cy="640080"/>
            </a:xfrm>
            <a:prstGeom prst="rect">
              <a:avLst/>
            </a:prstGeom>
            <a:noFill/>
          </p:spPr>
          <p:txBody>
            <a:bodyPr wrap="square" anchor="t" lIns="0" rIns="0" tIns="0" bIns="0">
              <a:spAutoFit/>
            </a:bodyPr>
            <a:lstStyle/>
            <a:p>
              <a:pPr algn="l"/>
              <a:r>
                <a:rPr sz="1800" b="0" i="0">
                  <a:solidFill>
                    <a:srgbClr val="000000"/>
                  </a:solidFill>
                  <a:latin typeface="Calibri"/>
                </a:rPr>
                <a:t>What result is required?</a:t>
              </a:r>
            </a:p>
          </p:txBody>
        </p:sp>
        <p:sp>
          <p:nvSpPr>
            <p:cNvPr id="21" name="TextBox 20"/>
            <p:cNvSpPr txBox="1"/>
            <p:nvPr/>
          </p:nvSpPr>
          <p:spPr>
            <a:xfrm>
              <a:off x="7635240" y="3282696"/>
              <a:ext cx="4160520" cy="640080"/>
            </a:xfrm>
            <a:prstGeom prst="rect">
              <a:avLst/>
            </a:prstGeom>
            <a:noFill/>
          </p:spPr>
          <p:txBody>
            <a:bodyPr wrap="square" anchor="t" lIns="0" rIns="0" tIns="0" bIns="0">
              <a:spAutoFit/>
            </a:bodyPr>
            <a:lstStyle/>
            <a:p>
              <a:pPr algn="l"/>
              <a:r>
                <a:rPr sz="1800" b="0" i="0">
                  <a:solidFill>
                    <a:srgbClr val="595959"/>
                  </a:solidFill>
                  <a:latin typeface="Calibri"/>
                </a:rPr>
                <a:t>a class label, a number, a grouping, or a distribution</a:t>
              </a:r>
            </a:p>
          </p:txBody>
        </p:sp>
      </p:grpSp>
      <p:grpSp>
        <p:nvGrpSpPr>
          <p:cNvPr id="22" name="row 4"/>
          <p:cNvGrpSpPr/>
          <p:nvPr/>
        </p:nvGrpSpPr>
        <p:grpSpPr>
          <a:xfrm>
            <a:off x="548640" y="4032504"/>
            <a:ext cx="11247120" cy="640080"/>
            <a:chOff x="548640" y="4032504"/>
            <a:chExt cx="11247120" cy="640080"/>
          </a:xfrm>
        </p:grpSpPr>
        <p:sp>
          <p:nvSpPr>
            <p:cNvPr id="23" name="TextBox 22"/>
            <p:cNvSpPr txBox="1"/>
            <p:nvPr/>
          </p:nvSpPr>
          <p:spPr>
            <a:xfrm>
              <a:off x="548640" y="4032504"/>
              <a:ext cx="3017520" cy="640080"/>
            </a:xfrm>
            <a:prstGeom prst="rect">
              <a:avLst/>
            </a:prstGeom>
            <a:noFill/>
          </p:spPr>
          <p:txBody>
            <a:bodyPr wrap="square" lIns="0" rIns="0" tIns="0" bIns="0">
              <a:spAutoFit/>
            </a:bodyPr>
            <a:lstStyle/>
            <a:p>
              <a:pPr algn="l">
                <a:spcAft>
                  <a:spcPts val="1000"/>
                </a:spcAft>
              </a:pPr>
              <a:r>
                <a:rPr sz="1800" b="1" i="0">
                  <a:solidFill>
                    <a:srgbClr val="362FEC"/>
                  </a:solidFill>
                  <a:latin typeface="Calibri"/>
                </a:rPr>
                <a:t>Model and algorithm</a:t>
              </a:r>
            </a:p>
          </p:txBody>
        </p:sp>
        <p:sp>
          <p:nvSpPr>
            <p:cNvPr id="24" name="TextBox 23"/>
            <p:cNvSpPr txBox="1"/>
            <p:nvPr/>
          </p:nvSpPr>
          <p:spPr>
            <a:xfrm>
              <a:off x="3657600" y="4032504"/>
              <a:ext cx="3840480" cy="640080"/>
            </a:xfrm>
            <a:prstGeom prst="rect">
              <a:avLst/>
            </a:prstGeom>
            <a:noFill/>
          </p:spPr>
          <p:txBody>
            <a:bodyPr wrap="square" anchor="t" lIns="0" rIns="0" tIns="0" bIns="0">
              <a:spAutoFit/>
            </a:bodyPr>
            <a:lstStyle/>
            <a:p>
              <a:pPr algn="l"/>
              <a:r>
                <a:rPr sz="1800" b="0" i="0">
                  <a:solidFill>
                    <a:srgbClr val="000000"/>
                  </a:solidFill>
                  <a:latin typeface="Calibri"/>
                </a:rPr>
                <a:t>What is represented, and how is it learned?</a:t>
              </a:r>
            </a:p>
          </p:txBody>
        </p:sp>
        <p:sp>
          <p:nvSpPr>
            <p:cNvPr id="25" name="TextBox 24"/>
            <p:cNvSpPr txBox="1"/>
            <p:nvPr/>
          </p:nvSpPr>
          <p:spPr>
            <a:xfrm>
              <a:off x="7635240" y="4032504"/>
              <a:ext cx="4160520" cy="640080"/>
            </a:xfrm>
            <a:prstGeom prst="rect">
              <a:avLst/>
            </a:prstGeom>
            <a:noFill/>
          </p:spPr>
          <p:txBody>
            <a:bodyPr wrap="square" anchor="t" lIns="0" rIns="0" tIns="0" bIns="0">
              <a:spAutoFit/>
            </a:bodyPr>
            <a:lstStyle/>
            <a:p>
              <a:pPr algn="l"/>
              <a:r>
                <a:rPr sz="1800" b="0" i="0">
                  <a:solidFill>
                    <a:srgbClr val="595959"/>
                  </a:solidFill>
                  <a:latin typeface="Calibri"/>
                </a:rPr>
                <a:t>a linear predictor fitted by gradient descent</a:t>
              </a:r>
            </a:p>
          </p:txBody>
        </p:sp>
      </p:grpSp>
      <p:grpSp>
        <p:nvGrpSpPr>
          <p:cNvPr id="26" name="row 5"/>
          <p:cNvGrpSpPr/>
          <p:nvPr/>
        </p:nvGrpSpPr>
        <p:grpSpPr>
          <a:xfrm>
            <a:off x="411480" y="4709159"/>
            <a:ext cx="11384280" cy="713233"/>
            <a:chOff x="411480" y="4709159"/>
            <a:chExt cx="11384280" cy="713233"/>
          </a:xfrm>
        </p:grpSpPr>
        <p:sp>
          <p:nvSpPr>
            <p:cNvPr id="27" name="Rectangle 26"/>
            <p:cNvSpPr/>
            <p:nvPr/>
          </p:nvSpPr>
          <p:spPr>
            <a:xfrm>
              <a:off x="411480" y="4709159"/>
              <a:ext cx="11384280" cy="713232"/>
            </a:xfrm>
            <a:prstGeom prst="rect">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48640" y="4782312"/>
              <a:ext cx="3017520" cy="640080"/>
            </a:xfrm>
            <a:prstGeom prst="rect">
              <a:avLst/>
            </a:prstGeom>
            <a:noFill/>
          </p:spPr>
          <p:txBody>
            <a:bodyPr wrap="square" lIns="0" rIns="0" tIns="0" bIns="0">
              <a:spAutoFit/>
            </a:bodyPr>
            <a:lstStyle/>
            <a:p>
              <a:pPr algn="l">
                <a:spcAft>
                  <a:spcPts val="1000"/>
                </a:spcAft>
              </a:pPr>
              <a:r>
                <a:rPr sz="1800" b="1" i="0">
                  <a:solidFill>
                    <a:srgbClr val="362FEC"/>
                  </a:solidFill>
                  <a:latin typeface="Calibri"/>
                </a:rPr>
                <a:t>Learning</a:t>
              </a:r>
              <a:r>
                <a:rPr sz="1800" b="0" i="0">
                  <a:solidFill>
                    <a:srgbClr val="000000"/>
                  </a:solidFill>
                  <a:latin typeface="Calibri"/>
                </a:rPr>
                <a:t>, </a:t>
              </a:r>
              <a:r>
                <a:rPr sz="1800" b="1" i="0">
                  <a:solidFill>
                    <a:srgbClr val="00843D"/>
                  </a:solidFill>
                  <a:latin typeface="Calibri"/>
                </a:rPr>
                <a:t>prediction</a:t>
              </a:r>
              <a:r>
                <a:rPr sz="1800" b="0" i="0">
                  <a:solidFill>
                    <a:srgbClr val="000000"/>
                  </a:solidFill>
                  <a:latin typeface="Calibri"/>
                </a:rPr>
                <a:t>, and </a:t>
              </a:r>
              <a:r>
                <a:rPr sz="1800" b="1" i="0">
                  <a:solidFill>
                    <a:srgbClr val="FF0000"/>
                  </a:solidFill>
                  <a:latin typeface="Calibri"/>
                </a:rPr>
                <a:t>action</a:t>
              </a:r>
            </a:p>
          </p:txBody>
        </p:sp>
        <p:sp>
          <p:nvSpPr>
            <p:cNvPr id="29" name="TextBox 28"/>
            <p:cNvSpPr txBox="1"/>
            <p:nvPr/>
          </p:nvSpPr>
          <p:spPr>
            <a:xfrm>
              <a:off x="3657600" y="4782312"/>
              <a:ext cx="3840480" cy="640080"/>
            </a:xfrm>
            <a:prstGeom prst="rect">
              <a:avLst/>
            </a:prstGeom>
            <a:noFill/>
          </p:spPr>
          <p:txBody>
            <a:bodyPr wrap="square" anchor="t" lIns="0" rIns="0" tIns="0" bIns="0">
              <a:spAutoFit/>
            </a:bodyPr>
            <a:lstStyle/>
            <a:p>
              <a:pPr algn="l"/>
              <a:r>
                <a:rPr sz="1800" b="0" i="0">
                  <a:solidFill>
                    <a:srgbClr val="000000"/>
                  </a:solidFill>
                  <a:latin typeface="Calibri"/>
                </a:rPr>
                <a:t>What is the system doing at a given moment?</a:t>
              </a:r>
            </a:p>
          </p:txBody>
        </p:sp>
        <p:sp>
          <p:nvSpPr>
            <p:cNvPr id="30" name="TextBox 29"/>
            <p:cNvSpPr txBox="1"/>
            <p:nvPr/>
          </p:nvSpPr>
          <p:spPr>
            <a:xfrm>
              <a:off x="7635240" y="4782312"/>
              <a:ext cx="4160520" cy="640080"/>
            </a:xfrm>
            <a:prstGeom prst="rect">
              <a:avLst/>
            </a:prstGeom>
            <a:noFill/>
          </p:spPr>
          <p:txBody>
            <a:bodyPr wrap="square" anchor="t" lIns="0" rIns="0" tIns="0" bIns="0">
              <a:spAutoFit/>
            </a:bodyPr>
            <a:lstStyle/>
            <a:p>
              <a:pPr algn="l"/>
              <a:r>
                <a:rPr sz="1800" b="0" i="0">
                  <a:solidFill>
                    <a:srgbClr val="595959"/>
                  </a:solidFill>
                  <a:latin typeface="Calibri"/>
                </a:rPr>
                <a:t>updating a model, computing an output, or acting on it</a:t>
              </a:r>
            </a:p>
          </p:txBody>
        </p:sp>
      </p:grpSp>
      <p:sp>
        <p:nvSpPr>
          <p:cNvPr id="31" name="description"/>
          <p:cNvSpPr txBox="1"/>
          <p:nvPr/>
        </p:nvSpPr>
        <p:spPr>
          <a:xfrm>
            <a:off x="548640" y="5669280"/>
            <a:ext cx="11155680" cy="640080"/>
          </a:xfrm>
          <a:prstGeom prst="rect">
            <a:avLst/>
          </a:prstGeom>
          <a:noFill/>
        </p:spPr>
        <p:txBody>
          <a:bodyPr wrap="square" anchor="t" lIns="0" rIns="0" tIns="0" bIns="0">
            <a:spAutoFit/>
          </a:bodyPr>
          <a:lstStyle/>
          <a:p>
            <a:pPr algn="l"/>
            <a:r>
              <a:rPr sz="1400" b="0" i="0">
                <a:solidFill>
                  <a:srgbClr val="595959"/>
                </a:solidFill>
                <a:latin typeface="Calibri"/>
              </a:rPr>
              <a:t>The descriptions apply together: a classifier can be trained by supervised learning on an offline dataset, then used to predict as new inputs arrive. The next slides take the dimensions one at a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Learning paradigms: where the learning signal comes from</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2000" b="1" i="0">
                <a:solidFill>
                  <a:srgbClr val="362FEC"/>
                </a:solidFill>
                <a:latin typeface="Calibri"/>
              </a:rPr>
              <a:t>Supervised</a:t>
            </a:r>
            <a:r>
              <a:rPr sz="2000" b="0" i="0">
                <a:solidFill>
                  <a:srgbClr val="000000"/>
                </a:solidFill>
                <a:latin typeface="Calibri"/>
              </a:rPr>
              <a:t>: each input comes with a target. Learn to predict the target for new inputs.</a:t>
            </a:r>
          </a:p>
          <a:p>
            <a:pPr algn="l">
              <a:spcAft>
                <a:spcPts val="1400"/>
              </a:spcAft>
            </a:pPr>
            <a:r>
              <a:rPr sz="2000" b="1" i="0">
                <a:solidFill>
                  <a:srgbClr val="00B050"/>
                </a:solidFill>
                <a:latin typeface="Calibri"/>
              </a:rPr>
              <a:t>Unsupervised</a:t>
            </a:r>
            <a:r>
              <a:rPr sz="2000" b="0" i="0">
                <a:solidFill>
                  <a:srgbClr val="000000"/>
                </a:solidFill>
                <a:latin typeface="Calibri"/>
              </a:rPr>
              <a:t>: inputs only. Find structure: groups, a density, a representation.</a:t>
            </a:r>
          </a:p>
          <a:p>
            <a:pPr algn="l">
              <a:spcAft>
                <a:spcPts val="1400"/>
              </a:spcAft>
            </a:pPr>
            <a:r>
              <a:rPr sz="2000" b="1" i="0">
                <a:solidFill>
                  <a:srgbClr val="ED7D31"/>
                </a:solidFill>
                <a:latin typeface="Calibri"/>
              </a:rPr>
              <a:t>Self-supervised</a:t>
            </a:r>
            <a:r>
              <a:rPr sz="2000" b="0" i="0">
                <a:solidFill>
                  <a:srgbClr val="000000"/>
                </a:solidFill>
                <a:latin typeface="Calibri"/>
              </a:rPr>
              <a:t>: targets constructed from the data itself, such as the next word.</a:t>
            </a:r>
          </a:p>
          <a:p>
            <a:pPr algn="l">
              <a:spcAft>
                <a:spcPts val="1400"/>
              </a:spcAft>
            </a:pPr>
            <a:r>
              <a:rPr sz="2000" b="1" i="0">
                <a:solidFill>
                  <a:srgbClr val="FF0000"/>
                </a:solidFill>
                <a:latin typeface="Calibri"/>
              </a:rPr>
              <a:t>Reinforcement</a:t>
            </a:r>
            <a:r>
              <a:rPr sz="2000" b="0" i="0">
                <a:solidFill>
                  <a:srgbClr val="000000"/>
                </a:solidFill>
                <a:latin typeface="Calibri"/>
              </a:rPr>
              <a:t>: act and receive rewards; the actions change what is seen next.</a:t>
            </a:r>
          </a:p>
        </p:txBody>
      </p:sp>
      <p:grpSp>
        <p:nvGrpSpPr>
          <p:cNvPr id="5" name="picture 1"/>
          <p:cNvGrpSpPr/>
          <p:nvPr/>
        </p:nvGrpSpPr>
        <p:grpSpPr>
          <a:xfrm>
            <a:off x="6812280" y="1371600"/>
            <a:ext cx="5120640" cy="4498848"/>
            <a:chOff x="6812280" y="1371600"/>
            <a:chExt cx="5120640" cy="4498848"/>
          </a:xfrm>
        </p:grpSpPr>
        <p:pic>
          <p:nvPicPr>
            <p:cNvPr id="6" name="Picture 5" descr="image.png"/>
            <p:cNvPicPr>
              <a:picLocks noChangeAspect="1"/>
            </p:cNvPicPr>
            <p:nvPr/>
          </p:nvPicPr>
          <p:blipFill>
            <a:blip r:embed="rId2"/>
            <a:stretch>
              <a:fillRect/>
            </a:stretch>
          </p:blipFill>
          <p:spPr>
            <a:xfrm>
              <a:off x="6962546" y="1371600"/>
              <a:ext cx="4820106" cy="3566160"/>
            </a:xfrm>
            <a:prstGeom prst="rect">
              <a:avLst/>
            </a:prstGeom>
          </p:spPr>
        </p:pic>
        <p:sp>
          <p:nvSpPr>
            <p:cNvPr id="7" name="description"/>
            <p:cNvSpPr txBox="1"/>
            <p:nvPr/>
          </p:nvSpPr>
          <p:spPr>
            <a:xfrm>
              <a:off x="6812280" y="5047488"/>
              <a:ext cx="5120640" cy="822960"/>
            </a:xfrm>
            <a:prstGeom prst="rect">
              <a:avLst/>
            </a:prstGeom>
            <a:noFill/>
          </p:spPr>
          <p:txBody>
            <a:bodyPr wrap="square" anchor="t" lIns="0" rIns="0" tIns="0" bIns="0">
              <a:spAutoFit/>
            </a:bodyPr>
            <a:lstStyle/>
            <a:p>
              <a:pPr algn="l"/>
              <a:r>
                <a:rPr sz="1400" b="0" i="0">
                  <a:solidFill>
                    <a:srgbClr val="595959"/>
                  </a:solidFill>
                  <a:latin typeface="Calibri"/>
                </a:rPr>
                <a:t>Each flower comes with its species, the label. The learner must name the species of flowers it has not seen: what matters is the error on new examples, estimated on held-out ones.</a:t>
              </a:r>
            </a:p>
          </p:txBody>
        </p:sp>
      </p:grpSp>
      <p:grpSp>
        <p:nvGrpSpPr>
          <p:cNvPr id="8" name="picture 2"/>
          <p:cNvGrpSpPr/>
          <p:nvPr/>
        </p:nvGrpSpPr>
        <p:grpSpPr>
          <a:xfrm>
            <a:off x="6812280" y="1371600"/>
            <a:ext cx="5120640" cy="3386852"/>
            <a:chOff x="6812280" y="1371600"/>
            <a:chExt cx="5120640" cy="3386852"/>
          </a:xfrm>
        </p:grpSpPr>
        <p:pic>
          <p:nvPicPr>
            <p:cNvPr id="9" name="Picture 8" descr="image.png"/>
            <p:cNvPicPr>
              <a:picLocks noChangeAspect="1"/>
            </p:cNvPicPr>
            <p:nvPr/>
          </p:nvPicPr>
          <p:blipFill>
            <a:blip r:embed="rId3"/>
            <a:stretch>
              <a:fillRect/>
            </a:stretch>
          </p:blipFill>
          <p:spPr>
            <a:xfrm>
              <a:off x="6812280" y="1371600"/>
              <a:ext cx="5120640" cy="2454164"/>
            </a:xfrm>
            <a:prstGeom prst="rect">
              <a:avLst/>
            </a:prstGeom>
          </p:spPr>
        </p:pic>
        <p:sp>
          <p:nvSpPr>
            <p:cNvPr id="10" name="description"/>
            <p:cNvSpPr txBox="1"/>
            <p:nvPr/>
          </p:nvSpPr>
          <p:spPr>
            <a:xfrm>
              <a:off x="6812280" y="3935492"/>
              <a:ext cx="5120640" cy="822960"/>
            </a:xfrm>
            <a:prstGeom prst="rect">
              <a:avLst/>
            </a:prstGeom>
            <a:noFill/>
          </p:spPr>
          <p:txBody>
            <a:bodyPr wrap="square" anchor="t" lIns="0" rIns="0" tIns="0" bIns="0">
              <a:spAutoFit/>
            </a:bodyPr>
            <a:lstStyle/>
            <a:p>
              <a:pPr algn="l"/>
              <a:r>
                <a:rPr sz="1400" b="0" i="0">
                  <a:solidFill>
                    <a:srgbClr val="595959"/>
                  </a:solidFill>
                  <a:latin typeface="Calibri"/>
                </a:rPr>
                <a:t>The same flowers without their species. k-means finds three groups that match the species for 144 of the 150 flowers; the groups depend on the features and on the chosen notion of similarity.</a:t>
              </a:r>
            </a:p>
          </p:txBody>
        </p:sp>
      </p:grpSp>
      <p:grpSp>
        <p:nvGrpSpPr>
          <p:cNvPr id="11" name="picture 3"/>
          <p:cNvGrpSpPr/>
          <p:nvPr/>
        </p:nvGrpSpPr>
        <p:grpSpPr>
          <a:xfrm>
            <a:off x="6812280" y="1371600"/>
            <a:ext cx="5303520" cy="4434840"/>
            <a:chOff x="6812280" y="1371600"/>
            <a:chExt cx="5303520" cy="4434840"/>
          </a:xfrm>
        </p:grpSpPr>
        <p:sp>
          <p:nvSpPr>
            <p:cNvPr id="12" name="TextBox 11"/>
            <p:cNvSpPr txBox="1"/>
            <p:nvPr/>
          </p:nvSpPr>
          <p:spPr>
            <a:xfrm>
              <a:off x="6995160" y="1371600"/>
              <a:ext cx="5120640" cy="365760"/>
            </a:xfrm>
            <a:prstGeom prst="rect">
              <a:avLst/>
            </a:prstGeom>
            <a:noFill/>
          </p:spPr>
          <p:txBody>
            <a:bodyPr wrap="square" lIns="0" rIns="0" tIns="0" bIns="0">
              <a:spAutoFit/>
            </a:bodyPr>
            <a:lstStyle/>
            <a:p>
              <a:pPr algn="l">
                <a:spcAft>
                  <a:spcPts val="1000"/>
                </a:spcAft>
              </a:pPr>
              <a:r>
                <a:rPr sz="2000" b="0" i="0">
                  <a:solidFill>
                    <a:srgbClr val="000000"/>
                  </a:solidFill>
                  <a:latin typeface="Calibri"/>
                </a:rPr>
                <a:t>the cat sat on the </a:t>
              </a:r>
              <a:r>
                <a:rPr sz="2000" b="1" i="0">
                  <a:solidFill>
                    <a:srgbClr val="362FEC"/>
                  </a:solidFill>
                  <a:latin typeface="Calibri"/>
                </a:rPr>
                <a:t>___</a:t>
              </a:r>
            </a:p>
          </p:txBody>
        </p:sp>
        <p:pic>
          <p:nvPicPr>
            <p:cNvPr id="13" name="Picture 12" descr="image.png"/>
            <p:cNvPicPr>
              <a:picLocks noChangeAspect="1"/>
            </p:cNvPicPr>
            <p:nvPr/>
          </p:nvPicPr>
          <p:blipFill>
            <a:blip r:embed="rId4"/>
            <a:stretch>
              <a:fillRect/>
            </a:stretch>
          </p:blipFill>
          <p:spPr>
            <a:xfrm>
              <a:off x="6949440" y="1828800"/>
              <a:ext cx="4783015" cy="3108960"/>
            </a:xfrm>
            <a:prstGeom prst="rect">
              <a:avLst/>
            </a:prstGeom>
          </p:spPr>
        </p:pic>
        <p:sp>
          <p:nvSpPr>
            <p:cNvPr id="14" name="description"/>
            <p:cNvSpPr txBox="1"/>
            <p:nvPr/>
          </p:nvSpPr>
          <p:spPr>
            <a:xfrm>
              <a:off x="6812280" y="5074920"/>
              <a:ext cx="5120640" cy="731520"/>
            </a:xfrm>
            <a:prstGeom prst="rect">
              <a:avLst/>
            </a:prstGeom>
            <a:noFill/>
          </p:spPr>
          <p:txBody>
            <a:bodyPr wrap="square" anchor="t" lIns="0" rIns="0" tIns="0" bIns="0">
              <a:spAutoFit/>
            </a:bodyPr>
            <a:lstStyle/>
            <a:p>
              <a:pPr algn="l"/>
              <a:r>
                <a:rPr sz="1400" b="0" i="0">
                  <a:solidFill>
                    <a:srgbClr val="595959"/>
                  </a:solidFill>
                  <a:latin typeface="Calibri"/>
                </a:rPr>
                <a:t>The target, the next word, is already in the text: nobody labels anything. The calculation is an ordinary supervised loss. Language models are pretrained this way.</a:t>
              </a:r>
            </a:p>
          </p:txBody>
        </p:sp>
      </p:grpSp>
      <p:grpSp>
        <p:nvGrpSpPr>
          <p:cNvPr id="15" name="picture 4"/>
          <p:cNvGrpSpPr/>
          <p:nvPr/>
        </p:nvGrpSpPr>
        <p:grpSpPr>
          <a:xfrm>
            <a:off x="6629400" y="1371600"/>
            <a:ext cx="5486400" cy="4389120"/>
            <a:chOff x="6629400" y="1371600"/>
            <a:chExt cx="5486400" cy="4389120"/>
          </a:xfrm>
        </p:grpSpPr>
        <p:pic>
          <p:nvPicPr>
            <p:cNvPr id="16" name="Picture 15" descr="Reinforcement_learning_diagram.svg.png"/>
            <p:cNvPicPr>
              <a:picLocks noChangeAspect="1"/>
            </p:cNvPicPr>
            <p:nvPr/>
          </p:nvPicPr>
          <p:blipFill>
            <a:blip r:embed="rId5"/>
            <a:stretch>
              <a:fillRect/>
            </a:stretch>
          </p:blipFill>
          <p:spPr>
            <a:xfrm>
              <a:off x="7766732" y="1371600"/>
              <a:ext cx="3211735" cy="3108960"/>
            </a:xfrm>
            <a:prstGeom prst="rect">
              <a:avLst/>
            </a:prstGeom>
          </p:spPr>
        </p:pic>
        <p:sp>
          <p:nvSpPr>
            <p:cNvPr id="17" name="TextBox 16"/>
            <p:cNvSpPr txBox="1"/>
            <p:nvPr/>
          </p:nvSpPr>
          <p:spPr>
            <a:xfrm>
              <a:off x="6629400" y="4526280"/>
              <a:ext cx="5486400" cy="274320"/>
            </a:xfrm>
            <a:prstGeom prst="rect">
              <a:avLst/>
            </a:prstGeom>
            <a:noFill/>
          </p:spPr>
          <p:txBody>
            <a:bodyPr wrap="square" anchor="t" lIns="0" rIns="0" tIns="0" bIns="0">
              <a:spAutoFit/>
            </a:bodyPr>
            <a:lstStyle/>
            <a:p>
              <a:pPr algn="ctr"/>
              <a:r>
                <a:rPr sz="1200" b="0" i="0">
                  <a:solidFill>
                    <a:srgbClr val="595959"/>
                  </a:solidFill>
                  <a:latin typeface="Calibri"/>
                </a:rPr>
                <a:t>the agent–environment loop (Foundations 1)</a:t>
              </a:r>
            </a:p>
          </p:txBody>
        </p:sp>
        <p:sp>
          <p:nvSpPr>
            <p:cNvPr id="18" name="description"/>
            <p:cNvSpPr txBox="1"/>
            <p:nvPr/>
          </p:nvSpPr>
          <p:spPr>
            <a:xfrm>
              <a:off x="6812280" y="4937760"/>
              <a:ext cx="5120640" cy="822960"/>
            </a:xfrm>
            <a:prstGeom prst="rect">
              <a:avLst/>
            </a:prstGeom>
            <a:noFill/>
          </p:spPr>
          <p:txBody>
            <a:bodyPr wrap="square" anchor="t" lIns="0" rIns="0" tIns="0" bIns="0">
              <a:spAutoFit/>
            </a:bodyPr>
            <a:lstStyle/>
            <a:p>
              <a:pPr algn="l"/>
              <a:r>
                <a:rPr sz="1400" b="0" i="0">
                  <a:solidFill>
                    <a:srgbClr val="595959"/>
                  </a:solidFill>
                  <a:latin typeface="Calibri"/>
                </a:rPr>
                <a:t>The agent's actions change what it observes next, so the data depend on the behavior being learned. A reward says how good the action was, not which action was best, and may arrive long after.</a:t>
              </a:r>
            </a:p>
          </p:txBody>
        </p:sp>
      </p:grpSp>
      <p:sp>
        <p:nvSpPr>
          <p:cNvPr id="19" name="takeaway"/>
          <p:cNvSpPr txBox="1"/>
          <p:nvPr/>
        </p:nvSpPr>
        <p:spPr>
          <a:xfrm>
            <a:off x="384048" y="5897880"/>
            <a:ext cx="11430000" cy="457200"/>
          </a:xfrm>
          <a:prstGeom prst="rect">
            <a:avLst/>
          </a:prstGeom>
          <a:noFill/>
        </p:spPr>
        <p:txBody>
          <a:bodyPr wrap="square" lIns="0" rIns="0" tIns="0" bIns="0">
            <a:spAutoFit/>
          </a:bodyPr>
          <a:lstStyle/>
          <a:p>
            <a:pPr algn="l">
              <a:spcAft>
                <a:spcPts val="1000"/>
              </a:spcAft>
            </a:pPr>
            <a:r>
              <a:rPr sz="2000" b="1" i="0">
                <a:solidFill>
                  <a:srgbClr val="000000"/>
                </a:solidFill>
                <a:latin typeface="Calibri"/>
              </a:rPr>
              <a:t>One Transformer: </a:t>
            </a:r>
            <a:r>
              <a:rPr sz="2000" b="1" i="0">
                <a:solidFill>
                  <a:srgbClr val="ED7D31"/>
                </a:solidFill>
                <a:latin typeface="Calibri"/>
              </a:rPr>
              <a:t>self-supervised</a:t>
            </a:r>
            <a:r>
              <a:rPr sz="2000" b="0" i="0">
                <a:solidFill>
                  <a:srgbClr val="000000"/>
                </a:solidFill>
                <a:latin typeface="Calibri"/>
              </a:rPr>
              <a:t> pretraining → </a:t>
            </a:r>
            <a:r>
              <a:rPr sz="2000" b="1" i="0">
                <a:solidFill>
                  <a:srgbClr val="362FEC"/>
                </a:solidFill>
                <a:latin typeface="Calibri"/>
              </a:rPr>
              <a:t>supervised</a:t>
            </a:r>
            <a:r>
              <a:rPr sz="2000" b="0" i="0">
                <a:solidFill>
                  <a:srgbClr val="000000"/>
                </a:solidFill>
                <a:latin typeface="Calibri"/>
              </a:rPr>
              <a:t> fine-tuning → </a:t>
            </a:r>
            <a:r>
              <a:rPr sz="2000" b="1" i="0">
                <a:solidFill>
                  <a:srgbClr val="FF0000"/>
                </a:solidFill>
                <a:latin typeface="Calibri"/>
              </a:rPr>
              <a:t>rewards</a:t>
            </a:r>
            <a:r>
              <a:rPr sz="2000" b="0" i="0">
                <a:solidFill>
                  <a:srgbClr val="000000"/>
                </a:solidFill>
                <a:latin typeface="Calibri"/>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9" grpId="0"/>
    </p:bldLst>
  </p:timing>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Online and offline learning</a:t>
            </a:r>
          </a:p>
        </p:txBody>
      </p:sp>
      <p:sp>
        <p:nvSpPr>
          <p:cNvPr id="4" name="points"/>
          <p:cNvSpPr txBox="1"/>
          <p:nvPr/>
        </p:nvSpPr>
        <p:spPr>
          <a:xfrm>
            <a:off x="384048" y="1417320"/>
            <a:ext cx="6126480" cy="2194560"/>
          </a:xfrm>
          <a:prstGeom prst="rect">
            <a:avLst/>
          </a:prstGeom>
          <a:noFill/>
        </p:spPr>
        <p:txBody>
          <a:bodyPr wrap="square" lIns="0" rIns="0" tIns="0" bIns="0">
            <a:spAutoFit/>
          </a:bodyPr>
          <a:lstStyle/>
          <a:p>
            <a:pPr algn="l">
              <a:spcAft>
                <a:spcPts val="1800"/>
              </a:spcAft>
            </a:pPr>
            <a:r>
              <a:rPr sz="2000" b="1" i="0">
                <a:solidFill>
                  <a:srgbClr val="00B050"/>
                </a:solidFill>
                <a:latin typeface="Calibri"/>
              </a:rPr>
              <a:t>Offline</a:t>
            </a:r>
            <a:r>
              <a:rPr sz="2000" b="0" i="0">
                <a:solidFill>
                  <a:srgbClr val="000000"/>
                </a:solidFill>
                <a:latin typeface="Calibri"/>
              </a:rPr>
              <a:t>: fit on a dataset collected beforehand; the deployed model stays fixed between training runs.</a:t>
            </a:r>
          </a:p>
          <a:p>
            <a:pPr algn="l">
              <a:spcAft>
                <a:spcPts val="1800"/>
              </a:spcAft>
            </a:pPr>
            <a:r>
              <a:rPr sz="2000" b="1" i="0">
                <a:solidFill>
                  <a:srgbClr val="FF0000"/>
                </a:solidFill>
                <a:latin typeface="Calibri"/>
              </a:rPr>
              <a:t>Online</a:t>
            </a:r>
            <a:r>
              <a:rPr sz="2000" b="0" i="0">
                <a:solidFill>
                  <a:srgbClr val="000000"/>
                </a:solidFill>
                <a:latin typeface="Calibri"/>
              </a:rPr>
              <a:t>: update the model as examples arrive, interleaving prediction and updates.</a:t>
            </a:r>
          </a:p>
        </p:txBody>
      </p:sp>
      <p:grpSp>
        <p:nvGrpSpPr>
          <p:cNvPr id="5" name="offline column"/>
          <p:cNvGrpSpPr/>
          <p:nvPr/>
        </p:nvGrpSpPr>
        <p:grpSpPr>
          <a:xfrm>
            <a:off x="6812280" y="1417320"/>
            <a:ext cx="2514600" cy="2788920"/>
            <a:chOff x="6812280" y="1417320"/>
            <a:chExt cx="2514600" cy="2788920"/>
          </a:xfrm>
        </p:grpSpPr>
        <p:sp>
          <p:nvSpPr>
            <p:cNvPr id="6" name="Rectangle 5"/>
            <p:cNvSpPr/>
            <p:nvPr/>
          </p:nvSpPr>
          <p:spPr>
            <a:xfrm>
              <a:off x="6812280" y="1417320"/>
              <a:ext cx="2514600" cy="457200"/>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600" b="1">
                  <a:solidFill>
                    <a:srgbClr val="FFFFFF"/>
                  </a:solidFill>
                  <a:latin typeface="Calibri"/>
                </a:rPr>
                <a:t>Offline learning</a:t>
              </a:r>
            </a:p>
          </p:txBody>
        </p:sp>
        <p:sp>
          <p:nvSpPr>
            <p:cNvPr id="7" name="Rectangle 6"/>
            <p:cNvSpPr/>
            <p:nvPr/>
          </p:nvSpPr>
          <p:spPr>
            <a:xfrm>
              <a:off x="6812280" y="1920240"/>
              <a:ext cx="2514600" cy="731520"/>
            </a:xfrm>
            <a:prstGeom prst="rect">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fits a model to a previously collected dataset</a:t>
              </a:r>
            </a:p>
          </p:txBody>
        </p:sp>
        <p:sp>
          <p:nvSpPr>
            <p:cNvPr id="8" name="Rectangle 7"/>
            <p:cNvSpPr/>
            <p:nvPr/>
          </p:nvSpPr>
          <p:spPr>
            <a:xfrm>
              <a:off x="6812280" y="2697480"/>
              <a:ext cx="2514600" cy="731520"/>
            </a:xfrm>
            <a:prstGeom prst="rect">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keeps the deployed model fixed between training runs</a:t>
              </a:r>
            </a:p>
          </p:txBody>
        </p:sp>
        <p:sp>
          <p:nvSpPr>
            <p:cNvPr id="9" name="Rectangle 8"/>
            <p:cNvSpPr/>
            <p:nvPr/>
          </p:nvSpPr>
          <p:spPr>
            <a:xfrm>
              <a:off x="6812280" y="3474720"/>
              <a:ext cx="2514600" cy="731520"/>
            </a:xfrm>
            <a:prstGeom prst="rect">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can revisit stored examples over many passes</a:t>
              </a:r>
            </a:p>
          </p:txBody>
        </p:sp>
      </p:grpSp>
      <p:grpSp>
        <p:nvGrpSpPr>
          <p:cNvPr id="10" name="online column"/>
          <p:cNvGrpSpPr/>
          <p:nvPr/>
        </p:nvGrpSpPr>
        <p:grpSpPr>
          <a:xfrm>
            <a:off x="9418320" y="1417320"/>
            <a:ext cx="2514600" cy="2788920"/>
            <a:chOff x="9418320" y="1417320"/>
            <a:chExt cx="2514600" cy="2788920"/>
          </a:xfrm>
        </p:grpSpPr>
        <p:sp>
          <p:nvSpPr>
            <p:cNvPr id="11" name="Rectangle 10"/>
            <p:cNvSpPr/>
            <p:nvPr/>
          </p:nvSpPr>
          <p:spPr>
            <a:xfrm>
              <a:off x="9418320" y="1417320"/>
              <a:ext cx="2514600" cy="457200"/>
            </a:xfrm>
            <a:prstGeom prst="rect">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600" b="1">
                  <a:solidFill>
                    <a:srgbClr val="FFFFFF"/>
                  </a:solidFill>
                  <a:latin typeface="Calibri"/>
                </a:rPr>
                <a:t>Online learning</a:t>
              </a:r>
            </a:p>
          </p:txBody>
        </p:sp>
        <p:sp>
          <p:nvSpPr>
            <p:cNvPr id="12" name="Rectangle 11"/>
            <p:cNvSpPr/>
            <p:nvPr/>
          </p:nvSpPr>
          <p:spPr>
            <a:xfrm>
              <a:off x="9418320" y="1920240"/>
              <a:ext cx="2514600" cy="731520"/>
            </a:xfrm>
            <a:prstGeom prst="rect">
              <a:avLst/>
            </a:prstGeom>
            <a:solidFill>
              <a:srgbClr val="FFE0E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updates a model as further examples arrive</a:t>
              </a:r>
            </a:p>
          </p:txBody>
        </p:sp>
        <p:sp>
          <p:nvSpPr>
            <p:cNvPr id="13" name="Rectangle 12"/>
            <p:cNvSpPr/>
            <p:nvPr/>
          </p:nvSpPr>
          <p:spPr>
            <a:xfrm>
              <a:off x="9418320" y="2697480"/>
              <a:ext cx="2514600" cy="731520"/>
            </a:xfrm>
            <a:prstGeom prst="rect">
              <a:avLst/>
            </a:prstGeom>
            <a:solidFill>
              <a:srgbClr val="FFE0E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interleaves prediction and model updates</a:t>
              </a:r>
            </a:p>
          </p:txBody>
        </p:sp>
        <p:sp>
          <p:nvSpPr>
            <p:cNvPr id="14" name="Rectangle 13"/>
            <p:cNvSpPr/>
            <p:nvPr/>
          </p:nvSpPr>
          <p:spPr>
            <a:xfrm>
              <a:off x="9418320" y="3474720"/>
              <a:ext cx="2514600" cy="731520"/>
            </a:xfrm>
            <a:prstGeom prst="rect">
              <a:avLst/>
            </a:prstGeom>
            <a:solidFill>
              <a:srgbClr val="FFE0E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often processes a stream with limited storage</a:t>
              </a:r>
            </a:p>
          </p:txBody>
        </p:sp>
      </p:grpSp>
      <p:sp>
        <p:nvSpPr>
          <p:cNvPr id="15" name="description"/>
          <p:cNvSpPr txBox="1"/>
          <p:nvPr/>
        </p:nvSpPr>
        <p:spPr>
          <a:xfrm>
            <a:off x="6812280" y="4434840"/>
            <a:ext cx="5120640" cy="685800"/>
          </a:xfrm>
          <a:prstGeom prst="rect">
            <a:avLst/>
          </a:prstGeom>
          <a:noFill/>
        </p:spPr>
        <p:txBody>
          <a:bodyPr wrap="square" anchor="t" lIns="0" rIns="0" tIns="0" bIns="0">
            <a:spAutoFit/>
          </a:bodyPr>
          <a:lstStyle/>
          <a:p>
            <a:pPr algn="l"/>
            <a:r>
              <a:rPr sz="1400" b="0" i="0">
                <a:solidFill>
                  <a:srgbClr val="595959"/>
                </a:solidFill>
                <a:latin typeface="Calibri"/>
              </a:rPr>
              <a:t>Not about the internet. Mini-batches do not make training online. Reinforcement learning can be offline too: learning a policy from a fixed log of another policy's actions.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5" grpId="0"/>
    </p:bldLst>
  </p:timing>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Tasks: what result is required</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2000" b="1" i="0">
                <a:solidFill>
                  <a:srgbClr val="362FEC"/>
                </a:solidFill>
                <a:latin typeface="Calibri"/>
              </a:rPr>
              <a:t>Classification</a:t>
            </a:r>
            <a:r>
              <a:rPr sz="2000" b="0" i="0">
                <a:solidFill>
                  <a:srgbClr val="000000"/>
                </a:solidFill>
                <a:latin typeface="Calibri"/>
              </a:rPr>
              <a:t>: assign a category, or class probabilities.</a:t>
            </a:r>
          </a:p>
          <a:p>
            <a:pPr algn="l">
              <a:spcAft>
                <a:spcPts val="1400"/>
              </a:spcAft>
            </a:pPr>
            <a:r>
              <a:rPr sz="2000" b="1" i="0">
                <a:solidFill>
                  <a:srgbClr val="00B050"/>
                </a:solidFill>
                <a:latin typeface="Calibri"/>
              </a:rPr>
              <a:t>Regression</a:t>
            </a:r>
            <a:r>
              <a:rPr sz="2000" b="0" i="0">
                <a:solidFill>
                  <a:srgbClr val="000000"/>
                </a:solidFill>
                <a:latin typeface="Calibri"/>
              </a:rPr>
              <a:t>: predict a number.</a:t>
            </a:r>
          </a:p>
          <a:p>
            <a:pPr algn="l">
              <a:spcAft>
                <a:spcPts val="1400"/>
              </a:spcAft>
            </a:pPr>
            <a:r>
              <a:rPr sz="2000" b="1" i="0">
                <a:solidFill>
                  <a:srgbClr val="FF0000"/>
                </a:solidFill>
                <a:latin typeface="Calibri"/>
              </a:rPr>
              <a:t>Density estimation</a:t>
            </a:r>
            <a:r>
              <a:rPr sz="2000" b="0" i="0">
                <a:solidFill>
                  <a:srgbClr val="000000"/>
                </a:solidFill>
                <a:latin typeface="Calibri"/>
              </a:rPr>
              <a:t>: estimate how the observations are distributed.</a:t>
            </a:r>
          </a:p>
        </p:txBody>
      </p:sp>
      <p:grpSp>
        <p:nvGrpSpPr>
          <p:cNvPr id="5" name="picture 1"/>
          <p:cNvGrpSpPr/>
          <p:nvPr/>
        </p:nvGrpSpPr>
        <p:grpSpPr>
          <a:xfrm>
            <a:off x="6812280" y="1371600"/>
            <a:ext cx="5120640" cy="4498848"/>
            <a:chOff x="6812280" y="1371600"/>
            <a:chExt cx="5120640" cy="4498848"/>
          </a:xfrm>
        </p:grpSpPr>
        <p:pic>
          <p:nvPicPr>
            <p:cNvPr id="6" name="Picture 5" descr="image.png"/>
            <p:cNvPicPr>
              <a:picLocks noChangeAspect="1"/>
            </p:cNvPicPr>
            <p:nvPr/>
          </p:nvPicPr>
          <p:blipFill>
            <a:blip r:embed="rId2"/>
            <a:stretch>
              <a:fillRect/>
            </a:stretch>
          </p:blipFill>
          <p:spPr>
            <a:xfrm>
              <a:off x="6962546" y="1371600"/>
              <a:ext cx="4820106" cy="3566160"/>
            </a:xfrm>
            <a:prstGeom prst="rect">
              <a:avLst/>
            </a:prstGeom>
          </p:spPr>
        </p:pic>
        <p:sp>
          <p:nvSpPr>
            <p:cNvPr id="7" name="description"/>
            <p:cNvSpPr txBox="1"/>
            <p:nvPr/>
          </p:nvSpPr>
          <p:spPr>
            <a:xfrm>
              <a:off x="6812280" y="5047488"/>
              <a:ext cx="5120640" cy="822960"/>
            </a:xfrm>
            <a:prstGeom prst="rect">
              <a:avLst/>
            </a:prstGeom>
            <a:noFill/>
          </p:spPr>
          <p:txBody>
            <a:bodyPr wrap="square" anchor="t" lIns="0" rIns="0" tIns="0" bIns="0">
              <a:spAutoFit/>
            </a:bodyPr>
            <a:lstStyle/>
            <a:p>
              <a:pPr algn="l"/>
              <a:r>
                <a:rPr sz="1400" b="0" i="0">
                  <a:solidFill>
                    <a:srgbClr val="595959"/>
                  </a:solidFill>
                  <a:latin typeface="Calibri"/>
                </a:rPr>
                <a:t>The tree splits the plane into regions, one per species; the decision boundary is where the prediction changes. Coding the species as 0, 1, 2 would not make this regression.</a:t>
              </a:r>
            </a:p>
          </p:txBody>
        </p:sp>
      </p:grpSp>
      <p:grpSp>
        <p:nvGrpSpPr>
          <p:cNvPr id="8" name="picture 2"/>
          <p:cNvGrpSpPr/>
          <p:nvPr/>
        </p:nvGrpSpPr>
        <p:grpSpPr>
          <a:xfrm>
            <a:off x="6812280" y="1371600"/>
            <a:ext cx="5120640" cy="4498848"/>
            <a:chOff x="6812280" y="1371600"/>
            <a:chExt cx="5120640" cy="4498848"/>
          </a:xfrm>
        </p:grpSpPr>
        <p:pic>
          <p:nvPicPr>
            <p:cNvPr id="9" name="Picture 8" descr="image.png"/>
            <p:cNvPicPr>
              <a:picLocks noChangeAspect="1"/>
            </p:cNvPicPr>
            <p:nvPr/>
          </p:nvPicPr>
          <p:blipFill>
            <a:blip r:embed="rId3"/>
            <a:stretch>
              <a:fillRect/>
            </a:stretch>
          </p:blipFill>
          <p:spPr>
            <a:xfrm>
              <a:off x="6897429" y="1371600"/>
              <a:ext cx="4950340" cy="3566160"/>
            </a:xfrm>
            <a:prstGeom prst="rect">
              <a:avLst/>
            </a:prstGeom>
          </p:spPr>
        </p:pic>
        <p:sp>
          <p:nvSpPr>
            <p:cNvPr id="10" name="description"/>
            <p:cNvSpPr txBox="1"/>
            <p:nvPr/>
          </p:nvSpPr>
          <p:spPr>
            <a:xfrm>
              <a:off x="6812280" y="5047488"/>
              <a:ext cx="5120640" cy="822960"/>
            </a:xfrm>
            <a:prstGeom prst="rect">
              <a:avLst/>
            </a:prstGeom>
            <a:noFill/>
          </p:spPr>
          <p:txBody>
            <a:bodyPr wrap="square" anchor="t" lIns="0" rIns="0" tIns="0" bIns="0">
              <a:spAutoFit/>
            </a:bodyPr>
            <a:lstStyle/>
            <a:p>
              <a:pPr algn="l"/>
              <a:r>
                <a:rPr sz="1400" b="0" i="0">
                  <a:solidFill>
                    <a:srgbClr val="595959"/>
                  </a:solidFill>
                  <a:latin typeface="Calibri"/>
                </a:rPr>
                <a:t>Floor area to monthly rent (synthetic data). The fitted line gives a rent for any area in range; the observed rents need not lie on it.</a:t>
              </a:r>
            </a:p>
          </p:txBody>
        </p:sp>
      </p:grpSp>
      <p:grpSp>
        <p:nvGrpSpPr>
          <p:cNvPr id="11" name="picture 3"/>
          <p:cNvGrpSpPr/>
          <p:nvPr/>
        </p:nvGrpSpPr>
        <p:grpSpPr>
          <a:xfrm>
            <a:off x="6812280" y="1371600"/>
            <a:ext cx="5120640" cy="3026593"/>
            <a:chOff x="6812280" y="1371600"/>
            <a:chExt cx="5120640" cy="3026593"/>
          </a:xfrm>
        </p:grpSpPr>
        <p:pic>
          <p:nvPicPr>
            <p:cNvPr id="12" name="Picture 11" descr="image.png"/>
            <p:cNvPicPr>
              <a:picLocks noChangeAspect="1"/>
            </p:cNvPicPr>
            <p:nvPr/>
          </p:nvPicPr>
          <p:blipFill>
            <a:blip r:embed="rId4"/>
            <a:stretch>
              <a:fillRect/>
            </a:stretch>
          </p:blipFill>
          <p:spPr>
            <a:xfrm>
              <a:off x="6812280" y="1371600"/>
              <a:ext cx="5120640" cy="2093905"/>
            </a:xfrm>
            <a:prstGeom prst="rect">
              <a:avLst/>
            </a:prstGeom>
          </p:spPr>
        </p:pic>
        <p:sp>
          <p:nvSpPr>
            <p:cNvPr id="13" name="description"/>
            <p:cNvSpPr txBox="1"/>
            <p:nvPr/>
          </p:nvSpPr>
          <p:spPr>
            <a:xfrm>
              <a:off x="6812280" y="3575233"/>
              <a:ext cx="5120640" cy="822960"/>
            </a:xfrm>
            <a:prstGeom prst="rect">
              <a:avLst/>
            </a:prstGeom>
            <a:noFill/>
          </p:spPr>
          <p:txBody>
            <a:bodyPr wrap="square" anchor="t" lIns="0" rIns="0" tIns="0" bIns="0">
              <a:spAutoFit/>
            </a:bodyPr>
            <a:lstStyle/>
            <a:p>
              <a:pPr algn="l"/>
              <a:r>
                <a:rPr sz="1400" b="0" i="0">
                  <a:solidFill>
                    <a:srgbClr val="595959"/>
                  </a:solidFill>
                  <a:latin typeface="Calibri"/>
                </a:rPr>
                <a:t>Old Faithful: 272 waits between eruptions. The density has two peaks, near 54 and 80 minutes, and the mean, 71, is rarely what happens. Conditioning on the last eruption separates the two.</a:t>
              </a:r>
            </a:p>
          </p:txBody>
        </p:sp>
      </p:grpSp>
      <p:sp>
        <p:nvSpPr>
          <p:cNvPr id="14" name="takeaway"/>
          <p:cNvSpPr txBox="1"/>
          <p:nvPr/>
        </p:nvSpPr>
        <p:spPr>
          <a:xfrm>
            <a:off x="384048" y="3931920"/>
            <a:ext cx="6126480" cy="457200"/>
          </a:xfrm>
          <a:prstGeom prst="rect">
            <a:avLst/>
          </a:prstGeom>
          <a:noFill/>
        </p:spPr>
        <p:txBody>
          <a:bodyPr wrap="square" lIns="0" rIns="0" tIns="0" bIns="0">
            <a:spAutoFit/>
          </a:bodyPr>
          <a:lstStyle/>
          <a:p>
            <a:pPr algn="l">
              <a:spcAft>
                <a:spcPts val="1000"/>
              </a:spcAft>
            </a:pPr>
            <a:r>
              <a:rPr sz="2000" b="1" i="0">
                <a:solidFill>
                  <a:srgbClr val="362FEC"/>
                </a:solidFill>
                <a:latin typeface="Calibri"/>
              </a:rPr>
              <a:t>A language model is a density estimator for text</a:t>
            </a:r>
            <a:r>
              <a:rPr sz="2000" b="0" i="0">
                <a:solidFill>
                  <a:srgbClr val="000000"/>
                </a:solidFill>
                <a:latin typeface="Calibri"/>
              </a:rPr>
              <a:t>; generating text is sampling from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4" grpId="0"/>
    </p:bldLst>
  </p:timing>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Models, parameters, and architectures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000"/>
              </a:spcAft>
            </a:pPr>
            <a:r>
              <a:rPr sz="1900" b="1" i="0">
                <a:solidFill>
                  <a:srgbClr val="362FEC"/>
                </a:solidFill>
                <a:latin typeface="Calibri"/>
              </a:rPr>
              <a:t>Model</a:t>
            </a:r>
            <a:r>
              <a:rPr sz="1900" b="0" i="0">
                <a:solidFill>
                  <a:srgbClr val="000000"/>
                </a:solidFill>
                <a:latin typeface="Calibri"/>
              </a:rPr>
              <a:t>: represents a relationship or a distribution.</a:t>
            </a:r>
          </a:p>
          <a:p>
            <a:pPr algn="l">
              <a:spcAft>
                <a:spcPts val="1000"/>
              </a:spcAft>
            </a:pPr>
            <a:r>
              <a:rPr sz="1900" b="1" i="0">
                <a:solidFill>
                  <a:srgbClr val="362FEC"/>
                </a:solidFill>
                <a:latin typeface="Calibri"/>
              </a:rPr>
              <a:t>Model class</a:t>
            </a:r>
            <a:r>
              <a:rPr sz="1900" b="0" i="0">
                <a:solidFill>
                  <a:srgbClr val="000000"/>
                </a:solidFill>
                <a:latin typeface="Calibri"/>
              </a:rPr>
              <a:t>: the family considered; training picks one member.</a:t>
            </a:r>
          </a:p>
          <a:p>
            <a:pPr algn="l">
              <a:spcAft>
                <a:spcPts val="1000"/>
              </a:spcAft>
            </a:pPr>
            <a:r>
              <a:rPr sz="1900" b="1" i="0">
                <a:solidFill>
                  <a:srgbClr val="00B050"/>
                </a:solidFill>
                <a:latin typeface="Calibri"/>
              </a:rPr>
              <a:t>Parameters</a:t>
            </a:r>
            <a:r>
              <a:rPr sz="1900" b="0" i="0">
                <a:solidFill>
                  <a:srgbClr val="000000"/>
                </a:solidFill>
                <a:latin typeface="Calibri"/>
              </a:rPr>
              <a:t> are learned (weights); </a:t>
            </a:r>
            <a:r>
              <a:rPr sz="1900" b="1" i="0">
                <a:solidFill>
                  <a:srgbClr val="FF0000"/>
                </a:solidFill>
                <a:latin typeface="Calibri"/>
              </a:rPr>
              <a:t>hyperparameters</a:t>
            </a:r>
            <a:r>
              <a:rPr sz="1900" b="0" i="0">
                <a:solidFill>
                  <a:srgbClr val="000000"/>
                </a:solidFill>
                <a:latin typeface="Calibri"/>
              </a:rPr>
              <a:t> are chosen outside learning (width, learning rate).</a:t>
            </a:r>
          </a:p>
          <a:p>
            <a:pPr algn="l">
              <a:spcAft>
                <a:spcPts val="1000"/>
              </a:spcAft>
            </a:pPr>
            <a:r>
              <a:rPr sz="1900" b="1" i="0">
                <a:solidFill>
                  <a:srgbClr val="FF0000"/>
                </a:solidFill>
                <a:latin typeface="Calibri"/>
              </a:rPr>
              <a:t>Representation</a:t>
            </a:r>
            <a:r>
              <a:rPr sz="1900" b="0" i="0">
                <a:solidFill>
                  <a:srgbClr val="000000"/>
                </a:solidFill>
                <a:latin typeface="Calibri"/>
              </a:rPr>
              <a:t>: the form in which the input reaches the model.</a:t>
            </a:r>
          </a:p>
          <a:p>
            <a:pPr algn="l">
              <a:spcAft>
                <a:spcPts val="1000"/>
              </a:spcAft>
            </a:pPr>
            <a:r>
              <a:rPr sz="1900" b="1" i="0">
                <a:solidFill>
                  <a:srgbClr val="FF0000"/>
                </a:solidFill>
                <a:latin typeface="Calibri"/>
              </a:rPr>
              <a:t>Architecture</a:t>
            </a:r>
            <a:r>
              <a:rPr sz="1900" b="0" i="0">
                <a:solidFill>
                  <a:srgbClr val="000000"/>
                </a:solidFill>
                <a:latin typeface="Calibri"/>
              </a:rPr>
              <a:t>: the form of the computation; it fixes the model class.</a:t>
            </a:r>
          </a:p>
          <a:p>
            <a:pPr algn="l">
              <a:spcAft>
                <a:spcPts val="1000"/>
              </a:spcAft>
            </a:pPr>
            <a:r>
              <a:rPr sz="1900" b="1" i="0">
                <a:solidFill>
                  <a:srgbClr val="362FEC"/>
                </a:solidFill>
                <a:latin typeface="Calibri"/>
              </a:rPr>
              <a:t>Learning algorithm</a:t>
            </a:r>
            <a:r>
              <a:rPr sz="1900" b="0" i="0">
                <a:solidFill>
                  <a:srgbClr val="000000"/>
                </a:solidFill>
                <a:latin typeface="Calibri"/>
              </a:rPr>
              <a:t>: data to parameters. Applying the fitted model is prediction.</a:t>
            </a:r>
          </a:p>
        </p:txBody>
      </p:sp>
      <p:grpSp>
        <p:nvGrpSpPr>
          <p:cNvPr id="5" name="picture 1"/>
          <p:cNvGrpSpPr/>
          <p:nvPr/>
        </p:nvGrpSpPr>
        <p:grpSpPr>
          <a:xfrm>
            <a:off x="6812280" y="1417320"/>
            <a:ext cx="5120640" cy="4910328"/>
            <a:chOff x="6812280" y="1417320"/>
            <a:chExt cx="5120640" cy="4910328"/>
          </a:xfrm>
        </p:grpSpPr>
        <p:pic>
          <p:nvPicPr>
            <p:cNvPr id="6" name="Picture 5" descr="image.png"/>
            <p:cNvPicPr>
              <a:picLocks noChangeAspect="1"/>
            </p:cNvPicPr>
            <p:nvPr/>
          </p:nvPicPr>
          <p:blipFill>
            <a:blip r:embed="rId2"/>
            <a:stretch>
              <a:fillRect/>
            </a:stretch>
          </p:blipFill>
          <p:spPr>
            <a:xfrm>
              <a:off x="7024361" y="2011680"/>
              <a:ext cx="4696477" cy="3383280"/>
            </a:xfrm>
            <a:prstGeom prst="rect">
              <a:avLst/>
            </a:prstGeom>
          </p:spPr>
        </p:pic>
        <p:sp>
          <p:nvSpPr>
            <p:cNvPr id="7" name="description"/>
            <p:cNvSpPr txBox="1"/>
            <p:nvPr/>
          </p:nvSpPr>
          <p:spPr>
            <a:xfrm>
              <a:off x="6812280" y="5504688"/>
              <a:ext cx="5120640" cy="822960"/>
            </a:xfrm>
            <a:prstGeom prst="rect">
              <a:avLst/>
            </a:prstGeom>
            <a:noFill/>
          </p:spPr>
          <p:txBody>
            <a:bodyPr wrap="square" anchor="t" lIns="0" rIns="0" tIns="0" bIns="0">
              <a:spAutoFit/>
            </a:bodyPr>
            <a:lstStyle/>
            <a:p>
              <a:pPr algn="l"/>
              <a:r>
                <a:rPr sz="1400" b="0" i="0">
                  <a:solidFill>
                    <a:srgbClr val="595959"/>
                  </a:solidFill>
                  <a:latin typeface="Calibri"/>
                </a:rPr>
                <a:t>Each intercept and slope gives a candidate line (gray); fitting picks the red one. A neural network with a fixed architecture is the same idea with millions of parameters.</a:t>
              </a:r>
            </a:p>
          </p:txBody>
        </p:sp>
        <p:pic>
          <p:nvPicPr>
            <p:cNvPr id="41" name="Picture 40" descr="image.png"/>
            <p:cNvPicPr>
              <a:picLocks noChangeAspect="1"/>
            </p:cNvPicPr>
            <p:nvPr/>
          </p:nvPicPr>
          <p:blipFill>
            <a:blip r:embed="rId5"/>
            <a:stretch>
              <a:fillRect/>
            </a:stretch>
          </p:blipFill>
          <p:spPr>
            <a:xfrm>
              <a:off x="7315200" y="1417320"/>
              <a:ext cx="4114800" cy="309449"/>
            </a:xfrm>
            <a:prstGeom prst="rect">
              <a:avLst/>
            </a:prstGeom>
          </p:spPr>
        </p:pic>
      </p:grpSp>
      <p:grpSp>
        <p:nvGrpSpPr>
          <p:cNvPr id="8" name="picture 4"/>
          <p:cNvGrpSpPr/>
          <p:nvPr/>
        </p:nvGrpSpPr>
        <p:grpSpPr>
          <a:xfrm>
            <a:off x="6812280" y="1463040"/>
            <a:ext cx="5120640" cy="2560320"/>
            <a:chOff x="6812280" y="1463040"/>
            <a:chExt cx="5120640" cy="2560320"/>
          </a:xfrm>
        </p:grpSpPr>
        <p:sp>
          <p:nvSpPr>
            <p:cNvPr id="9" name="Rounded Rectangle 8"/>
            <p:cNvSpPr/>
            <p:nvPr/>
          </p:nvSpPr>
          <p:spPr>
            <a:xfrm>
              <a:off x="7086600" y="1463040"/>
              <a:ext cx="2103120" cy="5486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800" b="0">
                  <a:solidFill>
                    <a:srgbClr val="000000"/>
                  </a:solidFill>
                  <a:latin typeface="Calibri"/>
                </a:rPr>
                <a:t>“dog bites man”</a:t>
              </a:r>
            </a:p>
          </p:txBody>
        </p:sp>
        <p:sp>
          <p:nvSpPr>
            <p:cNvPr id="10" name="Rounded Rectangle 9"/>
            <p:cNvSpPr/>
            <p:nvPr/>
          </p:nvSpPr>
          <p:spPr>
            <a:xfrm>
              <a:off x="9555480" y="1463040"/>
              <a:ext cx="2103120" cy="5486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800" b="0">
                  <a:solidFill>
                    <a:srgbClr val="000000"/>
                  </a:solidFill>
                  <a:latin typeface="Calibri"/>
                </a:rPr>
                <a:t>“man bites dog”</a:t>
              </a:r>
            </a:p>
          </p:txBody>
        </p:sp>
        <p:sp>
          <p:nvSpPr>
            <p:cNvPr id="11" name="Rounded Rectangle 10"/>
            <p:cNvSpPr/>
            <p:nvPr/>
          </p:nvSpPr>
          <p:spPr>
            <a:xfrm>
              <a:off x="8001000" y="2514600"/>
              <a:ext cx="2743200" cy="548640"/>
            </a:xfrm>
            <a:prstGeom prst="roundRect">
              <a:avLst>
                <a:gd name="adj" fmla="val 12000"/>
              </a:avLst>
            </a:prstGeom>
            <a:solidFill>
              <a:srgbClr val="FFE0E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800" b="0">
                  <a:solidFill>
                    <a:srgbClr val="FF0000"/>
                  </a:solidFill>
                  <a:latin typeface="Calibri"/>
                </a:rPr>
                <a:t>{bites: 1, dog: 1, man: 1}</a:t>
              </a:r>
            </a:p>
          </p:txBody>
        </p:sp>
        <p:cxnSp>
          <p:nvCxnSpPr>
            <p:cNvPr id="12" name="Connector 11"/>
            <p:cNvCxnSpPr/>
            <p:nvPr/>
          </p:nvCxnSpPr>
          <p:spPr>
            <a:xfrm>
              <a:off x="8138160" y="2029968"/>
              <a:ext cx="777240" cy="466344"/>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flipH="1">
              <a:off x="9829800" y="2029968"/>
              <a:ext cx="777240" cy="466344"/>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description"/>
            <p:cNvSpPr txBox="1"/>
            <p:nvPr/>
          </p:nvSpPr>
          <p:spPr>
            <a:xfrm>
              <a:off x="6812280" y="3291840"/>
              <a:ext cx="5120640" cy="731520"/>
            </a:xfrm>
            <a:prstGeom prst="rect">
              <a:avLst/>
            </a:prstGeom>
            <a:noFill/>
          </p:spPr>
          <p:txBody>
            <a:bodyPr wrap="square" anchor="t" lIns="0" rIns="0" tIns="0" bIns="0">
              <a:spAutoFit/>
            </a:bodyPr>
            <a:lstStyle/>
            <a:p>
              <a:pPr algn="l"/>
              <a:r>
                <a:rPr sz="1400" b="0" i="0">
                  <a:solidFill>
                    <a:srgbClr val="595959"/>
                  </a:solidFill>
                  <a:latin typeface="Calibri"/>
                </a:rPr>
                <a:t>A bag of words gives both the same representation; a sequence of tokens keeps them apart. Representations can also be learned: each hidden layer computes a new one.</a:t>
              </a:r>
            </a:p>
          </p:txBody>
        </p:sp>
      </p:grpSp>
      <p:grpSp>
        <p:nvGrpSpPr>
          <p:cNvPr id="15" name="picture 5"/>
          <p:cNvGrpSpPr/>
          <p:nvPr/>
        </p:nvGrpSpPr>
        <p:grpSpPr>
          <a:xfrm>
            <a:off x="6812280" y="1371600"/>
            <a:ext cx="5120640" cy="4041648"/>
            <a:chOff x="6812280" y="1371600"/>
            <a:chExt cx="5120640" cy="4041648"/>
          </a:xfrm>
        </p:grpSpPr>
        <p:pic>
          <p:nvPicPr>
            <p:cNvPr id="16" name="Picture 15" descr="mlp_net.png"/>
            <p:cNvPicPr>
              <a:picLocks noChangeAspect="1"/>
            </p:cNvPicPr>
            <p:nvPr/>
          </p:nvPicPr>
          <p:blipFill>
            <a:blip r:embed="rId3"/>
            <a:stretch>
              <a:fillRect/>
            </a:stretch>
          </p:blipFill>
          <p:spPr>
            <a:xfrm>
              <a:off x="7137175" y="1371600"/>
              <a:ext cx="4470849" cy="3108960"/>
            </a:xfrm>
            <a:prstGeom prst="rect">
              <a:avLst/>
            </a:prstGeom>
          </p:spPr>
        </p:pic>
        <p:sp>
          <p:nvSpPr>
            <p:cNvPr id="17" name="description"/>
            <p:cNvSpPr txBox="1"/>
            <p:nvPr/>
          </p:nvSpPr>
          <p:spPr>
            <a:xfrm>
              <a:off x="6812280" y="4590288"/>
              <a:ext cx="5120640" cy="822960"/>
            </a:xfrm>
            <a:prstGeom prst="rect">
              <a:avLst/>
            </a:prstGeom>
            <a:noFill/>
          </p:spPr>
          <p:txBody>
            <a:bodyPr wrap="square" anchor="t" lIns="0" rIns="0" tIns="0" bIns="0">
              <a:spAutoFit/>
            </a:bodyPr>
            <a:lstStyle/>
            <a:p>
              <a:pPr algn="l"/>
              <a:r>
                <a:rPr sz="1400" b="0" i="0">
                  <a:solidFill>
                    <a:srgbClr val="595959"/>
                  </a:solidFill>
                  <a:latin typeface="Calibri"/>
                </a:rPr>
                <a:t>The architecture is chosen; training chooses the weights. Logistic regression is one linear map and a sigmoid; a Transformer uses the same parameters at every position.</a:t>
              </a:r>
            </a:p>
          </p:txBody>
        </p:sp>
      </p:grpSp>
      <p:sp>
        <p:nvSpPr>
          <p:cNvPr id="18" name="takeaway"/>
          <p:cNvSpPr txBox="1"/>
          <p:nvPr/>
        </p:nvSpPr>
        <p:spPr>
          <a:xfrm>
            <a:off x="384048" y="6263640"/>
            <a:ext cx="11430000" cy="457200"/>
          </a:xfrm>
          <a:prstGeom prst="rect">
            <a:avLst/>
          </a:prstGeom>
          <a:noFill/>
        </p:spPr>
        <p:txBody>
          <a:bodyPr wrap="square" lIns="0" rIns="0" tIns="0" bIns="0">
            <a:spAutoFit/>
          </a:bodyPr>
          <a:lstStyle/>
          <a:p>
            <a:pPr algn="l">
              <a:spcAft>
                <a:spcPts val="1000"/>
              </a:spcAft>
            </a:pPr>
            <a:r>
              <a:rPr sz="1900" b="1" i="0">
                <a:solidFill>
                  <a:srgbClr val="362FEC"/>
                </a:solidFill>
                <a:latin typeface="Calibri"/>
              </a:rPr>
              <a:t>blue</a:t>
            </a:r>
            <a:r>
              <a:rPr sz="1900" b="0" i="0">
                <a:solidFill>
                  <a:srgbClr val="595959"/>
                </a:solidFill>
                <a:latin typeface="Calibri"/>
              </a:rPr>
              <a:t>: mathematical objects   </a:t>
            </a:r>
            <a:r>
              <a:rPr sz="1900" b="1" i="0">
                <a:solidFill>
                  <a:srgbClr val="00B050"/>
                </a:solidFill>
                <a:latin typeface="Calibri"/>
              </a:rPr>
              <a:t>green</a:t>
            </a:r>
            <a:r>
              <a:rPr sz="1900" b="0" i="0">
                <a:solidFill>
                  <a:srgbClr val="595959"/>
                </a:solidFill>
                <a:latin typeface="Calibri"/>
              </a:rPr>
              <a:t>: learned from data   </a:t>
            </a:r>
            <a:r>
              <a:rPr sz="1900" b="1" i="0">
                <a:solidFill>
                  <a:srgbClr val="FF0000"/>
                </a:solidFill>
                <a:latin typeface="Calibri"/>
              </a:rPr>
              <a:t>red</a:t>
            </a:r>
            <a:r>
              <a:rPr sz="1900" b="0" i="0">
                <a:solidFill>
                  <a:srgbClr val="595959"/>
                </a:solidFill>
                <a:latin typeface="Calibri"/>
              </a:rPr>
              <a:t>: chosen by 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8" grpId="0"/>
    </p:bldLst>
  </p:timing>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Generative and discriminative models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600"/>
              </a:spcAft>
            </a:pPr>
            <a:r>
              <a:rPr sz="2000" b="1" i="0">
                <a:solidFill>
                  <a:srgbClr val="00B050"/>
                </a:solidFill>
                <a:latin typeface="Calibri"/>
              </a:rPr>
              <a:t>Discriminative</a:t>
            </a:r>
            <a:r>
              <a:rPr sz="2000" b="0" i="0">
                <a:solidFill>
                  <a:srgbClr val="000000"/>
                </a:solidFill>
                <a:latin typeface="Calibri"/>
              </a:rPr>
              <a:t>: model the label given the input, and nothing else.</a:t>
            </a:r>
          </a:p>
          <a:p>
            <a:pPr algn="l">
              <a:spcAft>
                <a:spcPts val="1600"/>
              </a:spcAft>
            </a:pPr>
            <a:r>
              <a:rPr sz="2000" b="1" i="0">
                <a:solidFill>
                  <a:srgbClr val="362FEC"/>
                </a:solidFill>
                <a:latin typeface="Calibri"/>
              </a:rPr>
              <a:t>Generative</a:t>
            </a:r>
            <a:r>
              <a:rPr sz="2000" b="0" i="0">
                <a:solidFill>
                  <a:srgbClr val="000000"/>
                </a:solidFill>
                <a:latin typeface="Calibri"/>
              </a:rPr>
              <a:t>: model how the inputs arise in each class, then classify with Bayes' rule.</a:t>
            </a:r>
          </a:p>
          <a:p>
            <a:pPr algn="l">
              <a:spcAft>
                <a:spcPts val="1600"/>
              </a:spcAft>
            </a:pPr>
            <a:r>
              <a:rPr sz="2000" b="1" i="0">
                <a:solidFill>
                  <a:srgbClr val="FF0000"/>
                </a:solidFill>
                <a:latin typeface="Calibri"/>
              </a:rPr>
              <a:t>Generative model</a:t>
            </a:r>
            <a:r>
              <a:rPr sz="2000" b="0" i="0">
                <a:solidFill>
                  <a:srgbClr val="000000"/>
                </a:solidFill>
                <a:latin typeface="Calibri"/>
              </a:rPr>
              <a:t>: a probability distribution over the objects themselves, fitted to data. Generating means sampling; a conditional model samples given a prompt. A language model is a generative model of text.</a:t>
            </a:r>
          </a:p>
        </p:txBody>
      </p:sp>
      <p:grpSp>
        <p:nvGrpSpPr>
          <p:cNvPr id="5" name="picture 1"/>
          <p:cNvGrpSpPr/>
          <p:nvPr/>
        </p:nvGrpSpPr>
        <p:grpSpPr>
          <a:xfrm>
            <a:off x="6812280" y="1371600"/>
            <a:ext cx="5120640" cy="4129786"/>
            <a:chOff x="6812280" y="1371600"/>
            <a:chExt cx="5120640" cy="4129786"/>
          </a:xfrm>
        </p:grpSpPr>
        <p:pic>
          <p:nvPicPr>
            <p:cNvPr id="6" name="Picture 5" descr="image.png"/>
            <p:cNvPicPr>
              <a:picLocks noChangeAspect="1"/>
            </p:cNvPicPr>
            <p:nvPr/>
          </p:nvPicPr>
          <p:blipFill>
            <a:blip r:embed="rId2"/>
            <a:stretch>
              <a:fillRect/>
            </a:stretch>
          </p:blipFill>
          <p:spPr>
            <a:xfrm>
              <a:off x="7818120" y="1371600"/>
              <a:ext cx="3108960" cy="426466"/>
            </a:xfrm>
            <a:prstGeom prst="rect">
              <a:avLst/>
            </a:prstGeom>
          </p:spPr>
        </p:pic>
        <p:pic>
          <p:nvPicPr>
            <p:cNvPr id="7" name="Picture 6" descr="image.png"/>
            <p:cNvPicPr>
              <a:picLocks noChangeAspect="1"/>
            </p:cNvPicPr>
            <p:nvPr/>
          </p:nvPicPr>
          <p:blipFill>
            <a:blip r:embed="rId3"/>
            <a:stretch>
              <a:fillRect/>
            </a:stretch>
          </p:blipFill>
          <p:spPr>
            <a:xfrm>
              <a:off x="7065742" y="1980946"/>
              <a:ext cx="4613715" cy="2651760"/>
            </a:xfrm>
            <a:prstGeom prst="rect">
              <a:avLst/>
            </a:prstGeom>
          </p:spPr>
        </p:pic>
        <p:sp>
          <p:nvSpPr>
            <p:cNvPr id="8" name="description"/>
            <p:cNvSpPr txBox="1"/>
            <p:nvPr/>
          </p:nvSpPr>
          <p:spPr>
            <a:xfrm>
              <a:off x="6812280" y="4769866"/>
              <a:ext cx="5120640" cy="731520"/>
            </a:xfrm>
            <a:prstGeom prst="rect">
              <a:avLst/>
            </a:prstGeom>
            <a:noFill/>
          </p:spPr>
          <p:txBody>
            <a:bodyPr wrap="square" anchor="t" lIns="0" rIns="0" tIns="0" bIns="0">
              <a:spAutoFit/>
            </a:bodyPr>
            <a:lstStyle/>
            <a:p>
              <a:pPr algn="l"/>
              <a:r>
                <a:rPr sz="1400" b="0" i="0">
                  <a:solidFill>
                    <a:srgbClr val="595959"/>
                  </a:solidFill>
                  <a:latin typeface="Calibri"/>
                </a:rPr>
                <a:t>Logistic regression fits this curve directly. It classifies, but it says nothing about how emails are distributed, so it cannot produce one.</a:t>
              </a:r>
            </a:p>
          </p:txBody>
        </p:sp>
      </p:grpSp>
      <p:grpSp>
        <p:nvGrpSpPr>
          <p:cNvPr id="9" name="picture 2"/>
          <p:cNvGrpSpPr/>
          <p:nvPr/>
        </p:nvGrpSpPr>
        <p:grpSpPr>
          <a:xfrm>
            <a:off x="6812280" y="1371600"/>
            <a:ext cx="5120640" cy="4034555"/>
            <a:chOff x="6812280" y="1371600"/>
            <a:chExt cx="5120640" cy="4034555"/>
          </a:xfrm>
        </p:grpSpPr>
        <p:pic>
          <p:nvPicPr>
            <p:cNvPr id="10" name="Picture 9" descr="image.png"/>
            <p:cNvPicPr>
              <a:picLocks noChangeAspect="1"/>
            </p:cNvPicPr>
            <p:nvPr/>
          </p:nvPicPr>
          <p:blipFill>
            <a:blip r:embed="rId4"/>
            <a:stretch>
              <a:fillRect/>
            </a:stretch>
          </p:blipFill>
          <p:spPr>
            <a:xfrm>
              <a:off x="6812280" y="1371600"/>
              <a:ext cx="5120640" cy="605555"/>
            </a:xfrm>
            <a:prstGeom prst="rect">
              <a:avLst/>
            </a:prstGeom>
          </p:spPr>
        </p:pic>
        <p:pic>
          <p:nvPicPr>
            <p:cNvPr id="11" name="Picture 10" descr="image.png"/>
            <p:cNvPicPr>
              <a:picLocks noChangeAspect="1"/>
            </p:cNvPicPr>
            <p:nvPr/>
          </p:nvPicPr>
          <p:blipFill>
            <a:blip r:embed="rId5"/>
            <a:stretch>
              <a:fillRect/>
            </a:stretch>
          </p:blipFill>
          <p:spPr>
            <a:xfrm>
              <a:off x="7456663" y="2160035"/>
              <a:ext cx="3831873" cy="2377440"/>
            </a:xfrm>
            <a:prstGeom prst="rect">
              <a:avLst/>
            </a:prstGeom>
          </p:spPr>
        </p:pic>
        <p:sp>
          <p:nvSpPr>
            <p:cNvPr id="12" name="description"/>
            <p:cNvSpPr txBox="1"/>
            <p:nvPr/>
          </p:nvSpPr>
          <p:spPr>
            <a:xfrm>
              <a:off x="6812280" y="4674635"/>
              <a:ext cx="5120640" cy="731520"/>
            </a:xfrm>
            <a:prstGeom prst="rect">
              <a:avLst/>
            </a:prstGeom>
            <a:noFill/>
          </p:spPr>
          <p:txBody>
            <a:bodyPr wrap="square" anchor="t" lIns="0" rIns="0" tIns="0" bIns="0">
              <a:spAutoFit/>
            </a:bodyPr>
            <a:lstStyle/>
            <a:p>
              <a:pPr algn="l"/>
              <a:r>
                <a:rPr sz="1400" b="0" i="0">
                  <a:solidFill>
                    <a:srgbClr val="595959"/>
                  </a:solidFill>
                  <a:latin typeface="Calibri"/>
                </a:rPr>
                <a:t>Model each class's distribution of x, weighted by how common the class is; Bayes' rule turns them into the same kind of curve. The model can also produce new x.</a:t>
              </a:r>
            </a:p>
          </p:txBody>
        </p:sp>
      </p:grpSp>
      <p:grpSp>
        <p:nvGrpSpPr>
          <p:cNvPr id="13" name="picture 3"/>
          <p:cNvGrpSpPr/>
          <p:nvPr/>
        </p:nvGrpSpPr>
        <p:grpSpPr>
          <a:xfrm>
            <a:off x="6812280" y="1371600"/>
            <a:ext cx="5120640" cy="3161879"/>
            <a:chOff x="6812280" y="1371600"/>
            <a:chExt cx="5120640" cy="3161879"/>
          </a:xfrm>
        </p:grpSpPr>
        <p:pic>
          <p:nvPicPr>
            <p:cNvPr id="14" name="Picture 13" descr="eq_genmodel.png"/>
            <p:cNvPicPr>
              <a:picLocks noChangeAspect="1"/>
            </p:cNvPicPr>
            <p:nvPr/>
          </p:nvPicPr>
          <p:blipFill>
            <a:blip r:embed="rId6"/>
            <a:stretch>
              <a:fillRect/>
            </a:stretch>
          </p:blipFill>
          <p:spPr>
            <a:xfrm>
              <a:off x="6812280" y="1371600"/>
              <a:ext cx="5120640" cy="692999"/>
            </a:xfrm>
            <a:prstGeom prst="rect">
              <a:avLst/>
            </a:prstGeom>
          </p:spPr>
        </p:pic>
        <p:pic>
          <p:nvPicPr>
            <p:cNvPr id="15" name="Picture 14" descr="image.jpg"/>
            <p:cNvPicPr>
              <a:picLocks noChangeAspect="1"/>
            </p:cNvPicPr>
            <p:nvPr/>
          </p:nvPicPr>
          <p:blipFill>
            <a:blip r:embed="rId7"/>
            <a:stretch>
              <a:fillRect/>
            </a:stretch>
          </p:blipFill>
          <p:spPr>
            <a:xfrm>
              <a:off x="7315200" y="2338919"/>
              <a:ext cx="1280160" cy="1280160"/>
            </a:xfrm>
            <a:prstGeom prst="rect">
              <a:avLst/>
            </a:prstGeom>
          </p:spPr>
        </p:pic>
        <p:pic>
          <p:nvPicPr>
            <p:cNvPr id="16" name="Picture 15" descr="image.jpg"/>
            <p:cNvPicPr>
              <a:picLocks noChangeAspect="1"/>
            </p:cNvPicPr>
            <p:nvPr/>
          </p:nvPicPr>
          <p:blipFill>
            <a:blip r:embed="rId8"/>
            <a:stretch>
              <a:fillRect/>
            </a:stretch>
          </p:blipFill>
          <p:spPr>
            <a:xfrm>
              <a:off x="8732520" y="2338919"/>
              <a:ext cx="1280160" cy="1280160"/>
            </a:xfrm>
            <a:prstGeom prst="rect">
              <a:avLst/>
            </a:prstGeom>
          </p:spPr>
        </p:pic>
        <p:pic>
          <p:nvPicPr>
            <p:cNvPr id="17" name="Picture 16" descr="image.jpg"/>
            <p:cNvPicPr>
              <a:picLocks noChangeAspect="1"/>
            </p:cNvPicPr>
            <p:nvPr/>
          </p:nvPicPr>
          <p:blipFill>
            <a:blip r:embed="rId9"/>
            <a:stretch>
              <a:fillRect/>
            </a:stretch>
          </p:blipFill>
          <p:spPr>
            <a:xfrm>
              <a:off x="10149840" y="2338919"/>
              <a:ext cx="1280160" cy="1280160"/>
            </a:xfrm>
            <a:prstGeom prst="rect">
              <a:avLst/>
            </a:prstGeom>
          </p:spPr>
        </p:pic>
        <p:sp>
          <p:nvSpPr>
            <p:cNvPr id="18" name="description"/>
            <p:cNvSpPr txBox="1"/>
            <p:nvPr/>
          </p:nvSpPr>
          <p:spPr>
            <a:xfrm>
              <a:off x="6812280" y="3801959"/>
              <a:ext cx="5120640" cy="731520"/>
            </a:xfrm>
            <a:prstGeom prst="rect">
              <a:avLst/>
            </a:prstGeom>
            <a:noFill/>
          </p:spPr>
          <p:txBody>
            <a:bodyPr wrap="square" anchor="t" lIns="0" rIns="0" tIns="0" bIns="0">
              <a:spAutoFit/>
            </a:bodyPr>
            <a:lstStyle/>
            <a:p>
              <a:pPr algn="l"/>
              <a:r>
                <a:rPr sz="1400" b="0" i="0">
                  <a:solidFill>
                    <a:srgbClr val="595959"/>
                  </a:solidFill>
                  <a:latin typeface="Calibri"/>
                </a:rPr>
                <a:t>Sampling from a model of images gives new faces; sampling from a language model, token by token, gives new text.</a:t>
              </a:r>
            </a:p>
          </p:txBody>
        </p:sp>
      </p:grpSp>
      <p:sp>
        <p:nvSpPr>
          <p:cNvPr id="19" name="takeaway"/>
          <p:cNvSpPr txBox="1"/>
          <p:nvPr/>
        </p:nvSpPr>
        <p:spPr>
          <a:xfrm>
            <a:off x="384048" y="6035040"/>
            <a:ext cx="11430000" cy="457200"/>
          </a:xfrm>
          <a:prstGeom prst="rect">
            <a:avLst/>
          </a:prstGeom>
          <a:noFill/>
        </p:spPr>
        <p:txBody>
          <a:bodyPr wrap="square" lIns="0" rIns="0" tIns="0" bIns="0">
            <a:spAutoFit/>
          </a:bodyPr>
          <a:lstStyle/>
          <a:p>
            <a:pPr algn="l">
              <a:spcAft>
                <a:spcPts val="1000"/>
              </a:spcAft>
            </a:pPr>
            <a:r>
              <a:rPr sz="2000" b="1" i="0">
                <a:solidFill>
                  <a:srgbClr val="000000"/>
                </a:solidFill>
                <a:latin typeface="Calibri"/>
              </a:rPr>
              <a:t>Both classify. </a:t>
            </a:r>
            <a:r>
              <a:rPr sz="2000" b="0" i="0">
                <a:solidFill>
                  <a:srgbClr val="000000"/>
                </a:solidFill>
                <a:latin typeface="Calibri"/>
              </a:rPr>
              <a:t>Only a generative model can produce new inputs.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9" grpId="0"/>
    </p:bldLst>
  </p:timing>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Losses, risk, and generalization</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362FEC"/>
                </a:solidFill>
                <a:latin typeface="Calibri"/>
              </a:rPr>
              <a:t>Loss</a:t>
            </a:r>
            <a:r>
              <a:rPr sz="1900" b="0" i="0">
                <a:solidFill>
                  <a:srgbClr val="000000"/>
                </a:solidFill>
                <a:latin typeface="Calibri"/>
              </a:rPr>
              <a:t>: the cost of one prediction. Log loss: minus the log probability of what happened.</a:t>
            </a:r>
          </a:p>
          <a:p>
            <a:pPr algn="l">
              <a:spcAft>
                <a:spcPts val="1400"/>
              </a:spcAft>
            </a:pPr>
            <a:r>
              <a:rPr sz="1900" b="1" i="0">
                <a:solidFill>
                  <a:srgbClr val="362FEC"/>
                </a:solidFill>
                <a:latin typeface="Calibri"/>
              </a:rPr>
              <a:t>Risk</a:t>
            </a:r>
            <a:r>
              <a:rPr sz="1900" b="0" i="0">
                <a:solidFill>
                  <a:srgbClr val="000000"/>
                </a:solidFill>
                <a:latin typeface="Calibri"/>
              </a:rPr>
              <a:t>: the average loss on new examples. We can only compute it on the training set: the </a:t>
            </a:r>
            <a:r>
              <a:rPr sz="1900" b="1" i="0">
                <a:solidFill>
                  <a:srgbClr val="00B050"/>
                </a:solidFill>
                <a:latin typeface="Calibri"/>
              </a:rPr>
              <a:t>empirical risk</a:t>
            </a:r>
            <a:r>
              <a:rPr sz="1900" b="0" i="0">
                <a:solidFill>
                  <a:srgbClr val="000000"/>
                </a:solidFill>
                <a:latin typeface="Calibri"/>
              </a:rPr>
              <a:t>.</a:t>
            </a:r>
          </a:p>
          <a:p>
            <a:pPr algn="l">
              <a:spcAft>
                <a:spcPts val="1400"/>
              </a:spcAft>
            </a:pPr>
            <a:r>
              <a:rPr sz="1900" b="1" i="0">
                <a:solidFill>
                  <a:srgbClr val="FF0000"/>
                </a:solidFill>
                <a:latin typeface="Calibri"/>
              </a:rPr>
              <a:t>Overfitting</a:t>
            </a:r>
            <a:r>
              <a:rPr sz="1900" b="0" i="0">
                <a:solidFill>
                  <a:srgbClr val="000000"/>
                </a:solidFill>
                <a:latin typeface="Calibri"/>
              </a:rPr>
              <a:t>: the training loss falls while the loss on new examples rises.</a:t>
            </a:r>
          </a:p>
          <a:p>
            <a:pPr algn="l">
              <a:spcAft>
                <a:spcPts val="1400"/>
              </a:spcAft>
            </a:pPr>
            <a:r>
              <a:rPr sz="1900" b="1" i="0">
                <a:solidFill>
                  <a:srgbClr val="00B050"/>
                </a:solidFill>
                <a:latin typeface="Calibri"/>
              </a:rPr>
              <a:t>Training, validation, and test data</a:t>
            </a:r>
            <a:r>
              <a:rPr sz="1900" b="0" i="0">
                <a:solidFill>
                  <a:srgbClr val="000000"/>
                </a:solidFill>
                <a:latin typeface="Calibri"/>
              </a:rPr>
              <a:t>: fit, choose, and estimate: three separate jobs.</a:t>
            </a:r>
          </a:p>
        </p:txBody>
      </p:sp>
      <p:grpSp>
        <p:nvGrpSpPr>
          <p:cNvPr id="5" name="picture 1"/>
          <p:cNvGrpSpPr/>
          <p:nvPr/>
        </p:nvGrpSpPr>
        <p:grpSpPr>
          <a:xfrm>
            <a:off x="6812280" y="1371600"/>
            <a:ext cx="5120640" cy="4132819"/>
            <a:chOff x="6812280" y="1371600"/>
            <a:chExt cx="5120640" cy="4132819"/>
          </a:xfrm>
        </p:grpSpPr>
        <p:pic>
          <p:nvPicPr>
            <p:cNvPr id="6" name="Picture 5" descr="eq_logloss.png"/>
            <p:cNvPicPr>
              <a:picLocks noChangeAspect="1"/>
            </p:cNvPicPr>
            <p:nvPr/>
          </p:nvPicPr>
          <p:blipFill>
            <a:blip r:embed="rId2"/>
            <a:stretch>
              <a:fillRect/>
            </a:stretch>
          </p:blipFill>
          <p:spPr>
            <a:xfrm>
              <a:off x="7452360" y="1371600"/>
              <a:ext cx="3840480" cy="429499"/>
            </a:xfrm>
            <a:prstGeom prst="rect">
              <a:avLst/>
            </a:prstGeom>
          </p:spPr>
        </p:pic>
        <p:pic>
          <p:nvPicPr>
            <p:cNvPr id="7" name="Picture 6" descr="logloss.png"/>
            <p:cNvPicPr>
              <a:picLocks noChangeAspect="1"/>
            </p:cNvPicPr>
            <p:nvPr/>
          </p:nvPicPr>
          <p:blipFill>
            <a:blip r:embed="rId3"/>
            <a:stretch>
              <a:fillRect/>
            </a:stretch>
          </p:blipFill>
          <p:spPr>
            <a:xfrm>
              <a:off x="7421770" y="1983979"/>
              <a:ext cx="3901658" cy="2651760"/>
            </a:xfrm>
            <a:prstGeom prst="rect">
              <a:avLst/>
            </a:prstGeom>
          </p:spPr>
        </p:pic>
        <p:sp>
          <p:nvSpPr>
            <p:cNvPr id="8" name="description"/>
            <p:cNvSpPr txBox="1"/>
            <p:nvPr/>
          </p:nvSpPr>
          <p:spPr>
            <a:xfrm>
              <a:off x="6812280" y="4772899"/>
              <a:ext cx="5120640" cy="731520"/>
            </a:xfrm>
            <a:prstGeom prst="rect">
              <a:avLst/>
            </a:prstGeom>
            <a:noFill/>
          </p:spPr>
          <p:txBody>
            <a:bodyPr wrap="square" anchor="t" lIns="0" rIns="0" tIns="0" bIns="0">
              <a:spAutoFit/>
            </a:bodyPr>
            <a:lstStyle/>
            <a:p>
              <a:pPr algn="l"/>
              <a:r>
                <a:rPr sz="1400" b="0" i="0">
                  <a:solidFill>
                    <a:srgbClr val="595959"/>
                  </a:solidFill>
                  <a:latin typeface="Calibri"/>
                </a:rPr>
                <a:t>Assigning low probability to what actually happened is costly; a model that says 0.99 and is wrong pays much more than one that says 0.6.</a:t>
              </a:r>
            </a:p>
          </p:txBody>
        </p:sp>
      </p:grpSp>
      <p:grpSp>
        <p:nvGrpSpPr>
          <p:cNvPr id="9" name="picture 2"/>
          <p:cNvGrpSpPr/>
          <p:nvPr/>
        </p:nvGrpSpPr>
        <p:grpSpPr>
          <a:xfrm>
            <a:off x="6812280" y="1371600"/>
            <a:ext cx="5120640" cy="2420136"/>
            <a:chOff x="6812280" y="1371600"/>
            <a:chExt cx="5120640" cy="2420136"/>
          </a:xfrm>
        </p:grpSpPr>
        <p:pic>
          <p:nvPicPr>
            <p:cNvPr id="10" name="Picture 9" descr="eq_loss_def.png"/>
            <p:cNvPicPr>
              <a:picLocks noChangeAspect="1"/>
            </p:cNvPicPr>
            <p:nvPr/>
          </p:nvPicPr>
          <p:blipFill>
            <a:blip r:embed="rId4"/>
            <a:stretch>
              <a:fillRect/>
            </a:stretch>
          </p:blipFill>
          <p:spPr>
            <a:xfrm>
              <a:off x="7635240" y="1371600"/>
              <a:ext cx="3474720" cy="1368576"/>
            </a:xfrm>
            <a:prstGeom prst="rect">
              <a:avLst/>
            </a:prstGeom>
          </p:spPr>
        </p:pic>
        <p:sp>
          <p:nvSpPr>
            <p:cNvPr id="11" name="description"/>
            <p:cNvSpPr txBox="1"/>
            <p:nvPr/>
          </p:nvSpPr>
          <p:spPr>
            <a:xfrm>
              <a:off x="6812280" y="3060216"/>
              <a:ext cx="5120640" cy="731520"/>
            </a:xfrm>
            <a:prstGeom prst="rect">
              <a:avLst/>
            </a:prstGeom>
            <a:noFill/>
          </p:spPr>
          <p:txBody>
            <a:bodyPr wrap="square" anchor="t" lIns="0" rIns="0" tIns="0" bIns="0">
              <a:spAutoFit/>
            </a:bodyPr>
            <a:lstStyle/>
            <a:p>
              <a:pPr algn="l"/>
              <a:r>
                <a:rPr sz="1400" b="0" i="0">
                  <a:solidFill>
                    <a:srgbClr val="595959"/>
                  </a:solidFill>
                  <a:latin typeface="Calibri"/>
                </a:rPr>
                <a:t>Empirical risk minimization picks the model with the smallest training loss, often with regularization. Small training loss does not by itself establish generalization.</a:t>
              </a:r>
            </a:p>
          </p:txBody>
        </p:sp>
      </p:grpSp>
      <p:grpSp>
        <p:nvGrpSpPr>
          <p:cNvPr id="12" name="picture 3"/>
          <p:cNvGrpSpPr/>
          <p:nvPr/>
        </p:nvGrpSpPr>
        <p:grpSpPr>
          <a:xfrm>
            <a:off x="6812280" y="1417320"/>
            <a:ext cx="5120640" cy="2658734"/>
            <a:chOff x="6812280" y="1417320"/>
            <a:chExt cx="5120640" cy="2658734"/>
          </a:xfrm>
        </p:grpSpPr>
        <p:pic>
          <p:nvPicPr>
            <p:cNvPr id="13" name="Picture 12" descr="image.png"/>
            <p:cNvPicPr>
              <a:picLocks noChangeAspect="1"/>
            </p:cNvPicPr>
            <p:nvPr/>
          </p:nvPicPr>
          <p:blipFill>
            <a:blip r:embed="rId5"/>
            <a:stretch>
              <a:fillRect/>
            </a:stretch>
          </p:blipFill>
          <p:spPr>
            <a:xfrm>
              <a:off x="6812280" y="1417320"/>
              <a:ext cx="2514600" cy="1790054"/>
            </a:xfrm>
            <a:prstGeom prst="rect">
              <a:avLst/>
            </a:prstGeom>
          </p:spPr>
        </p:pic>
        <p:pic>
          <p:nvPicPr>
            <p:cNvPr id="14" name="Picture 13" descr="image.png"/>
            <p:cNvPicPr>
              <a:picLocks noChangeAspect="1"/>
            </p:cNvPicPr>
            <p:nvPr/>
          </p:nvPicPr>
          <p:blipFill>
            <a:blip r:embed="rId6"/>
            <a:stretch>
              <a:fillRect/>
            </a:stretch>
          </p:blipFill>
          <p:spPr>
            <a:xfrm>
              <a:off x="9418320" y="1417320"/>
              <a:ext cx="2514600" cy="1790054"/>
            </a:xfrm>
            <a:prstGeom prst="rect">
              <a:avLst/>
            </a:prstGeom>
          </p:spPr>
        </p:pic>
        <p:sp>
          <p:nvSpPr>
            <p:cNvPr id="15" name="description"/>
            <p:cNvSpPr txBox="1"/>
            <p:nvPr/>
          </p:nvSpPr>
          <p:spPr>
            <a:xfrm>
              <a:off x="6812280" y="3344534"/>
              <a:ext cx="5120640" cy="731520"/>
            </a:xfrm>
            <a:prstGeom prst="rect">
              <a:avLst/>
            </a:prstGeom>
            <a:noFill/>
          </p:spPr>
          <p:txBody>
            <a:bodyPr wrap="square" anchor="t" lIns="0" rIns="0" tIns="0" bIns="0">
              <a:spAutoFit/>
            </a:bodyPr>
            <a:lstStyle/>
            <a:p>
              <a:pPr algn="l"/>
              <a:r>
                <a:rPr sz="1400" b="0" i="0">
                  <a:solidFill>
                    <a:srgbClr val="595959"/>
                  </a:solidFill>
                  <a:latin typeface="Calibri"/>
                </a:rPr>
                <a:t>Polynomials of degree 1, 3, and 11 fitted to 15 noisy points. As the degree grows, the training error keeps falling, while the error on fresh points falls and then rises.</a:t>
              </a:r>
            </a:p>
          </p:txBody>
        </p:sp>
      </p:grpSp>
      <p:grpSp>
        <p:nvGrpSpPr>
          <p:cNvPr id="16" name="picture 4"/>
          <p:cNvGrpSpPr/>
          <p:nvPr/>
        </p:nvGrpSpPr>
        <p:grpSpPr>
          <a:xfrm>
            <a:off x="6812280" y="1463040"/>
            <a:ext cx="5120640" cy="3200400"/>
            <a:chOff x="6812280" y="1463040"/>
            <a:chExt cx="5120640" cy="3200400"/>
          </a:xfrm>
        </p:grpSpPr>
        <p:sp>
          <p:nvSpPr>
            <p:cNvPr id="17" name="Rounded Rectangle 16"/>
            <p:cNvSpPr/>
            <p:nvPr/>
          </p:nvSpPr>
          <p:spPr>
            <a:xfrm>
              <a:off x="6812280" y="1463040"/>
              <a:ext cx="5120640" cy="640080"/>
            </a:xfrm>
            <a:prstGeom prst="roundRect">
              <a:avLst>
                <a:gd name="adj" fmla="val 12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800" b="1">
                  <a:solidFill>
                    <a:srgbClr val="362FEC"/>
                  </a:solidFill>
                  <a:latin typeface="Calibri"/>
                </a:rPr>
                <a:t>training: fit the parameters</a:t>
              </a:r>
            </a:p>
          </p:txBody>
        </p:sp>
        <p:sp>
          <p:nvSpPr>
            <p:cNvPr id="18" name="Rounded Rectangle 17"/>
            <p:cNvSpPr/>
            <p:nvPr/>
          </p:nvSpPr>
          <p:spPr>
            <a:xfrm>
              <a:off x="6812280" y="2240280"/>
              <a:ext cx="5120640" cy="64008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800" b="1">
                  <a:solidFill>
                    <a:srgbClr val="00B050"/>
                  </a:solidFill>
                  <a:latin typeface="Calibri"/>
                </a:rPr>
                <a:t>validation: make the choices</a:t>
              </a:r>
            </a:p>
          </p:txBody>
        </p:sp>
        <p:sp>
          <p:nvSpPr>
            <p:cNvPr id="19" name="Rounded Rectangle 18"/>
            <p:cNvSpPr/>
            <p:nvPr/>
          </p:nvSpPr>
          <p:spPr>
            <a:xfrm>
              <a:off x="6812280" y="3017520"/>
              <a:ext cx="5120640" cy="640080"/>
            </a:xfrm>
            <a:prstGeom prst="roundRect">
              <a:avLst>
                <a:gd name="adj" fmla="val 12000"/>
              </a:avLst>
            </a:prstGeom>
            <a:solidFill>
              <a:srgbClr val="FFE0E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800" b="1">
                  <a:solidFill>
                    <a:srgbClr val="FF0000"/>
                  </a:solidFill>
                  <a:latin typeface="Calibri"/>
                </a:rPr>
                <a:t>test: estimate performance, once</a:t>
              </a:r>
            </a:p>
          </p:txBody>
        </p:sp>
        <p:sp>
          <p:nvSpPr>
            <p:cNvPr id="20" name="description"/>
            <p:cNvSpPr txBox="1"/>
            <p:nvPr/>
          </p:nvSpPr>
          <p:spPr>
            <a:xfrm>
              <a:off x="6812280" y="3931920"/>
              <a:ext cx="5120640" cy="731520"/>
            </a:xfrm>
            <a:prstGeom prst="rect">
              <a:avLst/>
            </a:prstGeom>
            <a:noFill/>
          </p:spPr>
          <p:txBody>
            <a:bodyPr wrap="square" anchor="t" lIns="0" rIns="0" tIns="0" bIns="0">
              <a:spAutoFit/>
            </a:bodyPr>
            <a:lstStyle/>
            <a:p>
              <a:pPr algn="l"/>
              <a:r>
                <a:rPr sz="1400" b="0" i="0">
                  <a:solidFill>
                    <a:srgbClr val="595959"/>
                  </a:solidFill>
                  <a:latin typeface="Calibri"/>
                </a:rPr>
                <a:t>The separation is about information flow: a test set used to choose a model has become part of development. For text, split by document and remove duplicates.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Learning, prediction, and action</a:t>
            </a:r>
          </a:p>
        </p:txBody>
      </p:sp>
      <p:grpSp>
        <p:nvGrpSpPr>
          <p:cNvPr id="4" name="learning"/>
          <p:cNvGrpSpPr/>
          <p:nvPr/>
        </p:nvGrpSpPr>
        <p:grpSpPr>
          <a:xfrm>
            <a:off x="502920" y="1508760"/>
            <a:ext cx="5394960" cy="1280160"/>
            <a:chOff x="502920" y="1508760"/>
            <a:chExt cx="5394960" cy="1280160"/>
          </a:xfrm>
        </p:grpSpPr>
        <p:sp>
          <p:nvSpPr>
            <p:cNvPr id="5" name="Rounded Rectangle 4"/>
            <p:cNvSpPr/>
            <p:nvPr/>
          </p:nvSpPr>
          <p:spPr>
            <a:xfrm>
              <a:off x="502920" y="2011680"/>
              <a:ext cx="1554480" cy="7772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0000"/>
                  </a:solidFill>
                  <a:latin typeface="Calibri"/>
                </a:rPr>
                <a:t>training data</a:t>
              </a:r>
            </a:p>
          </p:txBody>
        </p:sp>
        <p:cxnSp>
          <p:nvCxnSpPr>
            <p:cNvPr id="6" name="Connector 5"/>
            <p:cNvCxnSpPr/>
            <p:nvPr/>
          </p:nvCxnSpPr>
          <p:spPr>
            <a:xfrm>
              <a:off x="2057400" y="2400300"/>
              <a:ext cx="365760" cy="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2423160" y="2011680"/>
              <a:ext cx="1554480" cy="777240"/>
            </a:xfrm>
            <a:prstGeom prst="roundRect">
              <a:avLst>
                <a:gd name="adj" fmla="val 12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362FEC"/>
                  </a:solidFill>
                  <a:latin typeface="Calibri"/>
                </a:rPr>
                <a:t>learning algorithm</a:t>
              </a:r>
            </a:p>
          </p:txBody>
        </p:sp>
        <p:cxnSp>
          <p:nvCxnSpPr>
            <p:cNvPr id="8" name="Connector 7"/>
            <p:cNvCxnSpPr/>
            <p:nvPr/>
          </p:nvCxnSpPr>
          <p:spPr>
            <a:xfrm>
              <a:off x="3977639" y="2400300"/>
              <a:ext cx="365761" cy="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4343400" y="2011680"/>
              <a:ext cx="1554480" cy="777240"/>
            </a:xfrm>
            <a:prstGeom prst="roundRect">
              <a:avLst>
                <a:gd name="adj" fmla="val 12000"/>
              </a:avLst>
            </a:prstGeom>
            <a:solidFill>
              <a:srgbClr val="362FEC"/>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FFFFFF"/>
                  </a:solidFill>
                  <a:latin typeface="Calibri"/>
                </a:rPr>
                <a:t>trained model</a:t>
              </a:r>
            </a:p>
          </p:txBody>
        </p:sp>
        <p:sp>
          <p:nvSpPr>
            <p:cNvPr id="10" name="TextBox 9"/>
            <p:cNvSpPr txBox="1"/>
            <p:nvPr/>
          </p:nvSpPr>
          <p:spPr>
            <a:xfrm>
              <a:off x="502920" y="1508760"/>
              <a:ext cx="5394960" cy="320040"/>
            </a:xfrm>
            <a:prstGeom prst="rect">
              <a:avLst/>
            </a:prstGeom>
            <a:noFill/>
          </p:spPr>
          <p:txBody>
            <a:bodyPr wrap="square" lIns="0" tIns="0" rIns="0" bIns="0" anchor="t">
              <a:spAutoFit/>
            </a:bodyPr>
            <a:lstStyle/>
            <a:p>
              <a:pPr algn="ctr"/>
              <a:r>
                <a:rPr sz="1600" b="1" i="0">
                  <a:solidFill>
                    <a:srgbClr val="362FEC"/>
                  </a:solidFill>
                  <a:latin typeface="Calibri"/>
                </a:rPr>
                <a:t>learning (training)</a:t>
              </a:r>
            </a:p>
          </p:txBody>
        </p:sp>
      </p:grpSp>
      <p:grpSp>
        <p:nvGrpSpPr>
          <p:cNvPr id="11" name="prediction"/>
          <p:cNvGrpSpPr/>
          <p:nvPr/>
        </p:nvGrpSpPr>
        <p:grpSpPr>
          <a:xfrm>
            <a:off x="4343400" y="1508760"/>
            <a:ext cx="3749040" cy="2697480"/>
            <a:chOff x="4343400" y="1508760"/>
            <a:chExt cx="3749040" cy="2697480"/>
          </a:xfrm>
        </p:grpSpPr>
        <p:sp>
          <p:nvSpPr>
            <p:cNvPr id="12" name="Rounded Rectangle 11"/>
            <p:cNvSpPr/>
            <p:nvPr/>
          </p:nvSpPr>
          <p:spPr>
            <a:xfrm>
              <a:off x="4343400" y="3429000"/>
              <a:ext cx="1554480" cy="7772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0000"/>
                  </a:solidFill>
                  <a:latin typeface="Calibri"/>
                </a:rPr>
                <a:t>new input</a:t>
              </a:r>
            </a:p>
          </p:txBody>
        </p:sp>
        <p:cxnSp>
          <p:nvCxnSpPr>
            <p:cNvPr id="13" name="Connector 12"/>
            <p:cNvCxnSpPr/>
            <p:nvPr/>
          </p:nvCxnSpPr>
          <p:spPr>
            <a:xfrm flipV="1">
              <a:off x="5120640" y="2788920"/>
              <a:ext cx="0" cy="64008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5897880" y="2400300"/>
              <a:ext cx="365760" cy="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6263640" y="2011680"/>
              <a:ext cx="1554480" cy="77724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843D"/>
                  </a:solidFill>
                  <a:latin typeface="Calibri"/>
                </a:rPr>
                <a:t>prediction</a:t>
              </a:r>
            </a:p>
          </p:txBody>
        </p:sp>
        <p:sp>
          <p:nvSpPr>
            <p:cNvPr id="16" name="TextBox 15"/>
            <p:cNvSpPr txBox="1"/>
            <p:nvPr/>
          </p:nvSpPr>
          <p:spPr>
            <a:xfrm>
              <a:off x="5989320" y="1508760"/>
              <a:ext cx="2103120" cy="320040"/>
            </a:xfrm>
            <a:prstGeom prst="rect">
              <a:avLst/>
            </a:prstGeom>
            <a:noFill/>
          </p:spPr>
          <p:txBody>
            <a:bodyPr wrap="square" lIns="0" tIns="0" rIns="0" bIns="0" anchor="t">
              <a:spAutoFit/>
            </a:bodyPr>
            <a:lstStyle/>
            <a:p>
              <a:pPr algn="ctr"/>
              <a:r>
                <a:rPr sz="1600" b="1" i="0">
                  <a:solidFill>
                    <a:srgbClr val="00843D"/>
                  </a:solidFill>
                  <a:latin typeface="Calibri"/>
                </a:rPr>
                <a:t>prediction (inference)</a:t>
              </a:r>
            </a:p>
          </p:txBody>
        </p:sp>
      </p:grpSp>
      <p:grpSp>
        <p:nvGrpSpPr>
          <p:cNvPr id="17" name="action"/>
          <p:cNvGrpSpPr/>
          <p:nvPr/>
        </p:nvGrpSpPr>
        <p:grpSpPr>
          <a:xfrm>
            <a:off x="7818119" y="1508760"/>
            <a:ext cx="3840481" cy="2697480"/>
            <a:chOff x="7818119" y="1508760"/>
            <a:chExt cx="3840481" cy="2697480"/>
          </a:xfrm>
        </p:grpSpPr>
        <p:cxnSp>
          <p:nvCxnSpPr>
            <p:cNvPr id="18" name="Connector 17"/>
            <p:cNvCxnSpPr/>
            <p:nvPr/>
          </p:nvCxnSpPr>
          <p:spPr>
            <a:xfrm>
              <a:off x="7818119" y="2400300"/>
              <a:ext cx="365760" cy="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Rounded Rectangle 18"/>
            <p:cNvSpPr/>
            <p:nvPr/>
          </p:nvSpPr>
          <p:spPr>
            <a:xfrm>
              <a:off x="8183879" y="2011680"/>
              <a:ext cx="1554480" cy="777240"/>
            </a:xfrm>
            <a:prstGeom prst="roundRect">
              <a:avLst>
                <a:gd name="adj" fmla="val 12000"/>
              </a:avLst>
            </a:prstGeom>
            <a:solidFill>
              <a:srgbClr val="FFE0E0"/>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FF0000"/>
                  </a:solidFill>
                  <a:latin typeface="Calibri"/>
                </a:rPr>
                <a:t>decision rule</a:t>
              </a:r>
            </a:p>
          </p:txBody>
        </p:sp>
        <p:sp>
          <p:nvSpPr>
            <p:cNvPr id="20" name="Rounded Rectangle 19"/>
            <p:cNvSpPr/>
            <p:nvPr/>
          </p:nvSpPr>
          <p:spPr>
            <a:xfrm>
              <a:off x="8183879" y="3429000"/>
              <a:ext cx="1554480" cy="7772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000000"/>
                  </a:solidFill>
                  <a:latin typeface="Calibri"/>
                </a:rPr>
                <a:t>costs and constraints</a:t>
              </a:r>
            </a:p>
          </p:txBody>
        </p:sp>
        <p:cxnSp>
          <p:nvCxnSpPr>
            <p:cNvPr id="21" name="Connector 20"/>
            <p:cNvCxnSpPr/>
            <p:nvPr/>
          </p:nvCxnSpPr>
          <p:spPr>
            <a:xfrm flipV="1">
              <a:off x="8961119" y="2788920"/>
              <a:ext cx="0" cy="64008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9738359" y="2400300"/>
              <a:ext cx="365761" cy="0"/>
            </a:xfrm>
            <a:prstGeom prst="line">
              <a:avLst/>
            </a:prstGeom>
            <a:ln w="19050">
              <a:solidFill>
                <a:srgbClr val="59595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10104120" y="2011680"/>
              <a:ext cx="1554480" cy="777240"/>
            </a:xfrm>
            <a:prstGeom prst="roundRect">
              <a:avLst>
                <a:gd name="adj" fmla="val 12000"/>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r>
                <a:rPr sz="1600" b="1">
                  <a:solidFill>
                    <a:srgbClr val="FFFFFF"/>
                  </a:solidFill>
                  <a:latin typeface="Calibri"/>
                </a:rPr>
                <a:t>action</a:t>
              </a:r>
            </a:p>
          </p:txBody>
        </p:sp>
        <p:sp>
          <p:nvSpPr>
            <p:cNvPr id="24" name="TextBox 23"/>
            <p:cNvSpPr txBox="1"/>
            <p:nvPr/>
          </p:nvSpPr>
          <p:spPr>
            <a:xfrm>
              <a:off x="8183879" y="1508760"/>
              <a:ext cx="3474720" cy="320040"/>
            </a:xfrm>
            <a:prstGeom prst="rect">
              <a:avLst/>
            </a:prstGeom>
            <a:noFill/>
          </p:spPr>
          <p:txBody>
            <a:bodyPr wrap="square" lIns="0" tIns="0" rIns="0" bIns="0" anchor="t">
              <a:spAutoFit/>
            </a:bodyPr>
            <a:lstStyle/>
            <a:p>
              <a:pPr algn="ctr"/>
              <a:r>
                <a:rPr sz="1600" b="1" i="0">
                  <a:solidFill>
                    <a:srgbClr val="FF0000"/>
                  </a:solidFill>
                  <a:latin typeface="Calibri"/>
                </a:rPr>
                <a:t>action</a:t>
              </a:r>
            </a:p>
          </p:txBody>
        </p:sp>
      </p:grpSp>
      <p:graphicFrame>
        <p:nvGraphicFramePr>
          <p:cNvPr id="25" name="inference table"/>
          <p:cNvGraphicFramePr>
            <a:graphicFrameLocks noGrp="1"/>
          </p:cNvGraphicFramePr>
          <p:nvPr/>
        </p:nvGraphicFramePr>
        <p:xfrm>
          <a:off x="502920" y="4434840"/>
          <a:ext cx="11155680" cy="1965960"/>
        </p:xfrm>
        <a:graphic>
          <a:graphicData uri="http://schemas.openxmlformats.org/drawingml/2006/table">
            <a:tbl>
              <a:tblPr firstRow="1" bandRow="1">
                <a:tableStyleId>{5C22544A-7EE6-4342-B048-85BDC9FD1C3A}</a:tableStyleId>
              </a:tblPr>
              <a:tblGrid>
                <a:gridCol w="2651760">
                  <a:extLst>
                    <a:ext uri="{9D8B030D-6E8A-4147-A177-3AD203B41FA5}">
                      <a16:colId xmlns:a16="http://schemas.microsoft.com/office/drawing/2014/main" val="20000"/>
                    </a:ext>
                  </a:extLst>
                </a:gridCol>
                <a:gridCol w="4937760">
                  <a:extLst>
                    <a:ext uri="{9D8B030D-6E8A-4147-A177-3AD203B41FA5}">
                      <a16:colId xmlns:a16="http://schemas.microsoft.com/office/drawing/2014/main" val="20001"/>
                    </a:ext>
                  </a:extLst>
                </a:gridCol>
                <a:gridCol w="3566160">
                  <a:extLst>
                    <a:ext uri="{9D8B030D-6E8A-4147-A177-3AD203B41FA5}">
                      <a16:colId xmlns:a16="http://schemas.microsoft.com/office/drawing/2014/main" val="20002"/>
                    </a:ext>
                  </a:extLst>
                </a:gridCol>
              </a:tblGrid>
              <a:tr h="434340">
                <a:tc>
                  <a:txBody>
                    <a:bodyPr/>
                    <a:lstStyle/>
                    <a:p>
                      <a:r>
                        <a:rPr sz="1500" b="1">
                          <a:solidFill>
                            <a:srgbClr val="FFFFFF"/>
                          </a:solidFill>
                          <a:latin typeface="Calibri"/>
                        </a:rPr>
                        <a:t>Term</a:t>
                      </a:r>
                    </a:p>
                  </a:txBody>
                  <a:tcPr>
                    <a:solidFill>
                      <a:srgbClr val="362FEC"/>
                    </a:solidFill>
                  </a:tcPr>
                </a:tc>
                <a:tc>
                  <a:txBody>
                    <a:bodyPr/>
                    <a:lstStyle/>
                    <a:p>
                      <a:r>
                        <a:rPr sz="1500" b="1">
                          <a:solidFill>
                            <a:srgbClr val="FFFFFF"/>
                          </a:solidFill>
                          <a:latin typeface="Calibri"/>
                        </a:rPr>
                        <a:t>Meaning</a:t>
                      </a:r>
                    </a:p>
                  </a:txBody>
                  <a:tcPr>
                    <a:solidFill>
                      <a:srgbClr val="362FEC"/>
                    </a:solidFill>
                  </a:tcPr>
                </a:tc>
                <a:tc>
                  <a:txBody>
                    <a:bodyPr/>
                    <a:lstStyle/>
                    <a:p>
                      <a:r>
                        <a:rPr sz="1500" b="1">
                          <a:solidFill>
                            <a:srgbClr val="FFFFFF"/>
                          </a:solidFill>
                          <a:latin typeface="Calibri"/>
                        </a:rPr>
                        <a:t>Example</a:t>
                      </a:r>
                    </a:p>
                  </a:txBody>
                  <a:tcPr>
                    <a:solidFill>
                      <a:srgbClr val="362FEC"/>
                    </a:solidFill>
                  </a:tcPr>
                </a:tc>
                <a:extLst>
                  <a:ext uri="{0D108BD9-81ED-4DB2-BD59-A6C34878D82A}">
                    <a16:rowId xmlns:a16="http://schemas.microsoft.com/office/drawing/2014/main" val="10000"/>
                  </a:ext>
                </a:extLst>
              </a:tr>
              <a:tr h="434340">
                <a:tc>
                  <a:txBody>
                    <a:bodyPr/>
                    <a:lstStyle/>
                    <a:p>
                      <a:r>
                        <a:rPr sz="1500" b="1">
                          <a:solidFill>
                            <a:srgbClr val="362FEC"/>
                          </a:solidFill>
                          <a:latin typeface="Calibri"/>
                        </a:rPr>
                        <a:t>statistical inference</a:t>
                      </a:r>
                    </a:p>
                  </a:txBody>
                  <a:tcPr>
                    <a:solidFill>
                      <a:srgbClr val="F4F4F4"/>
                    </a:solidFill>
                  </a:tcPr>
                </a:tc>
                <a:tc>
                  <a:txBody>
                    <a:bodyPr/>
                    <a:lstStyle/>
                    <a:p>
                      <a:r>
                        <a:rPr sz="1500" b="0">
                          <a:solidFill>
                            <a:srgbClr val="000000"/>
                          </a:solidFill>
                          <a:latin typeface="Calibri"/>
                        </a:rPr>
                        <a:t>reasoning from data to unknown quantities, with their uncertainty</a:t>
                      </a:r>
                    </a:p>
                  </a:txBody>
                  <a:tcPr>
                    <a:solidFill>
                      <a:srgbClr val="F4F4F4"/>
                    </a:solidFill>
                  </a:tcPr>
                </a:tc>
                <a:tc>
                  <a:txBody>
                    <a:bodyPr/>
                    <a:lstStyle/>
                    <a:p>
                      <a:r>
                        <a:rPr sz="1500" b="0">
                          <a:solidFill>
                            <a:srgbClr val="000000"/>
                          </a:solidFill>
                          <a:latin typeface="Calibri"/>
                        </a:rPr>
                        <a:t>a confidence interval for a model's accuracy</a:t>
                      </a:r>
                    </a:p>
                  </a:txBody>
                  <a:tcPr>
                    <a:solidFill>
                      <a:srgbClr val="F4F4F4"/>
                    </a:solidFill>
                  </a:tcPr>
                </a:tc>
                <a:extLst>
                  <a:ext uri="{0D108BD9-81ED-4DB2-BD59-A6C34878D82A}">
                    <a16:rowId xmlns:a16="http://schemas.microsoft.com/office/drawing/2014/main" val="10001"/>
                  </a:ext>
                </a:extLst>
              </a:tr>
              <a:tr h="434340">
                <a:tc>
                  <a:txBody>
                    <a:bodyPr/>
                    <a:lstStyle/>
                    <a:p>
                      <a:r>
                        <a:rPr sz="1500" b="1">
                          <a:solidFill>
                            <a:srgbClr val="362FEC"/>
                          </a:solidFill>
                          <a:latin typeface="Calibri"/>
                        </a:rPr>
                        <a:t>probabilistic inference</a:t>
                      </a:r>
                    </a:p>
                  </a:txBody>
                  <a:tcPr>
                    <a:solidFill>
                      <a:srgbClr val="FFFFFF"/>
                    </a:solidFill>
                  </a:tcPr>
                </a:tc>
                <a:tc>
                  <a:txBody>
                    <a:bodyPr/>
                    <a:lstStyle/>
                    <a:p>
                      <a:r>
                        <a:rPr sz="1500" b="0">
                          <a:solidFill>
                            <a:srgbClr val="000000"/>
                          </a:solidFill>
                          <a:latin typeface="Calibri"/>
                        </a:rPr>
                        <a:t>computing a quantity within a specified model</a:t>
                      </a:r>
                    </a:p>
                  </a:txBody>
                  <a:tcPr>
                    <a:solidFill>
                      <a:srgbClr val="FFFFFF"/>
                    </a:solidFill>
                  </a:tcPr>
                </a:tc>
                <a:tc>
                  <a:txBody>
                    <a:bodyPr/>
                    <a:lstStyle/>
                    <a:p>
                      <a:r>
                        <a:rPr sz="1500" b="0">
                          <a:solidFill>
                            <a:srgbClr val="000000"/>
                          </a:solidFill>
                          <a:latin typeface="Calibri"/>
                        </a:rPr>
                        <a:t>the probability of spam given an email's words</a:t>
                      </a:r>
                    </a:p>
                  </a:txBody>
                  <a:tcPr>
                    <a:solidFill>
                      <a:srgbClr val="FFFFFF"/>
                    </a:solidFill>
                  </a:tcPr>
                </a:tc>
                <a:extLst>
                  <a:ext uri="{0D108BD9-81ED-4DB2-BD59-A6C34878D82A}">
                    <a16:rowId xmlns:a16="http://schemas.microsoft.com/office/drawing/2014/main" val="10002"/>
                  </a:ext>
                </a:extLst>
              </a:tr>
              <a:tr h="434340">
                <a:tc>
                  <a:txBody>
                    <a:bodyPr/>
                    <a:lstStyle/>
                    <a:p>
                      <a:r>
                        <a:rPr sz="1500" b="1">
                          <a:solidFill>
                            <a:srgbClr val="362FEC"/>
                          </a:solidFill>
                          <a:latin typeface="Calibri"/>
                        </a:rPr>
                        <a:t>inference (deployment)</a:t>
                      </a:r>
                    </a:p>
                  </a:txBody>
                  <a:tcPr>
                    <a:solidFill>
                      <a:srgbClr val="F4F4F4"/>
                    </a:solidFill>
                  </a:tcPr>
                </a:tc>
                <a:tc>
                  <a:txBody>
                    <a:bodyPr/>
                    <a:lstStyle/>
                    <a:p>
                      <a:r>
                        <a:rPr sz="1500" b="0">
                          <a:solidFill>
                            <a:srgbClr val="000000"/>
                          </a:solidFill>
                          <a:latin typeface="Calibri"/>
                        </a:rPr>
                        <a:t>running a trained model</a:t>
                      </a:r>
                    </a:p>
                  </a:txBody>
                  <a:tcPr>
                    <a:solidFill>
                      <a:srgbClr val="F4F4F4"/>
                    </a:solidFill>
                  </a:tcPr>
                </a:tc>
                <a:tc>
                  <a:txBody>
                    <a:bodyPr/>
                    <a:lstStyle/>
                    <a:p>
                      <a:r>
                        <a:rPr sz="1500" b="0">
                          <a:solidFill>
                            <a:srgbClr val="000000"/>
                          </a:solidFill>
                          <a:latin typeface="Calibri"/>
                        </a:rPr>
                        <a:t>generating a response to a prompt</a:t>
                      </a:r>
                    </a:p>
                  </a:txBody>
                  <a:tcPr>
                    <a:solidFill>
                      <a:srgbClr val="F4F4F4"/>
                    </a:solidFill>
                  </a:tcPr>
                </a:tc>
                <a:extLst>
                  <a:ext uri="{0D108BD9-81ED-4DB2-BD59-A6C34878D82A}">
                    <a16:rowId xmlns:a16="http://schemas.microsoft.com/office/drawing/2014/main" val="10003"/>
                  </a:ext>
                </a:extLst>
              </a:tr>
            </a:tbl>
          </a:graphicData>
        </a:graphic>
      </p:graphicFrame>
      <p:sp>
        <p:nvSpPr>
          <p:cNvPr id="26" name="TextBox 25"/>
          <p:cNvSpPr txBox="1"/>
          <p:nvPr/>
        </p:nvSpPr>
        <p:spPr>
          <a:xfrm>
            <a:off x="502920" y="4069080"/>
            <a:ext cx="5486400" cy="320040"/>
          </a:xfrm>
          <a:prstGeom prst="rect">
            <a:avLst/>
          </a:prstGeom>
          <a:noFill/>
        </p:spPr>
        <p:txBody>
          <a:bodyPr wrap="square" lIns="0" tIns="0" rIns="0" bIns="0" anchor="t">
            <a:spAutoFit/>
          </a:bodyPr>
          <a:lstStyle/>
          <a:p>
            <a:pPr algn="l"/>
            <a:r>
              <a:rPr sz="1600" b="0" i="0">
                <a:solidFill>
                  <a:srgbClr val="595959"/>
                </a:solidFill>
                <a:latin typeface="Calibri"/>
              </a:rPr>
              <a:t>“Inference” is overloaded: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Basic </a:t>
            </a:r>
            <a:r>
              <a:rPr lang="en-US" sz="3200" b="1" dirty="0">
                <a:solidFill>
                  <a:srgbClr val="FF0000"/>
                </a:solidFill>
                <a:latin typeface="Calibri" pitchFamily="34" charset="0"/>
                <a:ea typeface="Calibri" pitchFamily="34" charset="-122"/>
                <a:cs typeface="Calibri" pitchFamily="34" charset="-120"/>
              </a:rPr>
              <a:t>AI</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ML</a:t>
            </a:r>
            <a:r>
              <a:rPr lang="en-US" sz="3200" b="1" dirty="0">
                <a:solidFill>
                  <a:srgbClr val="000000"/>
                </a:solidFill>
                <a:latin typeface="Calibri" pitchFamily="34" charset="0"/>
                <a:ea typeface="Calibri" pitchFamily="34" charset="-122"/>
                <a:cs typeface="Calibri" pitchFamily="34" charset="-120"/>
              </a:rPr>
              <a:t>/</a:t>
            </a:r>
            <a:r>
              <a:rPr lang="en-US" sz="3200" b="1" dirty="0">
                <a:solidFill>
                  <a:srgbClr val="362FEC"/>
                </a:solidFill>
                <a:latin typeface="Calibri" pitchFamily="34" charset="0"/>
                <a:ea typeface="Calibri" pitchFamily="34" charset="-122"/>
                <a:cs typeface="Calibri" pitchFamily="34" charset="-120"/>
              </a:rPr>
              <a:t>DL</a:t>
            </a:r>
            <a:r>
              <a:rPr lang="en-US" sz="3200" b="1" dirty="0">
                <a:solidFill>
                  <a:srgbClr val="000000"/>
                </a:solidFill>
                <a:latin typeface="Calibri" pitchFamily="34" charset="0"/>
                <a:ea typeface="Calibri" pitchFamily="34" charset="-122"/>
                <a:cs typeface="Calibri" pitchFamily="34" charset="-120"/>
              </a:rPr>
              <a:t> Terminology</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Example: a spam filter</a:t>
            </a:r>
          </a:p>
        </p:txBody>
      </p:sp>
      <p:grpSp>
        <p:nvGrpSpPr>
          <p:cNvPr id="4" name="spam rows 1"/>
          <p:cNvGrpSpPr/>
          <p:nvPr/>
        </p:nvGrpSpPr>
        <p:grpSpPr>
          <a:xfrm>
            <a:off x="731520" y="1417320"/>
            <a:ext cx="10881359" cy="1737360"/>
            <a:chOff x="731520" y="1417320"/>
            <a:chExt cx="10881359" cy="1737360"/>
          </a:xfrm>
        </p:grpSpPr>
        <p:sp>
          <p:nvSpPr>
            <p:cNvPr id="5" name="TextBox 4"/>
            <p:cNvSpPr txBox="1"/>
            <p:nvPr/>
          </p:nvSpPr>
          <p:spPr>
            <a:xfrm>
              <a:off x="731520" y="1417320"/>
              <a:ext cx="2926080" cy="365760"/>
            </a:xfrm>
            <a:prstGeom prst="rect">
              <a:avLst/>
            </a:prstGeom>
            <a:noFill/>
          </p:spPr>
          <p:txBody>
            <a:bodyPr wrap="square" anchor="t" lIns="0" rIns="0" tIns="0" bIns="0">
              <a:spAutoFit/>
            </a:bodyPr>
            <a:lstStyle/>
            <a:p>
              <a:pPr algn="l"/>
              <a:r>
                <a:rPr sz="1800" b="1" i="0">
                  <a:solidFill>
                    <a:srgbClr val="595959"/>
                  </a:solidFill>
                  <a:latin typeface="Calibri"/>
                </a:rPr>
                <a:t>practical problem</a:t>
              </a:r>
            </a:p>
          </p:txBody>
        </p:sp>
        <p:sp>
          <p:nvSpPr>
            <p:cNvPr id="6" name="TextBox 5"/>
            <p:cNvSpPr txBox="1"/>
            <p:nvPr/>
          </p:nvSpPr>
          <p:spPr>
            <a:xfrm>
              <a:off x="3749039" y="1417320"/>
              <a:ext cx="7863840" cy="365760"/>
            </a:xfrm>
            <a:prstGeom prst="rect">
              <a:avLst/>
            </a:prstGeom>
            <a:noFill/>
          </p:spPr>
          <p:txBody>
            <a:bodyPr wrap="square" anchor="t" lIns="0" rIns="0" tIns="0" bIns="0">
              <a:spAutoFit/>
            </a:bodyPr>
            <a:lstStyle/>
            <a:p>
              <a:pPr algn="l"/>
              <a:r>
                <a:rPr sz="1800" b="0" i="0">
                  <a:solidFill>
                    <a:srgbClr val="000000"/>
                  </a:solidFill>
                  <a:latin typeface="Calibri"/>
                </a:rPr>
                <a:t>help a user manage unwanted email</a:t>
              </a:r>
            </a:p>
          </p:txBody>
        </p:sp>
        <p:sp>
          <p:nvSpPr>
            <p:cNvPr id="7" name="TextBox 6"/>
            <p:cNvSpPr txBox="1"/>
            <p:nvPr/>
          </p:nvSpPr>
          <p:spPr>
            <a:xfrm>
              <a:off x="731520" y="1874519"/>
              <a:ext cx="2926080" cy="365760"/>
            </a:xfrm>
            <a:prstGeom prst="rect">
              <a:avLst/>
            </a:prstGeom>
            <a:noFill/>
          </p:spPr>
          <p:txBody>
            <a:bodyPr wrap="square" anchor="t" lIns="0" rIns="0" tIns="0" bIns="0">
              <a:spAutoFit/>
            </a:bodyPr>
            <a:lstStyle/>
            <a:p>
              <a:pPr algn="l"/>
              <a:r>
                <a:rPr sz="1800" b="1" i="0">
                  <a:solidFill>
                    <a:srgbClr val="595959"/>
                  </a:solidFill>
                  <a:latin typeface="Calibri"/>
                </a:rPr>
                <a:t>abstract task</a:t>
              </a:r>
            </a:p>
          </p:txBody>
        </p:sp>
        <p:sp>
          <p:nvSpPr>
            <p:cNvPr id="8" name="TextBox 7"/>
            <p:cNvSpPr txBox="1"/>
            <p:nvPr/>
          </p:nvSpPr>
          <p:spPr>
            <a:xfrm>
              <a:off x="3749039" y="1874519"/>
              <a:ext cx="7863840" cy="365760"/>
            </a:xfrm>
            <a:prstGeom prst="rect">
              <a:avLst/>
            </a:prstGeom>
            <a:noFill/>
          </p:spPr>
          <p:txBody>
            <a:bodyPr wrap="square" anchor="t" lIns="0" rIns="0" tIns="0" bIns="0">
              <a:spAutoFit/>
            </a:bodyPr>
            <a:lstStyle/>
            <a:p>
              <a:pPr algn="l"/>
              <a:r>
                <a:rPr sz="1800" b="0" i="0">
                  <a:solidFill>
                    <a:srgbClr val="000000"/>
                  </a:solidFill>
                  <a:latin typeface="Calibri"/>
                </a:rPr>
                <a:t>binary classification</a:t>
              </a:r>
            </a:p>
          </p:txBody>
        </p:sp>
        <p:sp>
          <p:nvSpPr>
            <p:cNvPr id="9" name="TextBox 8"/>
            <p:cNvSpPr txBox="1"/>
            <p:nvPr/>
          </p:nvSpPr>
          <p:spPr>
            <a:xfrm>
              <a:off x="731520" y="2331720"/>
              <a:ext cx="2926080" cy="365760"/>
            </a:xfrm>
            <a:prstGeom prst="rect">
              <a:avLst/>
            </a:prstGeom>
            <a:noFill/>
          </p:spPr>
          <p:txBody>
            <a:bodyPr wrap="square" anchor="t" lIns="0" rIns="0" tIns="0" bIns="0">
              <a:spAutoFit/>
            </a:bodyPr>
            <a:lstStyle/>
            <a:p>
              <a:pPr algn="l"/>
              <a:r>
                <a:rPr sz="1800" b="1" i="0">
                  <a:solidFill>
                    <a:srgbClr val="595959"/>
                  </a:solidFill>
                  <a:latin typeface="Calibri"/>
                </a:rPr>
                <a:t>learning paradigm</a:t>
              </a:r>
            </a:p>
          </p:txBody>
        </p:sp>
        <p:sp>
          <p:nvSpPr>
            <p:cNvPr id="10" name="TextBox 9"/>
            <p:cNvSpPr txBox="1"/>
            <p:nvPr/>
          </p:nvSpPr>
          <p:spPr>
            <a:xfrm>
              <a:off x="3749039" y="2331720"/>
              <a:ext cx="7863840" cy="365760"/>
            </a:xfrm>
            <a:prstGeom prst="rect">
              <a:avLst/>
            </a:prstGeom>
            <a:noFill/>
          </p:spPr>
          <p:txBody>
            <a:bodyPr wrap="square" anchor="t" lIns="0" rIns="0" tIns="0" bIns="0">
              <a:spAutoFit/>
            </a:bodyPr>
            <a:lstStyle/>
            <a:p>
              <a:pPr algn="l"/>
              <a:r>
                <a:rPr sz="1800" b="0" i="0">
                  <a:solidFill>
                    <a:srgbClr val="000000"/>
                  </a:solidFill>
                  <a:latin typeface="Calibri"/>
                </a:rPr>
                <a:t>supervised, from labeled emails</a:t>
              </a:r>
            </a:p>
          </p:txBody>
        </p:sp>
        <p:sp>
          <p:nvSpPr>
            <p:cNvPr id="11" name="TextBox 10"/>
            <p:cNvSpPr txBox="1"/>
            <p:nvPr/>
          </p:nvSpPr>
          <p:spPr>
            <a:xfrm>
              <a:off x="731520" y="2788920"/>
              <a:ext cx="2926080" cy="365760"/>
            </a:xfrm>
            <a:prstGeom prst="rect">
              <a:avLst/>
            </a:prstGeom>
            <a:noFill/>
          </p:spPr>
          <p:txBody>
            <a:bodyPr wrap="square" anchor="t" lIns="0" rIns="0" tIns="0" bIns="0">
              <a:spAutoFit/>
            </a:bodyPr>
            <a:lstStyle/>
            <a:p>
              <a:pPr algn="l"/>
              <a:r>
                <a:rPr sz="1800" b="1" i="0">
                  <a:solidFill>
                    <a:srgbClr val="595959"/>
                  </a:solidFill>
                  <a:latin typeface="Calibri"/>
                </a:rPr>
                <a:t>learning setting</a:t>
              </a:r>
            </a:p>
          </p:txBody>
        </p:sp>
        <p:sp>
          <p:nvSpPr>
            <p:cNvPr id="12" name="TextBox 11"/>
            <p:cNvSpPr txBox="1"/>
            <p:nvPr/>
          </p:nvSpPr>
          <p:spPr>
            <a:xfrm>
              <a:off x="3749039" y="2788920"/>
              <a:ext cx="7863840" cy="365760"/>
            </a:xfrm>
            <a:prstGeom prst="rect">
              <a:avLst/>
            </a:prstGeom>
            <a:noFill/>
          </p:spPr>
          <p:txBody>
            <a:bodyPr wrap="square" anchor="t" lIns="0" rIns="0" tIns="0" bIns="0">
              <a:spAutoFit/>
            </a:bodyPr>
            <a:lstStyle/>
            <a:p>
              <a:pPr algn="l"/>
              <a:r>
                <a:rPr sz="1800" b="0" i="0">
                  <a:solidFill>
                    <a:srgbClr val="000000"/>
                  </a:solidFill>
                  <a:latin typeface="Calibri"/>
                </a:rPr>
                <a:t>offline training on a collected dataset</a:t>
              </a:r>
            </a:p>
          </p:txBody>
        </p:sp>
      </p:grpSp>
      <p:grpSp>
        <p:nvGrpSpPr>
          <p:cNvPr id="13" name="spam rows 2"/>
          <p:cNvGrpSpPr/>
          <p:nvPr/>
        </p:nvGrpSpPr>
        <p:grpSpPr>
          <a:xfrm>
            <a:off x="731520" y="3246120"/>
            <a:ext cx="10881359" cy="2194560"/>
            <a:chOff x="731520" y="3246120"/>
            <a:chExt cx="10881359" cy="2194560"/>
          </a:xfrm>
        </p:grpSpPr>
        <p:sp>
          <p:nvSpPr>
            <p:cNvPr id="14" name="TextBox 13"/>
            <p:cNvSpPr txBox="1"/>
            <p:nvPr/>
          </p:nvSpPr>
          <p:spPr>
            <a:xfrm>
              <a:off x="731520" y="3246120"/>
              <a:ext cx="2926080" cy="365760"/>
            </a:xfrm>
            <a:prstGeom prst="rect">
              <a:avLst/>
            </a:prstGeom>
            <a:noFill/>
          </p:spPr>
          <p:txBody>
            <a:bodyPr wrap="square" anchor="t" lIns="0" rIns="0" tIns="0" bIns="0">
              <a:spAutoFit/>
            </a:bodyPr>
            <a:lstStyle/>
            <a:p>
              <a:pPr algn="l"/>
              <a:r>
                <a:rPr sz="1800" b="1" i="0">
                  <a:solidFill>
                    <a:srgbClr val="362FEC"/>
                  </a:solidFill>
                  <a:latin typeface="Calibri"/>
                </a:rPr>
                <a:t>input and target</a:t>
              </a:r>
            </a:p>
          </p:txBody>
        </p:sp>
        <p:sp>
          <p:nvSpPr>
            <p:cNvPr id="15" name="TextBox 14"/>
            <p:cNvSpPr txBox="1"/>
            <p:nvPr/>
          </p:nvSpPr>
          <p:spPr>
            <a:xfrm>
              <a:off x="3749039" y="3246120"/>
              <a:ext cx="7863840" cy="365760"/>
            </a:xfrm>
            <a:prstGeom prst="rect">
              <a:avLst/>
            </a:prstGeom>
            <a:noFill/>
          </p:spPr>
          <p:txBody>
            <a:bodyPr wrap="square" anchor="t" lIns="0" rIns="0" tIns="0" bIns="0">
              <a:spAutoFit/>
            </a:bodyPr>
            <a:lstStyle/>
            <a:p>
              <a:pPr algn="l"/>
              <a:r>
                <a:rPr sz="1800" b="0" i="0">
                  <a:solidFill>
                    <a:srgbClr val="000000"/>
                  </a:solidFill>
                  <a:latin typeface="Calibri"/>
                </a:rPr>
                <a:t>features of an email; label spam or not</a:t>
              </a:r>
            </a:p>
          </p:txBody>
        </p:sp>
        <p:sp>
          <p:nvSpPr>
            <p:cNvPr id="16" name="TextBox 15"/>
            <p:cNvSpPr txBox="1"/>
            <p:nvPr/>
          </p:nvSpPr>
          <p:spPr>
            <a:xfrm>
              <a:off x="731520" y="3703320"/>
              <a:ext cx="2926080" cy="365760"/>
            </a:xfrm>
            <a:prstGeom prst="rect">
              <a:avLst/>
            </a:prstGeom>
            <a:noFill/>
          </p:spPr>
          <p:txBody>
            <a:bodyPr wrap="square" anchor="t" lIns="0" rIns="0" tIns="0" bIns="0">
              <a:spAutoFit/>
            </a:bodyPr>
            <a:lstStyle/>
            <a:p>
              <a:pPr algn="l"/>
              <a:r>
                <a:rPr sz="1800" b="1" i="0">
                  <a:solidFill>
                    <a:srgbClr val="362FEC"/>
                  </a:solidFill>
                  <a:latin typeface="Calibri"/>
                </a:rPr>
                <a:t>model family</a:t>
              </a:r>
            </a:p>
          </p:txBody>
        </p:sp>
        <p:sp>
          <p:nvSpPr>
            <p:cNvPr id="17" name="TextBox 16"/>
            <p:cNvSpPr txBox="1"/>
            <p:nvPr/>
          </p:nvSpPr>
          <p:spPr>
            <a:xfrm>
              <a:off x="3749039" y="3703320"/>
              <a:ext cx="7863840" cy="365760"/>
            </a:xfrm>
            <a:prstGeom prst="rect">
              <a:avLst/>
            </a:prstGeom>
            <a:noFill/>
          </p:spPr>
          <p:txBody>
            <a:bodyPr wrap="square" anchor="t" lIns="0" rIns="0" tIns="0" bIns="0">
              <a:spAutoFit/>
            </a:bodyPr>
            <a:lstStyle/>
            <a:p>
              <a:pPr algn="l"/>
              <a:r>
                <a:rPr sz="1800" b="0" i="0">
                  <a:solidFill>
                    <a:srgbClr val="000000"/>
                  </a:solidFill>
                  <a:latin typeface="Calibri"/>
                </a:rPr>
                <a:t>logistic regression: a probability of spam</a:t>
              </a:r>
            </a:p>
          </p:txBody>
        </p:sp>
        <p:sp>
          <p:nvSpPr>
            <p:cNvPr id="18" name="TextBox 17"/>
            <p:cNvSpPr txBox="1"/>
            <p:nvPr/>
          </p:nvSpPr>
          <p:spPr>
            <a:xfrm>
              <a:off x="731520" y="4160520"/>
              <a:ext cx="2926080" cy="365760"/>
            </a:xfrm>
            <a:prstGeom prst="rect">
              <a:avLst/>
            </a:prstGeom>
            <a:noFill/>
          </p:spPr>
          <p:txBody>
            <a:bodyPr wrap="square" anchor="t" lIns="0" rIns="0" tIns="0" bIns="0">
              <a:spAutoFit/>
            </a:bodyPr>
            <a:lstStyle/>
            <a:p>
              <a:pPr algn="l"/>
              <a:r>
                <a:rPr sz="1800" b="1" i="0">
                  <a:solidFill>
                    <a:srgbClr val="362FEC"/>
                  </a:solidFill>
                  <a:latin typeface="Calibri"/>
                </a:rPr>
                <a:t>training objective</a:t>
              </a:r>
            </a:p>
          </p:txBody>
        </p:sp>
        <p:sp>
          <p:nvSpPr>
            <p:cNvPr id="19" name="TextBox 18"/>
            <p:cNvSpPr txBox="1"/>
            <p:nvPr/>
          </p:nvSpPr>
          <p:spPr>
            <a:xfrm>
              <a:off x="3749039" y="4160520"/>
              <a:ext cx="7863840" cy="365760"/>
            </a:xfrm>
            <a:prstGeom prst="rect">
              <a:avLst/>
            </a:prstGeom>
            <a:noFill/>
          </p:spPr>
          <p:txBody>
            <a:bodyPr wrap="square" anchor="t" lIns="0" rIns="0" tIns="0" bIns="0">
              <a:spAutoFit/>
            </a:bodyPr>
            <a:lstStyle/>
            <a:p>
              <a:pPr algn="l"/>
              <a:r>
                <a:rPr sz="1800" b="0" i="0">
                  <a:solidFill>
                    <a:srgbClr val="000000"/>
                  </a:solidFill>
                  <a:latin typeface="Calibri"/>
                </a:rPr>
                <a:t>average log loss (binary cross-entropy), maybe regularized</a:t>
              </a:r>
            </a:p>
          </p:txBody>
        </p:sp>
        <p:sp>
          <p:nvSpPr>
            <p:cNvPr id="20" name="TextBox 19"/>
            <p:cNvSpPr txBox="1"/>
            <p:nvPr/>
          </p:nvSpPr>
          <p:spPr>
            <a:xfrm>
              <a:off x="731520" y="4617720"/>
              <a:ext cx="2926080" cy="365760"/>
            </a:xfrm>
            <a:prstGeom prst="rect">
              <a:avLst/>
            </a:prstGeom>
            <a:noFill/>
          </p:spPr>
          <p:txBody>
            <a:bodyPr wrap="square" anchor="t" lIns="0" rIns="0" tIns="0" bIns="0">
              <a:spAutoFit/>
            </a:bodyPr>
            <a:lstStyle/>
            <a:p>
              <a:pPr algn="l"/>
              <a:r>
                <a:rPr sz="1800" b="1" i="0">
                  <a:solidFill>
                    <a:srgbClr val="362FEC"/>
                  </a:solidFill>
                  <a:latin typeface="Calibri"/>
                </a:rPr>
                <a:t>training algorithm</a:t>
              </a:r>
            </a:p>
          </p:txBody>
        </p:sp>
        <p:sp>
          <p:nvSpPr>
            <p:cNvPr id="21" name="TextBox 20"/>
            <p:cNvSpPr txBox="1"/>
            <p:nvPr/>
          </p:nvSpPr>
          <p:spPr>
            <a:xfrm>
              <a:off x="3749039" y="4617720"/>
              <a:ext cx="7863840" cy="365760"/>
            </a:xfrm>
            <a:prstGeom prst="rect">
              <a:avLst/>
            </a:prstGeom>
            <a:noFill/>
          </p:spPr>
          <p:txBody>
            <a:bodyPr wrap="square" anchor="t" lIns="0" rIns="0" tIns="0" bIns="0">
              <a:spAutoFit/>
            </a:bodyPr>
            <a:lstStyle/>
            <a:p>
              <a:pPr algn="l"/>
              <a:r>
                <a:rPr sz="1800" b="0" i="0">
                  <a:solidFill>
                    <a:srgbClr val="000000"/>
                  </a:solidFill>
                  <a:latin typeface="Calibri"/>
                </a:rPr>
                <a:t>gradient descent on that objective</a:t>
              </a:r>
            </a:p>
          </p:txBody>
        </p:sp>
        <p:sp>
          <p:nvSpPr>
            <p:cNvPr id="22" name="TextBox 21"/>
            <p:cNvSpPr txBox="1"/>
            <p:nvPr/>
          </p:nvSpPr>
          <p:spPr>
            <a:xfrm>
              <a:off x="731520" y="5074920"/>
              <a:ext cx="2926080" cy="365760"/>
            </a:xfrm>
            <a:prstGeom prst="rect">
              <a:avLst/>
            </a:prstGeom>
            <a:noFill/>
          </p:spPr>
          <p:txBody>
            <a:bodyPr wrap="square" anchor="t" lIns="0" rIns="0" tIns="0" bIns="0">
              <a:spAutoFit/>
            </a:bodyPr>
            <a:lstStyle/>
            <a:p>
              <a:pPr algn="l"/>
              <a:r>
                <a:rPr sz="1800" b="1" i="0">
                  <a:solidFill>
                    <a:srgbClr val="362FEC"/>
                  </a:solidFill>
                  <a:latin typeface="Calibri"/>
                </a:rPr>
                <a:t>trained model</a:t>
              </a:r>
            </a:p>
          </p:txBody>
        </p:sp>
        <p:sp>
          <p:nvSpPr>
            <p:cNvPr id="23" name="TextBox 22"/>
            <p:cNvSpPr txBox="1"/>
            <p:nvPr/>
          </p:nvSpPr>
          <p:spPr>
            <a:xfrm>
              <a:off x="3749039" y="5074920"/>
              <a:ext cx="7863840" cy="365760"/>
            </a:xfrm>
            <a:prstGeom prst="rect">
              <a:avLst/>
            </a:prstGeom>
            <a:noFill/>
          </p:spPr>
          <p:txBody>
            <a:bodyPr wrap="square" anchor="t" lIns="0" rIns="0" tIns="0" bIns="0">
              <a:spAutoFit/>
            </a:bodyPr>
            <a:lstStyle/>
            <a:p>
              <a:pPr algn="l"/>
              <a:r>
                <a:rPr sz="1800" b="0" i="0">
                  <a:solidFill>
                    <a:srgbClr val="000000"/>
                  </a:solidFill>
                  <a:latin typeface="Calibri"/>
                </a:rPr>
                <a:t>the fitted weights and the rule they define</a:t>
              </a:r>
            </a:p>
          </p:txBody>
        </p:sp>
      </p:grpSp>
      <p:grpSp>
        <p:nvGrpSpPr>
          <p:cNvPr id="24" name="spam rows 3"/>
          <p:cNvGrpSpPr/>
          <p:nvPr/>
        </p:nvGrpSpPr>
        <p:grpSpPr>
          <a:xfrm>
            <a:off x="731520" y="5532120"/>
            <a:ext cx="10881359" cy="365760"/>
            <a:chOff x="731520" y="5532120"/>
            <a:chExt cx="10881359" cy="365760"/>
          </a:xfrm>
        </p:grpSpPr>
        <p:sp>
          <p:nvSpPr>
            <p:cNvPr id="25" name="TextBox 24"/>
            <p:cNvSpPr txBox="1"/>
            <p:nvPr/>
          </p:nvSpPr>
          <p:spPr>
            <a:xfrm>
              <a:off x="731520" y="5532120"/>
              <a:ext cx="2926080" cy="365760"/>
            </a:xfrm>
            <a:prstGeom prst="rect">
              <a:avLst/>
            </a:prstGeom>
            <a:noFill/>
          </p:spPr>
          <p:txBody>
            <a:bodyPr wrap="square" anchor="t" lIns="0" rIns="0" tIns="0" bIns="0">
              <a:spAutoFit/>
            </a:bodyPr>
            <a:lstStyle/>
            <a:p>
              <a:pPr algn="l"/>
              <a:r>
                <a:rPr sz="1800" b="1" i="0">
                  <a:solidFill>
                    <a:srgbClr val="00B050"/>
                  </a:solidFill>
                  <a:latin typeface="Calibri"/>
                </a:rPr>
                <a:t>prediction</a:t>
              </a:r>
            </a:p>
          </p:txBody>
        </p:sp>
        <p:sp>
          <p:nvSpPr>
            <p:cNvPr id="26" name="TextBox 25"/>
            <p:cNvSpPr txBox="1"/>
            <p:nvPr/>
          </p:nvSpPr>
          <p:spPr>
            <a:xfrm>
              <a:off x="3749039" y="5532120"/>
              <a:ext cx="7863840" cy="365760"/>
            </a:xfrm>
            <a:prstGeom prst="rect">
              <a:avLst/>
            </a:prstGeom>
            <a:noFill/>
          </p:spPr>
          <p:txBody>
            <a:bodyPr wrap="square" anchor="t" lIns="0" rIns="0" tIns="0" bIns="0">
              <a:spAutoFit/>
            </a:bodyPr>
            <a:lstStyle/>
            <a:p>
              <a:pPr algn="l"/>
              <a:r>
                <a:rPr sz="1800" b="0" i="0">
                  <a:solidFill>
                    <a:srgbClr val="000000"/>
                  </a:solidFill>
                  <a:latin typeface="Calibri"/>
                </a:rPr>
                <a:t>the probability that a new email is spam</a:t>
              </a:r>
            </a:p>
          </p:txBody>
        </p:sp>
      </p:grpSp>
      <p:grpSp>
        <p:nvGrpSpPr>
          <p:cNvPr id="27" name="spam rows 4"/>
          <p:cNvGrpSpPr/>
          <p:nvPr/>
        </p:nvGrpSpPr>
        <p:grpSpPr>
          <a:xfrm>
            <a:off x="731520" y="5989320"/>
            <a:ext cx="10881359" cy="365760"/>
            <a:chOff x="731520" y="5989320"/>
            <a:chExt cx="10881359" cy="365760"/>
          </a:xfrm>
        </p:grpSpPr>
        <p:sp>
          <p:nvSpPr>
            <p:cNvPr id="28" name="TextBox 27"/>
            <p:cNvSpPr txBox="1"/>
            <p:nvPr/>
          </p:nvSpPr>
          <p:spPr>
            <a:xfrm>
              <a:off x="731520" y="5989320"/>
              <a:ext cx="2926080" cy="365760"/>
            </a:xfrm>
            <a:prstGeom prst="rect">
              <a:avLst/>
            </a:prstGeom>
            <a:noFill/>
          </p:spPr>
          <p:txBody>
            <a:bodyPr wrap="square" anchor="t" lIns="0" rIns="0" tIns="0" bIns="0">
              <a:spAutoFit/>
            </a:bodyPr>
            <a:lstStyle/>
            <a:p>
              <a:pPr algn="l"/>
              <a:r>
                <a:rPr sz="1800" b="1" i="0">
                  <a:solidFill>
                    <a:srgbClr val="FF0000"/>
                  </a:solidFill>
                  <a:latin typeface="Calibri"/>
                </a:rPr>
                <a:t>action</a:t>
              </a:r>
            </a:p>
          </p:txBody>
        </p:sp>
        <p:sp>
          <p:nvSpPr>
            <p:cNvPr id="29" name="TextBox 28"/>
            <p:cNvSpPr txBox="1"/>
            <p:nvPr/>
          </p:nvSpPr>
          <p:spPr>
            <a:xfrm>
              <a:off x="3749039" y="5989320"/>
              <a:ext cx="7863840" cy="365760"/>
            </a:xfrm>
            <a:prstGeom prst="rect">
              <a:avLst/>
            </a:prstGeom>
            <a:noFill/>
          </p:spPr>
          <p:txBody>
            <a:bodyPr wrap="square" anchor="t" lIns="0" rIns="0" tIns="0" bIns="0">
              <a:spAutoFit/>
            </a:bodyPr>
            <a:lstStyle/>
            <a:p>
              <a:pPr algn="l"/>
              <a:r>
                <a:rPr sz="1800" b="0" i="0">
                  <a:solidFill>
                    <a:srgbClr val="000000"/>
                  </a:solidFill>
                  <a:latin typeface="Calibri"/>
                </a:rPr>
                <a:t>a decision rule flags or routes the email</a:t>
              </a:r>
            </a:p>
          </p:txBody>
        </p:sp>
      </p:grpSp>
      <p:pic>
        <p:nvPicPr>
          <p:cNvPr id="30" name="Picture 29" descr="image.png"/>
          <p:cNvPicPr>
            <a:picLocks noChangeAspect="1"/>
          </p:cNvPicPr>
          <p:nvPr/>
        </p:nvPicPr>
        <p:blipFill>
          <a:blip r:embed="rId2"/>
          <a:stretch>
            <a:fillRect/>
          </a:stretch>
        </p:blipFill>
        <p:spPr>
          <a:xfrm>
            <a:off x="8092440" y="3648456"/>
            <a:ext cx="3566160" cy="4430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63D8B88D-36C4-45E1-74C8-A7D5EAB586FB}"/>
              </a:ext>
            </a:extLst>
          </p:cNvPr>
          <p:cNvSpPr txBox="1"/>
          <p:nvPr/>
        </p:nvSpPr>
        <p:spPr>
          <a:xfrm>
            <a:off x="0" y="148566"/>
            <a:ext cx="11680992" cy="548640"/>
          </a:xfrm>
          <a:prstGeom prst="rect">
            <a:avLst/>
          </a:prstGeom>
          <a:noFill/>
          <a:ln>
            <a:noFill/>
          </a:ln>
        </p:spPr>
        <p:txBody>
          <a:bodyPr wrap="square" rtlCol="0" anchor="ctr"/>
          <a:lstStyle/>
          <a:p>
            <a:pPr marL="0" indent="0">
              <a:buNone/>
            </a:pPr>
            <a:r>
              <a:rPr lang="en-US" sz="3200" b="1" dirty="0">
                <a:solidFill>
                  <a:srgbClr val="362FEC"/>
                </a:solidFill>
                <a:latin typeface="Calibri" pitchFamily="34" charset="0"/>
                <a:ea typeface="Calibri" pitchFamily="34" charset="-122"/>
                <a:cs typeface="Calibri" pitchFamily="34" charset="-120"/>
              </a:rPr>
              <a:t>Lecture 1</a:t>
            </a:r>
            <a:r>
              <a:rPr lang="en-US" sz="3200" b="1" dirty="0">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 </a:t>
            </a:r>
            <a:r>
              <a:rPr lang="en-US" sz="3200" b="1" dirty="0">
                <a:solidFill>
                  <a:srgbClr val="000000"/>
                </a:solidFill>
                <a:latin typeface="Calibri" pitchFamily="34" charset="0"/>
                <a:ea typeface="Calibri" pitchFamily="34" charset="-122"/>
                <a:cs typeface="Calibri" pitchFamily="34" charset="-120"/>
              </a:rPr>
              <a:t>(Artificial) </a:t>
            </a:r>
            <a:r>
              <a:rPr lang="en-US" sz="3200" b="1" dirty="0">
                <a:solidFill>
                  <a:srgbClr val="FF0000"/>
                </a:solidFill>
                <a:latin typeface="Calibri" pitchFamily="34" charset="0"/>
                <a:ea typeface="Calibri" pitchFamily="34" charset="-122"/>
                <a:cs typeface="Calibri" pitchFamily="34" charset="-120"/>
              </a:rPr>
              <a:t>Intelligence</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00B050"/>
                </a:solidFill>
                <a:latin typeface="Calibri" pitchFamily="34" charset="0"/>
                <a:ea typeface="Calibri" pitchFamily="34" charset="-122"/>
                <a:cs typeface="Calibri" pitchFamily="34" charset="-120"/>
              </a:rPr>
              <a:t>Learning</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362FEC"/>
                </a:solidFill>
                <a:latin typeface="Calibri" pitchFamily="34" charset="0"/>
                <a:ea typeface="Calibri" pitchFamily="34" charset="-122"/>
                <a:cs typeface="Calibri" pitchFamily="34" charset="-120"/>
              </a:rPr>
              <a:t>Language</a:t>
            </a:r>
            <a:r>
              <a:rPr lang="en-US" sz="3200" b="1" dirty="0">
                <a:solidFill>
                  <a:srgbClr val="000000"/>
                </a:solidFill>
                <a:latin typeface="Calibri" pitchFamily="34" charset="0"/>
                <a:ea typeface="Calibri" pitchFamily="34" charset="-122"/>
                <a:cs typeface="Calibri" pitchFamily="34" charset="-120"/>
              </a:rPr>
              <a:t>, and </a:t>
            </a:r>
            <a:r>
              <a:rPr lang="en-US" sz="3200" b="1" dirty="0">
                <a:solidFill>
                  <a:schemeClr val="accent2"/>
                </a:solidFill>
                <a:latin typeface="Calibri" pitchFamily="34" charset="0"/>
                <a:ea typeface="Calibri" pitchFamily="34" charset="-122"/>
                <a:cs typeface="Calibri" pitchFamily="34" charset="-120"/>
              </a:rPr>
              <a:t>Meaning</a:t>
            </a:r>
            <a:endParaRPr lang="en-US" sz="3200" dirty="0">
              <a:solidFill>
                <a:schemeClr val="accent2"/>
              </a:solidFill>
            </a:endParaRPr>
          </a:p>
        </p:txBody>
      </p:sp>
      <p:sp>
        <p:nvSpPr>
          <p:cNvPr id="3" name="TextBox 4">
            <a:extLst>
              <a:ext uri="{FF2B5EF4-FFF2-40B4-BE49-F238E27FC236}">
                <a16:creationId xmlns:a16="http://schemas.microsoft.com/office/drawing/2014/main" id="{66572BAD-DD8C-3E32-5E0A-D54192545328}"/>
              </a:ext>
            </a:extLst>
          </p:cNvPr>
          <p:cNvSpPr txBox="1"/>
          <p:nvPr/>
        </p:nvSpPr>
        <p:spPr>
          <a:xfrm>
            <a:off x="599290" y="1382286"/>
            <a:ext cx="6646637" cy="3785652"/>
          </a:xfrm>
          <a:prstGeom prst="rect">
            <a:avLst/>
          </a:prstGeom>
          <a:noFill/>
        </p:spPr>
        <p:txBody>
          <a:bodyPr wrap="square" rtlCol="0">
            <a:spAutoFit/>
          </a:bodyPr>
          <a:lstStyle/>
          <a:p>
            <a:pPr marL="342900" indent="-342900">
              <a:buFont typeface="+mj-lt"/>
              <a:buAutoNum type="arabicPeriod"/>
            </a:pPr>
            <a:r>
              <a:rPr lang="en-US" sz="2000" dirty="0">
                <a:latin typeface="Calibri" panose="020F0502020204030204" pitchFamily="34" charset="0"/>
                <a:cs typeface="Calibri" panose="020F0502020204030204" pitchFamily="34" charset="0"/>
              </a:rPr>
              <a:t>Short timeline highlighting language and its modeling, course description: what we will study and build</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Basic AI/ML/DL terminology</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Understanding </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Intelligence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Learning</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Language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Meaning</a:t>
            </a:r>
            <a:endParaRPr lang="en-US" sz="2000" dirty="0">
              <a:latin typeface="Calibri" panose="020F0502020204030204" pitchFamily="34" charset="0"/>
              <a:cs typeface="Calibri" panose="020F0502020204030204" pitchFamily="34" charset="0"/>
            </a:endParaRPr>
          </a:p>
          <a:p>
            <a:pPr lvl="1"/>
            <a:endParaRPr lang="en-US" sz="2000" dirty="0">
              <a:latin typeface="Calibri" panose="020F0502020204030204" pitchFamily="34" charset="0"/>
              <a:cs typeface="Calibri" panose="020F0502020204030204" pitchFamily="34" charset="0"/>
            </a:endParaRPr>
          </a:p>
          <a:p>
            <a:pPr marL="457200" indent="-457200">
              <a:buFont typeface="+mj-lt"/>
              <a:buAutoNum type="arabicPeriod"/>
            </a:pPr>
            <a:r>
              <a:rPr lang="en-US" sz="2000" dirty="0">
                <a:latin typeface="Calibri" panose="020F0502020204030204" pitchFamily="34" charset="0"/>
                <a:cs typeface="Calibri" panose="020F0502020204030204" pitchFamily="34" charset="0"/>
              </a:rPr>
              <a:t>Hands-on: an autograd engine</a:t>
            </a:r>
          </a:p>
        </p:txBody>
      </p:sp>
      <p:sp>
        <p:nvSpPr>
          <p:cNvPr id="4" name="red box">
            <a:extLst>
              <a:ext uri="{FF2B5EF4-FFF2-40B4-BE49-F238E27FC236}">
                <a16:creationId xmlns:a16="http://schemas.microsoft.com/office/drawing/2014/main" id="{614C2DA7-5561-EFDE-A18D-698F7356000C}"/>
              </a:ext>
            </a:extLst>
          </p:cNvPr>
          <p:cNvSpPr/>
          <p:nvPr/>
        </p:nvSpPr>
        <p:spPr>
          <a:xfrm>
            <a:off x="955964" y="2932206"/>
            <a:ext cx="1661284" cy="37724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FF0000"/>
                </a:solidFill>
                <a:latin typeface="Calibri" pitchFamily="34" charset="0"/>
                <a:ea typeface="Calibri" pitchFamily="34" charset="-122"/>
                <a:cs typeface="Calibri" pitchFamily="34" charset="-120"/>
              </a:rPr>
              <a:t>Intelligence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Turing's question</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800"/>
              </a:spcAft>
            </a:pPr>
            <a:r>
              <a:rPr sz="1700" b="1" i="0">
                <a:solidFill>
                  <a:srgbClr val="FF0000"/>
                </a:solidFill>
                <a:latin typeface="Calibri"/>
              </a:rPr>
              <a:t>1637  </a:t>
            </a:r>
            <a:r>
              <a:rPr sz="1700" b="1" i="0">
                <a:solidFill>
                  <a:srgbClr val="000000"/>
                </a:solidFill>
                <a:latin typeface="Calibri"/>
              </a:rPr>
              <a:t>Descartes: </a:t>
            </a:r>
            <a:r>
              <a:rPr sz="1700" b="0" i="0">
                <a:solidFill>
                  <a:srgbClr val="000000"/>
                </a:solidFill>
                <a:latin typeface="Calibri"/>
              </a:rPr>
              <a:t>a machine could never arrange words to reply sensibly to whatever is said, as even the dullest person can.</a:t>
            </a:r>
          </a:p>
          <a:p>
            <a:pPr algn="l">
              <a:spcAft>
                <a:spcPts val="800"/>
              </a:spcAft>
            </a:pPr>
            <a:r>
              <a:rPr sz="1700" b="1" i="0">
                <a:solidFill>
                  <a:srgbClr val="FF0000"/>
                </a:solidFill>
                <a:latin typeface="Calibri"/>
              </a:rPr>
              <a:t>1843  </a:t>
            </a:r>
            <a:r>
              <a:rPr sz="1700" b="1" i="0">
                <a:solidFill>
                  <a:srgbClr val="000000"/>
                </a:solidFill>
                <a:latin typeface="Calibri"/>
              </a:rPr>
              <a:t>Lovelace: </a:t>
            </a:r>
            <a:r>
              <a:rPr sz="1700" b="0" i="0">
                <a:solidFill>
                  <a:srgbClr val="000000"/>
                </a:solidFill>
                <a:latin typeface="Calibri"/>
              </a:rPr>
              <a:t>the Analytical Engine “has no pretensions to originate anything”; it does only what it is ordered to do.</a:t>
            </a:r>
          </a:p>
          <a:p>
            <a:pPr algn="l">
              <a:spcAft>
                <a:spcPts val="800"/>
              </a:spcAft>
            </a:pPr>
            <a:r>
              <a:rPr sz="1700" b="1" i="0">
                <a:solidFill>
                  <a:srgbClr val="FF0000"/>
                </a:solidFill>
                <a:latin typeface="Calibri"/>
              </a:rPr>
              <a:t>1949  </a:t>
            </a:r>
            <a:r>
              <a:rPr sz="1700" b="1" i="0">
                <a:solidFill>
                  <a:srgbClr val="000000"/>
                </a:solidFill>
                <a:latin typeface="Calibri"/>
              </a:rPr>
              <a:t>Jefferson: </a:t>
            </a:r>
            <a:r>
              <a:rPr sz="1700" b="0" i="0">
                <a:solidFill>
                  <a:srgbClr val="000000"/>
                </a:solidFill>
                <a:latin typeface="Calibri"/>
              </a:rPr>
              <a:t>no machine equals the brain until it writes a sonnet from thoughts and emotions felt. The question reaches the newspapers.</a:t>
            </a:r>
          </a:p>
          <a:p>
            <a:pPr algn="l">
              <a:spcAft>
                <a:spcPts val="800"/>
              </a:spcAft>
            </a:pPr>
            <a:r>
              <a:rPr sz="1700" b="1" i="0">
                <a:solidFill>
                  <a:srgbClr val="362FEC"/>
                </a:solidFill>
                <a:latin typeface="Calibri"/>
              </a:rPr>
              <a:t>1950  </a:t>
            </a:r>
            <a:r>
              <a:rPr sz="1700" b="1" i="0">
                <a:solidFill>
                  <a:srgbClr val="000000"/>
                </a:solidFill>
                <a:latin typeface="Calibri"/>
              </a:rPr>
              <a:t>Turing: </a:t>
            </a:r>
            <a:r>
              <a:rPr sz="1700" b="0" i="0">
                <a:solidFill>
                  <a:srgbClr val="000000"/>
                </a:solidFill>
                <a:latin typeface="Calibri"/>
              </a:rPr>
              <a:t>“Can machines think?” is too ill-defined; replace it with a game. Build a child machine, and educate it.</a:t>
            </a:r>
          </a:p>
          <a:p>
            <a:pPr algn="l">
              <a:spcAft>
                <a:spcPts val="800"/>
              </a:spcAft>
            </a:pPr>
            <a:r>
              <a:rPr sz="1700" b="1" i="0">
                <a:solidFill>
                  <a:srgbClr val="362FEC"/>
                </a:solidFill>
                <a:latin typeface="Calibri"/>
              </a:rPr>
              <a:t>What lasts is the method: </a:t>
            </a:r>
            <a:r>
              <a:rPr sz="1700" b="0" i="0">
                <a:solidFill>
                  <a:srgbClr val="000000"/>
                </a:solidFill>
                <a:latin typeface="Calibri"/>
              </a:rPr>
              <a:t>replace “does it understand?” by “what does it compute, and how well, on a specified distribution of tasks?”</a:t>
            </a:r>
          </a:p>
          <a:p>
            <a:pPr algn="l">
              <a:spcAft>
                <a:spcPts val="800"/>
              </a:spcAft>
            </a:pPr>
            <a:r>
              <a:rPr sz="1700" b="1" i="0">
                <a:solidFill>
                  <a:srgbClr val="00B050"/>
                </a:solidFill>
                <a:latin typeface="Calibri"/>
              </a:rPr>
              <a:t>1966  </a:t>
            </a:r>
            <a:r>
              <a:rPr sz="1700" b="1" i="0">
                <a:solidFill>
                  <a:srgbClr val="000000"/>
                </a:solidFill>
                <a:latin typeface="Calibri"/>
              </a:rPr>
              <a:t>ELIZA: </a:t>
            </a:r>
            <a:r>
              <a:rPr sz="1700" b="0" i="0">
                <a:solidFill>
                  <a:srgbClr val="000000"/>
                </a:solidFill>
                <a:latin typeface="Calibri"/>
              </a:rPr>
              <a:t>a few pattern-matching rules left some users sure that it understood them. As a definition of intelligence, imitation is poor.</a:t>
            </a:r>
          </a:p>
          <a:p>
            <a:pPr algn="l">
              <a:spcAft>
                <a:spcPts val="800"/>
              </a:spcAft>
            </a:pPr>
            <a:r>
              <a:rPr sz="1700" b="1" i="0">
                <a:solidFill>
                  <a:srgbClr val="FF0000"/>
                </a:solidFill>
                <a:latin typeface="Calibri"/>
              </a:rPr>
              <a:t>1980  </a:t>
            </a:r>
            <a:r>
              <a:rPr sz="1700" b="1" i="0">
                <a:solidFill>
                  <a:srgbClr val="000000"/>
                </a:solidFill>
                <a:latin typeface="Calibri"/>
              </a:rPr>
              <a:t>The Chinese room: </a:t>
            </a:r>
            <a:r>
              <a:rPr sz="1700" b="0" i="0">
                <a:solidFill>
                  <a:srgbClr val="000000"/>
                </a:solidFill>
                <a:latin typeface="Calibri"/>
              </a:rPr>
              <a:t>the attack from the other side: even flawless behavior, Searle argues, would not show understanding.</a:t>
            </a:r>
          </a:p>
        </p:txBody>
      </p:sp>
      <p:grpSp>
        <p:nvGrpSpPr>
          <p:cNvPr id="5" name="picture 1"/>
          <p:cNvGrpSpPr/>
          <p:nvPr/>
        </p:nvGrpSpPr>
        <p:grpSpPr>
          <a:xfrm>
            <a:off x="6629400" y="1371600"/>
            <a:ext cx="5486400" cy="4480560"/>
            <a:chOff x="6629400" y="1371600"/>
            <a:chExt cx="5486400" cy="4480560"/>
          </a:xfrm>
        </p:grpSpPr>
        <p:pic>
          <p:nvPicPr>
            <p:cNvPr id="6" name="Picture 5" descr="image.jpg"/>
            <p:cNvPicPr>
              <a:picLocks noChangeAspect="1"/>
            </p:cNvPicPr>
            <p:nvPr/>
          </p:nvPicPr>
          <p:blipFill>
            <a:blip r:embed="rId2"/>
            <a:stretch>
              <a:fillRect/>
            </a:stretch>
          </p:blipFill>
          <p:spPr>
            <a:xfrm>
              <a:off x="8065236" y="1371600"/>
              <a:ext cx="2614726" cy="3200400"/>
            </a:xfrm>
            <a:prstGeom prst="rect">
              <a:avLst/>
            </a:prstGeom>
          </p:spPr>
        </p:pic>
        <p:sp>
          <p:nvSpPr>
            <p:cNvPr id="7" name="TextBox 6"/>
            <p:cNvSpPr txBox="1"/>
            <p:nvPr/>
          </p:nvSpPr>
          <p:spPr>
            <a:xfrm>
              <a:off x="6629400" y="4617720"/>
              <a:ext cx="5486400" cy="274320"/>
            </a:xfrm>
            <a:prstGeom prst="rect">
              <a:avLst/>
            </a:prstGeom>
            <a:noFill/>
          </p:spPr>
          <p:txBody>
            <a:bodyPr wrap="square" anchor="t" lIns="0" rIns="0" tIns="0" bIns="0">
              <a:spAutoFit/>
            </a:bodyPr>
            <a:lstStyle/>
            <a:p>
              <a:pPr algn="ctr"/>
              <a:r>
                <a:rPr sz="1200" b="0" i="0">
                  <a:solidFill>
                    <a:srgbClr val="595959"/>
                  </a:solidFill>
                  <a:latin typeface="Calibri"/>
                </a:rPr>
                <a:t>René Descartes, after Frans Hals</a:t>
              </a:r>
            </a:p>
          </p:txBody>
        </p:sp>
        <p:sp>
          <p:nvSpPr>
            <p:cNvPr id="8" name="description"/>
            <p:cNvSpPr txBox="1"/>
            <p:nvPr/>
          </p:nvSpPr>
          <p:spPr>
            <a:xfrm>
              <a:off x="6812280" y="5029200"/>
              <a:ext cx="5120640" cy="822960"/>
            </a:xfrm>
            <a:prstGeom prst="rect">
              <a:avLst/>
            </a:prstGeom>
            <a:noFill/>
          </p:spPr>
          <p:txBody>
            <a:bodyPr wrap="square" anchor="t" lIns="0" rIns="0" tIns="0" bIns="0">
              <a:spAutoFit/>
            </a:bodyPr>
            <a:lstStyle/>
            <a:p>
              <a:pPr algn="l"/>
              <a:r>
                <a:rPr sz="1400" b="0" i="0">
                  <a:solidFill>
                    <a:srgbClr val="595959"/>
                  </a:solidFill>
                  <a:latin typeface="Calibri"/>
                </a:rPr>
                <a:t>Discourse on the Method, Part V (1637): language, used sensibly in any situation, is what a machine could never do.</a:t>
              </a:r>
            </a:p>
          </p:txBody>
        </p:sp>
      </p:grpSp>
      <p:grpSp>
        <p:nvGrpSpPr>
          <p:cNvPr id="9" name="picture 2"/>
          <p:cNvGrpSpPr/>
          <p:nvPr/>
        </p:nvGrpSpPr>
        <p:grpSpPr>
          <a:xfrm>
            <a:off x="6537960" y="1371600"/>
            <a:ext cx="5701327" cy="3931920"/>
            <a:chOff x="6537960" y="1371600"/>
            <a:chExt cx="5701327" cy="3931920"/>
          </a:xfrm>
        </p:grpSpPr>
        <p:pic>
          <p:nvPicPr>
            <p:cNvPr id="10" name="Picture 9" descr="image.jpg"/>
            <p:cNvPicPr>
              <a:picLocks noChangeAspect="1"/>
            </p:cNvPicPr>
            <p:nvPr/>
          </p:nvPicPr>
          <p:blipFill>
            <a:blip r:embed="rId3"/>
            <a:stretch>
              <a:fillRect/>
            </a:stretch>
          </p:blipFill>
          <p:spPr>
            <a:xfrm>
              <a:off x="6812280" y="1371600"/>
              <a:ext cx="1574757" cy="2262483"/>
            </a:xfrm>
            <a:prstGeom prst="rect">
              <a:avLst/>
            </a:prstGeom>
          </p:spPr>
        </p:pic>
        <p:sp>
          <p:nvSpPr>
            <p:cNvPr id="11" name="TextBox 10"/>
            <p:cNvSpPr txBox="1"/>
            <p:nvPr/>
          </p:nvSpPr>
          <p:spPr>
            <a:xfrm>
              <a:off x="6537960" y="3670659"/>
              <a:ext cx="2123397" cy="274320"/>
            </a:xfrm>
            <a:prstGeom prst="rect">
              <a:avLst/>
            </a:prstGeom>
            <a:noFill/>
          </p:spPr>
          <p:txBody>
            <a:bodyPr wrap="square" anchor="t" lIns="0" rIns="0" tIns="0" bIns="0">
              <a:spAutoFit/>
            </a:bodyPr>
            <a:lstStyle/>
            <a:p>
              <a:pPr algn="ctr"/>
              <a:r>
                <a:rPr sz="1200" b="0" i="0">
                  <a:solidFill>
                    <a:srgbClr val="595959"/>
                  </a:solidFill>
                  <a:latin typeface="Calibri"/>
                </a:rPr>
                <a:t>Ada Lovelace</a:t>
              </a:r>
            </a:p>
          </p:txBody>
        </p:sp>
        <p:pic>
          <p:nvPicPr>
            <p:cNvPr id="12" name="Picture 11" descr="image.jpg"/>
            <p:cNvPicPr>
              <a:picLocks noChangeAspect="1"/>
            </p:cNvPicPr>
            <p:nvPr/>
          </p:nvPicPr>
          <p:blipFill>
            <a:blip r:embed="rId4"/>
            <a:stretch>
              <a:fillRect/>
            </a:stretch>
          </p:blipFill>
          <p:spPr>
            <a:xfrm>
              <a:off x="8569917" y="1371600"/>
              <a:ext cx="3395050" cy="2262483"/>
            </a:xfrm>
            <a:prstGeom prst="rect">
              <a:avLst/>
            </a:prstGeom>
          </p:spPr>
        </p:pic>
        <p:sp>
          <p:nvSpPr>
            <p:cNvPr id="13" name="TextBox 12"/>
            <p:cNvSpPr txBox="1"/>
            <p:nvPr/>
          </p:nvSpPr>
          <p:spPr>
            <a:xfrm>
              <a:off x="8295597" y="3670659"/>
              <a:ext cx="3943690" cy="274320"/>
            </a:xfrm>
            <a:prstGeom prst="rect">
              <a:avLst/>
            </a:prstGeom>
            <a:noFill/>
          </p:spPr>
          <p:txBody>
            <a:bodyPr wrap="square" anchor="t" lIns="0" rIns="0" tIns="0" bIns="0">
              <a:spAutoFit/>
            </a:bodyPr>
            <a:lstStyle/>
            <a:p>
              <a:pPr algn="ctr"/>
              <a:r>
                <a:rPr sz="1200" b="0" i="0">
                  <a:solidFill>
                    <a:srgbClr val="595959"/>
                  </a:solidFill>
                  <a:latin typeface="Calibri"/>
                </a:rPr>
                <a:t>Babbage's Analytical Engine, trial model</a:t>
              </a:r>
            </a:p>
          </p:txBody>
        </p:sp>
        <p:sp>
          <p:nvSpPr>
            <p:cNvPr id="14" name="description"/>
            <p:cNvSpPr txBox="1"/>
            <p:nvPr/>
          </p:nvSpPr>
          <p:spPr>
            <a:xfrm>
              <a:off x="6812280" y="4572000"/>
              <a:ext cx="5120640" cy="731520"/>
            </a:xfrm>
            <a:prstGeom prst="rect">
              <a:avLst/>
            </a:prstGeom>
            <a:noFill/>
          </p:spPr>
          <p:txBody>
            <a:bodyPr wrap="square" anchor="t" lIns="0" rIns="0" tIns="0" bIns="0">
              <a:spAutoFit/>
            </a:bodyPr>
            <a:lstStyle/>
            <a:p>
              <a:pPr algn="l"/>
              <a:r>
                <a:rPr sz="1400" b="0" i="0">
                  <a:solidFill>
                    <a:srgbClr val="595959"/>
                  </a:solidFill>
                  <a:latin typeface="Calibri"/>
                </a:rPr>
                <a:t>Her notes on the Analytical Engine (1843): it can do whatever we know how to order it to perform, and nothing more.</a:t>
              </a:r>
            </a:p>
          </p:txBody>
        </p:sp>
      </p:grpSp>
      <p:grpSp>
        <p:nvGrpSpPr>
          <p:cNvPr id="15" name="picture 3"/>
          <p:cNvGrpSpPr/>
          <p:nvPr/>
        </p:nvGrpSpPr>
        <p:grpSpPr>
          <a:xfrm>
            <a:off x="6629400" y="1371600"/>
            <a:ext cx="5486400" cy="4297680"/>
            <a:chOff x="6629400" y="1371600"/>
            <a:chExt cx="5486400" cy="4297680"/>
          </a:xfrm>
        </p:grpSpPr>
        <p:pic>
          <p:nvPicPr>
            <p:cNvPr id="16" name="Picture 15" descr="image.jpg"/>
            <p:cNvPicPr>
              <a:picLocks noChangeAspect="1"/>
            </p:cNvPicPr>
            <p:nvPr/>
          </p:nvPicPr>
          <p:blipFill>
            <a:blip r:embed="rId5"/>
            <a:stretch>
              <a:fillRect/>
            </a:stretch>
          </p:blipFill>
          <p:spPr>
            <a:xfrm>
              <a:off x="7087141" y="1371600"/>
              <a:ext cx="4570917" cy="3017520"/>
            </a:xfrm>
            <a:prstGeom prst="rect">
              <a:avLst/>
            </a:prstGeom>
          </p:spPr>
        </p:pic>
        <p:sp>
          <p:nvSpPr>
            <p:cNvPr id="17" name="TextBox 16"/>
            <p:cNvSpPr txBox="1"/>
            <p:nvPr/>
          </p:nvSpPr>
          <p:spPr>
            <a:xfrm>
              <a:off x="6629400" y="4434840"/>
              <a:ext cx="5486400" cy="274320"/>
            </a:xfrm>
            <a:prstGeom prst="rect">
              <a:avLst/>
            </a:prstGeom>
            <a:noFill/>
          </p:spPr>
          <p:txBody>
            <a:bodyPr wrap="square" anchor="t" lIns="0" rIns="0" tIns="0" bIns="0">
              <a:spAutoFit/>
            </a:bodyPr>
            <a:lstStyle/>
            <a:p>
              <a:pPr algn="ctr"/>
              <a:r>
                <a:rPr sz="1200" b="0" i="0">
                  <a:solidFill>
                    <a:srgbClr val="595959"/>
                  </a:solidFill>
                  <a:latin typeface="Calibri"/>
                </a:rPr>
                <a:t>the Manchester Baby, the first stored-program computer (1948; replica)</a:t>
              </a:r>
            </a:p>
          </p:txBody>
        </p:sp>
        <p:sp>
          <p:nvSpPr>
            <p:cNvPr id="18" name="description"/>
            <p:cNvSpPr txBox="1"/>
            <p:nvPr/>
          </p:nvSpPr>
          <p:spPr>
            <a:xfrm>
              <a:off x="6812280" y="4846320"/>
              <a:ext cx="5120640" cy="822960"/>
            </a:xfrm>
            <a:prstGeom prst="rect">
              <a:avLst/>
            </a:prstGeom>
            <a:noFill/>
          </p:spPr>
          <p:txBody>
            <a:bodyPr wrap="square" anchor="t" lIns="0" rIns="0" tIns="0" bIns="0">
              <a:spAutoFit/>
            </a:bodyPr>
            <a:lstStyle/>
            <a:p>
              <a:pPr algn="l"/>
              <a:r>
                <a:rPr sz="1400" b="0" i="0">
                  <a:solidFill>
                    <a:srgbClr val="595959"/>
                  </a:solidFill>
                  <a:latin typeface="Calibri"/>
                </a:rPr>
                <a:t>Geoffrey Jefferson's lecture of 1949 was widely reported. Stored-program computers were running in Manchester and Cambridge; Turing worked on Manchester's.</a:t>
              </a:r>
            </a:p>
          </p:txBody>
        </p:sp>
      </p:grpSp>
      <p:grpSp>
        <p:nvGrpSpPr>
          <p:cNvPr id="19" name="picture 4"/>
          <p:cNvGrpSpPr/>
          <p:nvPr/>
        </p:nvGrpSpPr>
        <p:grpSpPr>
          <a:xfrm>
            <a:off x="6537960" y="1371600"/>
            <a:ext cx="5704434" cy="4023360"/>
            <a:chOff x="6537960" y="1371600"/>
            <a:chExt cx="5704434" cy="4023360"/>
          </a:xfrm>
        </p:grpSpPr>
        <p:pic>
          <p:nvPicPr>
            <p:cNvPr id="20" name="Picture 19" descr="image.jpg"/>
            <p:cNvPicPr>
              <a:picLocks noChangeAspect="1"/>
            </p:cNvPicPr>
            <p:nvPr/>
          </p:nvPicPr>
          <p:blipFill>
            <a:blip r:embed="rId6"/>
            <a:stretch>
              <a:fillRect/>
            </a:stretch>
          </p:blipFill>
          <p:spPr>
            <a:xfrm>
              <a:off x="6812280" y="1371600"/>
              <a:ext cx="1410532" cy="1920414"/>
            </a:xfrm>
            <a:prstGeom prst="rect">
              <a:avLst/>
            </a:prstGeom>
          </p:spPr>
        </p:pic>
        <p:sp>
          <p:nvSpPr>
            <p:cNvPr id="21" name="TextBox 20"/>
            <p:cNvSpPr txBox="1"/>
            <p:nvPr/>
          </p:nvSpPr>
          <p:spPr>
            <a:xfrm>
              <a:off x="6537960" y="3328590"/>
              <a:ext cx="1959172" cy="274320"/>
            </a:xfrm>
            <a:prstGeom prst="rect">
              <a:avLst/>
            </a:prstGeom>
            <a:noFill/>
          </p:spPr>
          <p:txBody>
            <a:bodyPr wrap="square" anchor="t" lIns="0" rIns="0" tIns="0" bIns="0">
              <a:spAutoFit/>
            </a:bodyPr>
            <a:lstStyle/>
            <a:p>
              <a:pPr algn="ctr"/>
              <a:r>
                <a:rPr sz="1200" b="0" i="0">
                  <a:solidFill>
                    <a:srgbClr val="595959"/>
                  </a:solidFill>
                  <a:latin typeface="Calibri"/>
                </a:rPr>
                <a:t>Alan Turing</a:t>
              </a:r>
            </a:p>
          </p:txBody>
        </p:sp>
        <p:pic>
          <p:nvPicPr>
            <p:cNvPr id="22" name="Picture 21" descr="image.png"/>
            <p:cNvPicPr>
              <a:picLocks noChangeAspect="1"/>
            </p:cNvPicPr>
            <p:nvPr/>
          </p:nvPicPr>
          <p:blipFill>
            <a:blip r:embed="rId7"/>
            <a:stretch>
              <a:fillRect/>
            </a:stretch>
          </p:blipFill>
          <p:spPr>
            <a:xfrm>
              <a:off x="8405692" y="1371600"/>
              <a:ext cx="3562382" cy="1920414"/>
            </a:xfrm>
            <a:prstGeom prst="rect">
              <a:avLst/>
            </a:prstGeom>
          </p:spPr>
        </p:pic>
        <p:sp>
          <p:nvSpPr>
            <p:cNvPr id="23" name="TextBox 22"/>
            <p:cNvSpPr txBox="1"/>
            <p:nvPr/>
          </p:nvSpPr>
          <p:spPr>
            <a:xfrm>
              <a:off x="8131372" y="3328590"/>
              <a:ext cx="4111022" cy="274320"/>
            </a:xfrm>
            <a:prstGeom prst="rect">
              <a:avLst/>
            </a:prstGeom>
            <a:noFill/>
          </p:spPr>
          <p:txBody>
            <a:bodyPr wrap="square" anchor="t" lIns="0" rIns="0" tIns="0" bIns="0">
              <a:spAutoFit/>
            </a:bodyPr>
            <a:lstStyle/>
            <a:p>
              <a:pPr algn="ctr"/>
              <a:r>
                <a:rPr sz="1200" b="0" i="0">
                  <a:solidFill>
                    <a:srgbClr val="595959"/>
                  </a:solidFill>
                  <a:latin typeface="Calibri"/>
                </a:rPr>
                <a:t>the imitation game</a:t>
              </a:r>
            </a:p>
          </p:txBody>
        </p:sp>
        <p:sp>
          <p:nvSpPr>
            <p:cNvPr id="24" name="description"/>
            <p:cNvSpPr txBox="1"/>
            <p:nvPr/>
          </p:nvSpPr>
          <p:spPr>
            <a:xfrm>
              <a:off x="6812280" y="4206240"/>
              <a:ext cx="5120640" cy="1188720"/>
            </a:xfrm>
            <a:prstGeom prst="rect">
              <a:avLst/>
            </a:prstGeom>
            <a:noFill/>
          </p:spPr>
          <p:txBody>
            <a:bodyPr wrap="square" anchor="t" lIns="0" rIns="0" tIns="0" bIns="0">
              <a:spAutoFit/>
            </a:bodyPr>
            <a:lstStyle/>
            <a:p>
              <a:pPr algn="l"/>
              <a:r>
                <a:rPr sz="1400" b="0" i="0">
                  <a:solidFill>
                    <a:srgbClr val="595959"/>
                  </a:solidFill>
                  <a:latin typeface="Calibri"/>
                </a:rPr>
                <a:t>Computing Machinery and Intelligence (1950). Turing predicted that by about 2000 an average interrogator would have at most a 70% chance of a correct identification after five minutes. Most of the paper answers objections; its last section, “Learning Machines”, asks “why not rather try to produce one which simulates the child's?”</a:t>
              </a:r>
            </a:p>
          </p:txBody>
        </p:sp>
      </p:grpSp>
      <p:grpSp>
        <p:nvGrpSpPr>
          <p:cNvPr id="25" name="picture 6"/>
          <p:cNvGrpSpPr/>
          <p:nvPr/>
        </p:nvGrpSpPr>
        <p:grpSpPr>
          <a:xfrm>
            <a:off x="6537960" y="1371600"/>
            <a:ext cx="5670932" cy="3749040"/>
            <a:chOff x="6537960" y="1371600"/>
            <a:chExt cx="5670932" cy="3749040"/>
          </a:xfrm>
        </p:grpSpPr>
        <p:pic>
          <p:nvPicPr>
            <p:cNvPr id="26" name="Picture 25" descr="image.png"/>
            <p:cNvPicPr>
              <a:picLocks noChangeAspect="1"/>
            </p:cNvPicPr>
            <p:nvPr/>
          </p:nvPicPr>
          <p:blipFill>
            <a:blip r:embed="rId8"/>
            <a:stretch>
              <a:fillRect/>
            </a:stretch>
          </p:blipFill>
          <p:spPr>
            <a:xfrm>
              <a:off x="6812280" y="1371600"/>
              <a:ext cx="3772837" cy="2446567"/>
            </a:xfrm>
            <a:prstGeom prst="rect">
              <a:avLst/>
            </a:prstGeom>
          </p:spPr>
        </p:pic>
        <p:sp>
          <p:nvSpPr>
            <p:cNvPr id="27" name="TextBox 26"/>
            <p:cNvSpPr txBox="1"/>
            <p:nvPr/>
          </p:nvSpPr>
          <p:spPr>
            <a:xfrm>
              <a:off x="6537960" y="3854743"/>
              <a:ext cx="4321477" cy="274320"/>
            </a:xfrm>
            <a:prstGeom prst="rect">
              <a:avLst/>
            </a:prstGeom>
            <a:noFill/>
          </p:spPr>
          <p:txBody>
            <a:bodyPr wrap="square" anchor="t" lIns="0" rIns="0" tIns="0" bIns="0">
              <a:spAutoFit/>
            </a:bodyPr>
            <a:lstStyle/>
            <a:p>
              <a:pPr algn="ctr"/>
              <a:r>
                <a:rPr sz="1200" b="0" i="0">
                  <a:solidFill>
                    <a:srgbClr val="595959"/>
                  </a:solidFill>
                  <a:latin typeface="Calibri"/>
                </a:rPr>
                <a:t>ELIZA in a modern reimplementation</a:t>
              </a:r>
            </a:p>
          </p:txBody>
        </p:sp>
        <p:pic>
          <p:nvPicPr>
            <p:cNvPr id="28" name="Picture 27" descr="image.jpg"/>
            <p:cNvPicPr>
              <a:picLocks noChangeAspect="1"/>
            </p:cNvPicPr>
            <p:nvPr/>
          </p:nvPicPr>
          <p:blipFill>
            <a:blip r:embed="rId9"/>
            <a:stretch>
              <a:fillRect/>
            </a:stretch>
          </p:blipFill>
          <p:spPr>
            <a:xfrm>
              <a:off x="10767997" y="1371600"/>
              <a:ext cx="1166575" cy="2446567"/>
            </a:xfrm>
            <a:prstGeom prst="rect">
              <a:avLst/>
            </a:prstGeom>
          </p:spPr>
        </p:pic>
        <p:sp>
          <p:nvSpPr>
            <p:cNvPr id="29" name="TextBox 28"/>
            <p:cNvSpPr txBox="1"/>
            <p:nvPr/>
          </p:nvSpPr>
          <p:spPr>
            <a:xfrm>
              <a:off x="10493677" y="3854743"/>
              <a:ext cx="1715215" cy="274320"/>
            </a:xfrm>
            <a:prstGeom prst="rect">
              <a:avLst/>
            </a:prstGeom>
            <a:noFill/>
          </p:spPr>
          <p:txBody>
            <a:bodyPr wrap="square" anchor="t" lIns="0" rIns="0" tIns="0" bIns="0">
              <a:spAutoFit/>
            </a:bodyPr>
            <a:lstStyle/>
            <a:p>
              <a:pPr algn="ctr"/>
              <a:r>
                <a:rPr sz="1200" b="0" i="0">
                  <a:solidFill>
                    <a:srgbClr val="595959"/>
                  </a:solidFill>
                  <a:latin typeface="Calibri"/>
                </a:rPr>
                <a:t>Joseph Weizenbaum</a:t>
              </a:r>
            </a:p>
          </p:txBody>
        </p:sp>
        <p:sp>
          <p:nvSpPr>
            <p:cNvPr id="30" name="description"/>
            <p:cNvSpPr txBox="1"/>
            <p:nvPr/>
          </p:nvSpPr>
          <p:spPr>
            <a:xfrm>
              <a:off x="6812280" y="4297680"/>
              <a:ext cx="5120640" cy="822960"/>
            </a:xfrm>
            <a:prstGeom prst="rect">
              <a:avLst/>
            </a:prstGeom>
            <a:noFill/>
          </p:spPr>
          <p:txBody>
            <a:bodyPr wrap="square" anchor="t" lIns="0" rIns="0" tIns="0" bIns="0">
              <a:spAutoFit/>
            </a:bodyPr>
            <a:lstStyle/>
            <a:p>
              <a:pPr algn="l"/>
              <a:r>
                <a:rPr sz="1400" b="0" i="0">
                  <a:solidFill>
                    <a:srgbClr val="595959"/>
                  </a:solidFill>
                  <a:latin typeface="Calibri"/>
                </a:rPr>
                <a:t>Imitating humans is anthropocentric, rewards deception, and invites people to attribute understanding on thin evidence. Turing did not offer the game as a definition.</a:t>
              </a:r>
            </a:p>
          </p:txBody>
        </p:sp>
      </p:grpSp>
      <p:grpSp>
        <p:nvGrpSpPr>
          <p:cNvPr id="31" name="picture 7"/>
          <p:cNvGrpSpPr/>
          <p:nvPr/>
        </p:nvGrpSpPr>
        <p:grpSpPr>
          <a:xfrm>
            <a:off x="6812280" y="1371600"/>
            <a:ext cx="5441602" cy="3657600"/>
            <a:chOff x="6812280" y="1371600"/>
            <a:chExt cx="5441602" cy="3657600"/>
          </a:xfrm>
        </p:grpSpPr>
        <p:pic>
          <p:nvPicPr>
            <p:cNvPr id="32" name="Picture 31" descr="image.png"/>
            <p:cNvPicPr>
              <a:picLocks noChangeAspect="1"/>
            </p:cNvPicPr>
            <p:nvPr/>
          </p:nvPicPr>
          <p:blipFill>
            <a:blip r:embed="rId10"/>
            <a:stretch>
              <a:fillRect/>
            </a:stretch>
          </p:blipFill>
          <p:spPr>
            <a:xfrm>
              <a:off x="6812280" y="1371600"/>
              <a:ext cx="2634315" cy="1566724"/>
            </a:xfrm>
            <a:prstGeom prst="rect">
              <a:avLst/>
            </a:prstGeom>
          </p:spPr>
        </p:pic>
        <p:pic>
          <p:nvPicPr>
            <p:cNvPr id="33" name="Picture 32" descr="image.jpg"/>
            <p:cNvPicPr>
              <a:picLocks noChangeAspect="1"/>
            </p:cNvPicPr>
            <p:nvPr/>
          </p:nvPicPr>
          <p:blipFill>
            <a:blip r:embed="rId11"/>
            <a:stretch>
              <a:fillRect/>
            </a:stretch>
          </p:blipFill>
          <p:spPr>
            <a:xfrm>
              <a:off x="9629475" y="1371600"/>
              <a:ext cx="2350087" cy="1566724"/>
            </a:xfrm>
            <a:prstGeom prst="rect">
              <a:avLst/>
            </a:prstGeom>
          </p:spPr>
        </p:pic>
        <p:sp>
          <p:nvSpPr>
            <p:cNvPr id="34" name="TextBox 33"/>
            <p:cNvSpPr txBox="1"/>
            <p:nvPr/>
          </p:nvSpPr>
          <p:spPr>
            <a:xfrm>
              <a:off x="9355155" y="2974900"/>
              <a:ext cx="2898727" cy="274320"/>
            </a:xfrm>
            <a:prstGeom prst="rect">
              <a:avLst/>
            </a:prstGeom>
            <a:noFill/>
          </p:spPr>
          <p:txBody>
            <a:bodyPr wrap="square" anchor="t" lIns="0" rIns="0" tIns="0" bIns="0">
              <a:spAutoFit/>
            </a:bodyPr>
            <a:lstStyle/>
            <a:p>
              <a:pPr algn="ctr"/>
              <a:r>
                <a:rPr sz="1200" b="0" i="0">
                  <a:solidFill>
                    <a:srgbClr val="595959"/>
                  </a:solidFill>
                  <a:latin typeface="Calibri"/>
                </a:rPr>
                <a:t>John Searle</a:t>
              </a:r>
            </a:p>
          </p:txBody>
        </p:sp>
        <p:sp>
          <p:nvSpPr>
            <p:cNvPr id="35" name="description"/>
            <p:cNvSpPr txBox="1"/>
            <p:nvPr/>
          </p:nvSpPr>
          <p:spPr>
            <a:xfrm>
              <a:off x="6812280" y="3931920"/>
              <a:ext cx="5120640" cy="1097280"/>
            </a:xfrm>
            <a:prstGeom prst="rect">
              <a:avLst/>
            </a:prstGeom>
            <a:noFill/>
          </p:spPr>
          <p:txBody>
            <a:bodyPr wrap="square" anchor="t" lIns="0" rIns="0" tIns="0" bIns="0">
              <a:spAutoFit/>
            </a:bodyPr>
            <a:lstStyle/>
            <a:p>
              <a:pPr algn="l"/>
              <a:r>
                <a:rPr sz="1400" b="0" i="0">
                  <a:solidFill>
                    <a:srgbClr val="595959"/>
                  </a:solidFill>
                  <a:latin typeface="Calibri"/>
                </a:rPr>
                <a:t>A person with a rulebook answers Chinese questions sensibly without understanding Chinese. Reply: the whole system is the candidate. A language model is a learned procedure with no single part playing the person; the analogy sharpens the question of §7: can meaning be learned from form alone?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1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xit" presetSubtype="0" fill="hold" grpId="1" nodeType="withEffect">
                                  <p:stCondLst>
                                    <p:cond delay="0"/>
                                  </p:stCondLst>
                                  <p:childTnLst>
                                    <p:set>
                                      <p:cBhvr>
                                        <p:cTn id="52"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FF0000"/>
                </a:solidFill>
                <a:latin typeface="Calibri" pitchFamily="34" charset="0"/>
                <a:ea typeface="Calibri" pitchFamily="34" charset="-122"/>
                <a:cs typeface="Calibri" pitchFamily="34" charset="-120"/>
              </a:rPr>
              <a:t>Intelligence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Definitions and measures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362FEC"/>
                </a:solidFill>
                <a:latin typeface="Calibri"/>
              </a:rPr>
              <a:t>Russell and Norvig</a:t>
            </a:r>
            <a:r>
              <a:rPr sz="1800" b="0" i="0">
                <a:solidFill>
                  <a:srgbClr val="000000"/>
                </a:solidFill>
                <a:latin typeface="Calibri"/>
              </a:rPr>
              <a:t>: thinking or acting, measured against humans or against an ideal of rationality.</a:t>
            </a:r>
          </a:p>
          <a:p>
            <a:pPr algn="l">
              <a:spcAft>
                <a:spcPts val="1200"/>
              </a:spcAft>
            </a:pPr>
            <a:r>
              <a:rPr sz="1800" b="1" i="0">
                <a:solidFill>
                  <a:srgbClr val="FF0000"/>
                </a:solidFill>
                <a:latin typeface="Calibri"/>
              </a:rPr>
              <a:t>Legg and Hutter</a:t>
            </a:r>
            <a:r>
              <a:rPr sz="1800" b="0" i="0">
                <a:solidFill>
                  <a:srgbClr val="000000"/>
                </a:solidFill>
                <a:latin typeface="Calibri"/>
              </a:rPr>
              <a:t>: universal intelligence: expected performance across all computable environments, the simple ones weighted most.</a:t>
            </a:r>
          </a:p>
          <a:p>
            <a:pPr algn="l">
              <a:spcAft>
                <a:spcPts val="1200"/>
              </a:spcAft>
            </a:pPr>
            <a:r>
              <a:rPr sz="1800" b="1" i="0">
                <a:solidFill>
                  <a:srgbClr val="00B050"/>
                </a:solidFill>
                <a:latin typeface="Calibri"/>
              </a:rPr>
              <a:t>Chollet</a:t>
            </a:r>
            <a:r>
              <a:rPr sz="1800" b="0" i="0">
                <a:solidFill>
                  <a:srgbClr val="000000"/>
                </a:solidFill>
                <a:latin typeface="Calibri"/>
              </a:rPr>
              <a:t>: skill is not intelligence, since enough data buys skill. Measure skill-acquisition efficiency.</a:t>
            </a:r>
          </a:p>
        </p:txBody>
      </p:sp>
      <p:grpSp>
        <p:nvGrpSpPr>
          <p:cNvPr id="5" name="picture 1"/>
          <p:cNvGrpSpPr/>
          <p:nvPr/>
        </p:nvGrpSpPr>
        <p:grpSpPr>
          <a:xfrm>
            <a:off x="6812280" y="1371600"/>
            <a:ext cx="5120640" cy="3200399"/>
            <a:chOff x="6812280" y="1371600"/>
            <a:chExt cx="5120640" cy="3200399"/>
          </a:xfrm>
        </p:grpSpPr>
        <p:sp>
          <p:nvSpPr>
            <p:cNvPr id="6" name="Rounded Rectangle 5"/>
            <p:cNvSpPr/>
            <p:nvPr/>
          </p:nvSpPr>
          <p:spPr>
            <a:xfrm>
              <a:off x="7726679" y="1691640"/>
              <a:ext cx="2057400" cy="86868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400" b="1">
                  <a:solidFill>
                    <a:srgbClr val="000000"/>
                  </a:solidFill>
                  <a:latin typeface="Calibri"/>
                </a:rPr>
                <a:t>thinking humanly</a:t>
              </a:r>
            </a:p>
            <a:p>
              <a:pPr algn="ctr"/>
              <a:r>
                <a:rPr sz="1300">
                  <a:solidFill>
                    <a:srgbClr val="595959"/>
                  </a:solidFill>
                  <a:latin typeface="Calibri"/>
                </a:rPr>
                <a:t>cognitive modeling</a:t>
              </a:r>
            </a:p>
          </p:txBody>
        </p:sp>
        <p:sp>
          <p:nvSpPr>
            <p:cNvPr id="7" name="Rounded Rectangle 6"/>
            <p:cNvSpPr/>
            <p:nvPr/>
          </p:nvSpPr>
          <p:spPr>
            <a:xfrm>
              <a:off x="9875519" y="1691640"/>
              <a:ext cx="2057400" cy="86868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400" b="1">
                  <a:solidFill>
                    <a:srgbClr val="000000"/>
                  </a:solidFill>
                  <a:latin typeface="Calibri"/>
                </a:rPr>
                <a:t>thinking rationally</a:t>
              </a:r>
            </a:p>
            <a:p>
              <a:pPr algn="ctr"/>
              <a:r>
                <a:rPr sz="1300">
                  <a:solidFill>
                    <a:srgbClr val="595959"/>
                  </a:solidFill>
                  <a:latin typeface="Calibri"/>
                </a:rPr>
                <a:t>laws of thought</a:t>
              </a:r>
            </a:p>
          </p:txBody>
        </p:sp>
        <p:sp>
          <p:nvSpPr>
            <p:cNvPr id="8" name="Rounded Rectangle 7"/>
            <p:cNvSpPr/>
            <p:nvPr/>
          </p:nvSpPr>
          <p:spPr>
            <a:xfrm>
              <a:off x="7726679" y="2651760"/>
              <a:ext cx="2057400" cy="86868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400" b="1">
                  <a:solidFill>
                    <a:srgbClr val="000000"/>
                  </a:solidFill>
                  <a:latin typeface="Calibri"/>
                </a:rPr>
                <a:t>acting humanly</a:t>
              </a:r>
            </a:p>
            <a:p>
              <a:pPr algn="ctr"/>
              <a:r>
                <a:rPr sz="1300">
                  <a:solidFill>
                    <a:srgbClr val="595959"/>
                  </a:solidFill>
                  <a:latin typeface="Calibri"/>
                </a:rPr>
                <a:t>the Turing test</a:t>
              </a:r>
            </a:p>
          </p:txBody>
        </p:sp>
        <p:sp>
          <p:nvSpPr>
            <p:cNvPr id="9" name="Rounded Rectangle 8"/>
            <p:cNvSpPr/>
            <p:nvPr/>
          </p:nvSpPr>
          <p:spPr>
            <a:xfrm>
              <a:off x="9875519" y="2651760"/>
              <a:ext cx="2057400" cy="868680"/>
            </a:xfrm>
            <a:prstGeom prst="roundRect">
              <a:avLst>
                <a:gd name="adj" fmla="val 12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400" b="1">
                  <a:solidFill>
                    <a:srgbClr val="362FEC"/>
                  </a:solidFill>
                  <a:latin typeface="Calibri"/>
                </a:rPr>
                <a:t>acting rationally</a:t>
              </a:r>
            </a:p>
            <a:p>
              <a:pPr algn="ctr"/>
              <a:r>
                <a:rPr sz="1300">
                  <a:solidFill>
                    <a:srgbClr val="595959"/>
                  </a:solidFill>
                  <a:latin typeface="Calibri"/>
                </a:rPr>
                <a:t>the rational agent</a:t>
              </a:r>
            </a:p>
          </p:txBody>
        </p:sp>
        <p:sp>
          <p:nvSpPr>
            <p:cNvPr id="10" name="TextBox 9"/>
            <p:cNvSpPr txBox="1"/>
            <p:nvPr/>
          </p:nvSpPr>
          <p:spPr>
            <a:xfrm>
              <a:off x="6812280" y="1965960"/>
              <a:ext cx="868680" cy="274320"/>
            </a:xfrm>
            <a:prstGeom prst="rect">
              <a:avLst/>
            </a:prstGeom>
            <a:noFill/>
          </p:spPr>
          <p:txBody>
            <a:bodyPr wrap="square" anchor="t" lIns="0" rIns="0" tIns="0" bIns="0">
              <a:spAutoFit/>
            </a:bodyPr>
            <a:lstStyle/>
            <a:p>
              <a:pPr algn="ctr"/>
              <a:r>
                <a:rPr sz="1400" b="0" i="0">
                  <a:solidFill>
                    <a:srgbClr val="595959"/>
                  </a:solidFill>
                  <a:latin typeface="Calibri"/>
                </a:rPr>
                <a:t>human</a:t>
              </a:r>
            </a:p>
          </p:txBody>
        </p:sp>
        <p:sp>
          <p:nvSpPr>
            <p:cNvPr id="11" name="TextBox 10"/>
            <p:cNvSpPr txBox="1"/>
            <p:nvPr/>
          </p:nvSpPr>
          <p:spPr>
            <a:xfrm>
              <a:off x="6812280" y="2926080"/>
              <a:ext cx="868680" cy="274320"/>
            </a:xfrm>
            <a:prstGeom prst="rect">
              <a:avLst/>
            </a:prstGeom>
            <a:noFill/>
          </p:spPr>
          <p:txBody>
            <a:bodyPr wrap="square" anchor="t" lIns="0" rIns="0" tIns="0" bIns="0">
              <a:spAutoFit/>
            </a:bodyPr>
            <a:lstStyle/>
            <a:p>
              <a:pPr algn="ctr"/>
              <a:r>
                <a:rPr sz="1400" b="0" i="0">
                  <a:solidFill>
                    <a:srgbClr val="595959"/>
                  </a:solidFill>
                  <a:latin typeface="Calibri"/>
                </a:rPr>
                <a:t>ideal</a:t>
              </a:r>
            </a:p>
          </p:txBody>
        </p:sp>
        <p:sp>
          <p:nvSpPr>
            <p:cNvPr id="12" name="TextBox 11"/>
            <p:cNvSpPr txBox="1"/>
            <p:nvPr/>
          </p:nvSpPr>
          <p:spPr>
            <a:xfrm>
              <a:off x="7726679" y="1371600"/>
              <a:ext cx="2057400" cy="274320"/>
            </a:xfrm>
            <a:prstGeom prst="rect">
              <a:avLst/>
            </a:prstGeom>
            <a:noFill/>
          </p:spPr>
          <p:txBody>
            <a:bodyPr wrap="square" anchor="t" lIns="0" rIns="0" tIns="0" bIns="0">
              <a:spAutoFit/>
            </a:bodyPr>
            <a:lstStyle/>
            <a:p>
              <a:pPr algn="ctr"/>
              <a:r>
                <a:rPr sz="1400" b="0" i="0">
                  <a:solidFill>
                    <a:srgbClr val="595959"/>
                  </a:solidFill>
                  <a:latin typeface="Calibri"/>
                </a:rPr>
                <a:t>thinking</a:t>
              </a:r>
            </a:p>
          </p:txBody>
        </p:sp>
        <p:sp>
          <p:nvSpPr>
            <p:cNvPr id="13" name="TextBox 12"/>
            <p:cNvSpPr txBox="1"/>
            <p:nvPr/>
          </p:nvSpPr>
          <p:spPr>
            <a:xfrm>
              <a:off x="9875520" y="1371600"/>
              <a:ext cx="2057400" cy="274320"/>
            </a:xfrm>
            <a:prstGeom prst="rect">
              <a:avLst/>
            </a:prstGeom>
            <a:noFill/>
          </p:spPr>
          <p:txBody>
            <a:bodyPr wrap="square" anchor="t" lIns="0" rIns="0" tIns="0" bIns="0">
              <a:spAutoFit/>
            </a:bodyPr>
            <a:lstStyle/>
            <a:p>
              <a:pPr algn="ctr"/>
              <a:r>
                <a:rPr sz="1400" b="0" i="0">
                  <a:solidFill>
                    <a:srgbClr val="595959"/>
                  </a:solidFill>
                  <a:latin typeface="Calibri"/>
                </a:rPr>
                <a:t>acting</a:t>
              </a:r>
            </a:p>
          </p:txBody>
        </p:sp>
        <p:sp>
          <p:nvSpPr>
            <p:cNvPr id="14" name="description"/>
            <p:cNvSpPr txBox="1"/>
            <p:nvPr/>
          </p:nvSpPr>
          <p:spPr>
            <a:xfrm>
              <a:off x="6812280" y="3749039"/>
              <a:ext cx="5120640" cy="822960"/>
            </a:xfrm>
            <a:prstGeom prst="rect">
              <a:avLst/>
            </a:prstGeom>
            <a:noFill/>
          </p:spPr>
          <p:txBody>
            <a:bodyPr wrap="square" anchor="t" lIns="0" rIns="0" tIns="0" bIns="0">
              <a:spAutoFit/>
            </a:bodyPr>
            <a:lstStyle/>
            <a:p>
              <a:pPr algn="l"/>
              <a:r>
                <a:rPr sz="1400" b="0" i="0">
                  <a:solidFill>
                    <a:srgbClr val="595959"/>
                  </a:solidFill>
                  <a:latin typeface="Calibri"/>
                </a:rPr>
                <a:t>Russell and Norvig adopt the rational agent: it perceives its environment and acts to maximize the expected value of a performance measure. Intelligence becomes optimization, the view behind reinforcement learning in Week 6.</a:t>
              </a:r>
            </a:p>
          </p:txBody>
        </p:sp>
      </p:grpSp>
      <p:grpSp>
        <p:nvGrpSpPr>
          <p:cNvPr id="15" name="picture 2"/>
          <p:cNvGrpSpPr/>
          <p:nvPr/>
        </p:nvGrpSpPr>
        <p:grpSpPr>
          <a:xfrm>
            <a:off x="6812280" y="1554480"/>
            <a:ext cx="5120640" cy="1965960"/>
            <a:chOff x="6812280" y="1554480"/>
            <a:chExt cx="5120640" cy="1965960"/>
          </a:xfrm>
        </p:grpSpPr>
        <p:pic>
          <p:nvPicPr>
            <p:cNvPr id="16" name="Picture 15" descr="eq_legg.png"/>
            <p:cNvPicPr>
              <a:picLocks noChangeAspect="1"/>
            </p:cNvPicPr>
            <p:nvPr/>
          </p:nvPicPr>
          <p:blipFill>
            <a:blip r:embed="rId2"/>
            <a:stretch>
              <a:fillRect/>
            </a:stretch>
          </p:blipFill>
          <p:spPr>
            <a:xfrm>
              <a:off x="7726680" y="1554480"/>
              <a:ext cx="3291840" cy="929336"/>
            </a:xfrm>
            <a:prstGeom prst="rect">
              <a:avLst/>
            </a:prstGeom>
          </p:spPr>
        </p:pic>
        <p:sp>
          <p:nvSpPr>
            <p:cNvPr id="17" name="description"/>
            <p:cNvSpPr txBox="1"/>
            <p:nvPr/>
          </p:nvSpPr>
          <p:spPr>
            <a:xfrm>
              <a:off x="6812280" y="2606040"/>
              <a:ext cx="5120640" cy="914400"/>
            </a:xfrm>
            <a:prstGeom prst="rect">
              <a:avLst/>
            </a:prstGeom>
            <a:noFill/>
          </p:spPr>
          <p:txBody>
            <a:bodyPr wrap="square" anchor="t" lIns="0" rIns="0" tIns="0" bIns="0">
              <a:spAutoFit/>
            </a:bodyPr>
            <a:lstStyle/>
            <a:p>
              <a:pPr algn="l"/>
              <a:r>
                <a:rPr sz="1400" b="0" i="0">
                  <a:solidFill>
                    <a:srgbClr val="595959"/>
                  </a:solidFill>
                  <a:latin typeface="Calibri"/>
                </a:rPr>
                <a:t>V: the agent's expected performance in environment μ. K(μ): the length of the shortest program for μ, so simple environments count most. It captures an intuition, but it is incomputable, so it cannot be a benchmark (§A.1).</a:t>
              </a:r>
            </a:p>
          </p:txBody>
        </p:sp>
      </p:grpSp>
      <p:grpSp>
        <p:nvGrpSpPr>
          <p:cNvPr id="18" name="picture 3"/>
          <p:cNvGrpSpPr/>
          <p:nvPr/>
        </p:nvGrpSpPr>
        <p:grpSpPr>
          <a:xfrm>
            <a:off x="6629400" y="1371600"/>
            <a:ext cx="5486400" cy="2891349"/>
            <a:chOff x="6629400" y="1371600"/>
            <a:chExt cx="5486400" cy="2891349"/>
          </a:xfrm>
        </p:grpSpPr>
        <p:pic>
          <p:nvPicPr>
            <p:cNvPr id="19" name="Picture 18" descr="arc_puzzle.png"/>
            <p:cNvPicPr>
              <a:picLocks noChangeAspect="1"/>
            </p:cNvPicPr>
            <p:nvPr/>
          </p:nvPicPr>
          <p:blipFill>
            <a:blip r:embed="rId3"/>
            <a:stretch>
              <a:fillRect/>
            </a:stretch>
          </p:blipFill>
          <p:spPr>
            <a:xfrm>
              <a:off x="6812280" y="1371600"/>
              <a:ext cx="5120640" cy="1611189"/>
            </a:xfrm>
            <a:prstGeom prst="rect">
              <a:avLst/>
            </a:prstGeom>
          </p:spPr>
        </p:pic>
        <p:sp>
          <p:nvSpPr>
            <p:cNvPr id="20" name="TextBox 19"/>
            <p:cNvSpPr txBox="1"/>
            <p:nvPr/>
          </p:nvSpPr>
          <p:spPr>
            <a:xfrm>
              <a:off x="6629400" y="3028509"/>
              <a:ext cx="5486400" cy="274320"/>
            </a:xfrm>
            <a:prstGeom prst="rect">
              <a:avLst/>
            </a:prstGeom>
            <a:noFill/>
          </p:spPr>
          <p:txBody>
            <a:bodyPr wrap="square" anchor="t" lIns="0" rIns="0" tIns="0" bIns="0">
              <a:spAutoFit/>
            </a:bodyPr>
            <a:lstStyle/>
            <a:p>
              <a:pPr algn="ctr"/>
              <a:r>
                <a:rPr sz="1200" b="0" i="0">
                  <a:solidFill>
                    <a:srgbClr val="595959"/>
                  </a:solidFill>
                  <a:latin typeface="Calibri"/>
                </a:rPr>
                <a:t>an ARC-style puzzle: two examples, then a new input</a:t>
              </a:r>
            </a:p>
          </p:txBody>
        </p:sp>
        <p:sp>
          <p:nvSpPr>
            <p:cNvPr id="21" name="description"/>
            <p:cNvSpPr txBox="1"/>
            <p:nvPr/>
          </p:nvSpPr>
          <p:spPr>
            <a:xfrm>
              <a:off x="6812280" y="3439989"/>
              <a:ext cx="5120640" cy="822960"/>
            </a:xfrm>
            <a:prstGeom prst="rect">
              <a:avLst/>
            </a:prstGeom>
            <a:noFill/>
          </p:spPr>
          <p:txBody>
            <a:bodyPr wrap="square" anchor="t" lIns="0" rIns="0" tIns="0" bIns="0">
              <a:spAutoFit/>
            </a:bodyPr>
            <a:lstStyle/>
            <a:p>
              <a:pPr algn="l"/>
              <a:r>
                <a:rPr sz="1400" b="0" i="0">
                  <a:solidFill>
                    <a:srgbClr val="595959"/>
                  </a:solidFill>
                  <a:latin typeface="Calibri"/>
                </a:rPr>
                <a:t>A language model trained on much of the written record may show great skill on a benchmark; that says little about how efficiently it learns.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FF0000"/>
                </a:solidFill>
                <a:latin typeface="Calibri" pitchFamily="34" charset="0"/>
                <a:ea typeface="Calibri" pitchFamily="34" charset="-122"/>
                <a:cs typeface="Calibri" pitchFamily="34" charset="-120"/>
              </a:rPr>
              <a:t>Intelligence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Symbols, networks, and the Dartmouth conjecture</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000"/>
              </a:spcAft>
            </a:pPr>
            <a:r>
              <a:rPr sz="1800" b="1" i="0">
                <a:solidFill>
                  <a:srgbClr val="362FEC"/>
                </a:solidFill>
                <a:latin typeface="Calibri"/>
              </a:rPr>
              <a:t>1955  </a:t>
            </a:r>
            <a:r>
              <a:rPr sz="1800" b="1" i="0">
                <a:solidFill>
                  <a:srgbClr val="000000"/>
                </a:solidFill>
                <a:latin typeface="Calibri"/>
              </a:rPr>
              <a:t>Dartmouth: </a:t>
            </a:r>
            <a:r>
              <a:rPr sz="1800" b="0" i="0">
                <a:solidFill>
                  <a:srgbClr val="000000"/>
                </a:solidFill>
                <a:latin typeface="Calibri"/>
              </a:rPr>
              <a:t>every feature of intelligence can in principle be described so precisely that a machine can simulate it.</a:t>
            </a:r>
          </a:p>
          <a:p>
            <a:pPr algn="l">
              <a:spcAft>
                <a:spcPts val="1000"/>
              </a:spcAft>
            </a:pPr>
            <a:r>
              <a:rPr sz="1800" b="1" i="0">
                <a:solidFill>
                  <a:srgbClr val="FF0000"/>
                </a:solidFill>
                <a:latin typeface="Calibri"/>
              </a:rPr>
              <a:t>The symbolic program</a:t>
            </a:r>
            <a:r>
              <a:rPr sz="1800" b="0" i="0">
                <a:solidFill>
                  <a:srgbClr val="000000"/>
                </a:solidFill>
                <a:latin typeface="Calibri"/>
              </a:rPr>
              <a:t>: intelligence is manipulating symbols by rules (Newell and Simon): theorem provers, planners, expert systems, grammars.</a:t>
            </a:r>
          </a:p>
          <a:p>
            <a:pPr algn="l">
              <a:spcAft>
                <a:spcPts val="1000"/>
              </a:spcAft>
            </a:pPr>
            <a:r>
              <a:rPr sz="1800" b="1" i="0">
                <a:solidFill>
                  <a:srgbClr val="00B050"/>
                </a:solidFill>
                <a:latin typeface="Calibri"/>
              </a:rPr>
              <a:t>The connectionist program</a:t>
            </a:r>
            <a:r>
              <a:rPr sz="1800" b="0" i="0">
                <a:solidFill>
                  <a:srgbClr val="000000"/>
                </a:solidFill>
                <a:latin typeface="Calibri"/>
              </a:rPr>
              <a:t>: simple units adjusting their connections: McCulloch and Pitts (1943), Rosenblatt's perceptron (1958).</a:t>
            </a:r>
          </a:p>
          <a:p>
            <a:pPr algn="l">
              <a:spcAft>
                <a:spcPts val="1000"/>
              </a:spcAft>
            </a:pPr>
            <a:r>
              <a:rPr sz="1800" b="1" i="0">
                <a:solidFill>
                  <a:srgbClr val="FF0000"/>
                </a:solidFill>
                <a:latin typeface="Calibri"/>
              </a:rPr>
              <a:t>1969  </a:t>
            </a:r>
            <a:r>
              <a:rPr sz="1800" b="1" i="0">
                <a:solidFill>
                  <a:srgbClr val="000000"/>
                </a:solidFill>
                <a:latin typeface="Calibri"/>
              </a:rPr>
              <a:t>Minsky and Papert: </a:t>
            </a:r>
            <a:r>
              <a:rPr sz="1800" b="0" i="0">
                <a:solidFill>
                  <a:srgbClr val="000000"/>
                </a:solidFill>
                <a:latin typeface="Calibri"/>
              </a:rPr>
              <a:t>one layer cannot compute parity or connectedness; the program stalled until backpropagation.</a:t>
            </a:r>
          </a:p>
          <a:p>
            <a:pPr algn="l">
              <a:spcAft>
                <a:spcPts val="1000"/>
              </a:spcAft>
            </a:pPr>
            <a:r>
              <a:rPr sz="1800" b="1" i="0">
                <a:solidFill>
                  <a:srgbClr val="362FEC"/>
                </a:solidFill>
                <a:latin typeface="Calibri"/>
              </a:rPr>
              <a:t>A language model</a:t>
            </a:r>
            <a:r>
              <a:rPr sz="1800" b="0" i="0">
                <a:solidFill>
                  <a:srgbClr val="000000"/>
                </a:solidFill>
                <a:latin typeface="Calibri"/>
              </a:rPr>
              <a:t> is connectionist, yet it reads and writes symbols. Does it manipulate symbols in Newell and Simon's sense? Open.</a:t>
            </a:r>
          </a:p>
        </p:txBody>
      </p:sp>
      <p:grpSp>
        <p:nvGrpSpPr>
          <p:cNvPr id="5" name="picture 1"/>
          <p:cNvGrpSpPr/>
          <p:nvPr/>
        </p:nvGrpSpPr>
        <p:grpSpPr>
          <a:xfrm>
            <a:off x="6629400" y="1371600"/>
            <a:ext cx="5486400" cy="2854756"/>
            <a:chOff x="6629400" y="1371600"/>
            <a:chExt cx="5486400" cy="2854756"/>
          </a:xfrm>
        </p:grpSpPr>
        <p:pic>
          <p:nvPicPr>
            <p:cNvPr id="6" name="Picture 5" descr="dartmouth.jpg"/>
            <p:cNvPicPr>
              <a:picLocks noChangeAspect="1"/>
            </p:cNvPicPr>
            <p:nvPr/>
          </p:nvPicPr>
          <p:blipFill>
            <a:blip r:embed="rId2"/>
            <a:stretch>
              <a:fillRect/>
            </a:stretch>
          </p:blipFill>
          <p:spPr>
            <a:xfrm>
              <a:off x="6812280" y="1371600"/>
              <a:ext cx="5120640" cy="1574596"/>
            </a:xfrm>
            <a:prstGeom prst="rect">
              <a:avLst/>
            </a:prstGeom>
          </p:spPr>
        </p:pic>
        <p:sp>
          <p:nvSpPr>
            <p:cNvPr id="7" name="TextBox 6"/>
            <p:cNvSpPr txBox="1"/>
            <p:nvPr/>
          </p:nvSpPr>
          <p:spPr>
            <a:xfrm>
              <a:off x="6629400" y="2991916"/>
              <a:ext cx="5486400" cy="274320"/>
            </a:xfrm>
            <a:prstGeom prst="rect">
              <a:avLst/>
            </a:prstGeom>
            <a:noFill/>
          </p:spPr>
          <p:txBody>
            <a:bodyPr wrap="square" anchor="t" lIns="0" rIns="0" tIns="0" bIns="0">
              <a:spAutoFit/>
            </a:bodyPr>
            <a:lstStyle/>
            <a:p>
              <a:pPr algn="ctr"/>
              <a:r>
                <a:rPr sz="1200" b="0" i="0">
                  <a:solidFill>
                    <a:srgbClr val="595959"/>
                  </a:solidFill>
                  <a:latin typeface="Calibri"/>
                </a:rPr>
                <a:t>Dartmouth College</a:t>
              </a:r>
            </a:p>
          </p:txBody>
        </p:sp>
        <p:sp>
          <p:nvSpPr>
            <p:cNvPr id="8" name="description"/>
            <p:cNvSpPr txBox="1"/>
            <p:nvPr/>
          </p:nvSpPr>
          <p:spPr>
            <a:xfrm>
              <a:off x="6812280" y="3403396"/>
              <a:ext cx="5120640" cy="822960"/>
            </a:xfrm>
            <a:prstGeom prst="rect">
              <a:avLst/>
            </a:prstGeom>
            <a:noFill/>
          </p:spPr>
          <p:txBody>
            <a:bodyPr wrap="square" anchor="t" lIns="0" rIns="0" tIns="0" bIns="0">
              <a:spAutoFit/>
            </a:bodyPr>
            <a:lstStyle/>
            <a:p>
              <a:pPr algn="l"/>
              <a:r>
                <a:rPr sz="1400" b="0" i="0">
                  <a:solidFill>
                    <a:srgbClr val="595959"/>
                  </a:solidFill>
                  <a:latin typeface="Calibri"/>
                </a:rPr>
                <a:t>The proposal's topics: how a computer can use a language, neuron nets, self-improvement, abstraction, randomness and creativity. Almost all are topics of this course.</a:t>
              </a:r>
            </a:p>
          </p:txBody>
        </p:sp>
      </p:grpSp>
      <p:grpSp>
        <p:nvGrpSpPr>
          <p:cNvPr id="9" name="picture 2"/>
          <p:cNvGrpSpPr/>
          <p:nvPr/>
        </p:nvGrpSpPr>
        <p:grpSpPr>
          <a:xfrm>
            <a:off x="6537960" y="1371600"/>
            <a:ext cx="5425821" cy="3291840"/>
            <a:chOff x="6537960" y="1371600"/>
            <a:chExt cx="5425821" cy="3291840"/>
          </a:xfrm>
        </p:grpSpPr>
        <p:pic>
          <p:nvPicPr>
            <p:cNvPr id="10" name="Picture 9" descr="newell_simon_c.jpg"/>
            <p:cNvPicPr>
              <a:picLocks noChangeAspect="1"/>
            </p:cNvPicPr>
            <p:nvPr/>
          </p:nvPicPr>
          <p:blipFill>
            <a:blip r:embed="rId3"/>
            <a:stretch>
              <a:fillRect/>
            </a:stretch>
          </p:blipFill>
          <p:spPr>
            <a:xfrm>
              <a:off x="6812280" y="1371600"/>
              <a:ext cx="2797117" cy="1748198"/>
            </a:xfrm>
            <a:prstGeom prst="rect">
              <a:avLst/>
            </a:prstGeom>
          </p:spPr>
        </p:pic>
        <p:sp>
          <p:nvSpPr>
            <p:cNvPr id="11" name="TextBox 10"/>
            <p:cNvSpPr txBox="1"/>
            <p:nvPr/>
          </p:nvSpPr>
          <p:spPr>
            <a:xfrm>
              <a:off x="6537960" y="3156374"/>
              <a:ext cx="3345757" cy="274320"/>
            </a:xfrm>
            <a:prstGeom prst="rect">
              <a:avLst/>
            </a:prstGeom>
            <a:noFill/>
          </p:spPr>
          <p:txBody>
            <a:bodyPr wrap="square" anchor="t" lIns="0" rIns="0" tIns="0" bIns="0">
              <a:spAutoFit/>
            </a:bodyPr>
            <a:lstStyle/>
            <a:p>
              <a:pPr algn="ctr"/>
              <a:r>
                <a:rPr sz="1200" b="0" i="0">
                  <a:solidFill>
                    <a:srgbClr val="595959"/>
                  </a:solidFill>
                  <a:latin typeface="Calibri"/>
                </a:rPr>
                <a:t>Herbert Simon and Allen Newell</a:t>
              </a:r>
            </a:p>
          </p:txBody>
        </p:sp>
        <p:pic>
          <p:nvPicPr>
            <p:cNvPr id="12" name="Picture 11" descr="symbols_networks_left.png"/>
            <p:cNvPicPr>
              <a:picLocks noChangeAspect="1"/>
            </p:cNvPicPr>
            <p:nvPr/>
          </p:nvPicPr>
          <p:blipFill>
            <a:blip r:embed="rId4"/>
            <a:stretch>
              <a:fillRect/>
            </a:stretch>
          </p:blipFill>
          <p:spPr>
            <a:xfrm>
              <a:off x="9792277" y="1371600"/>
              <a:ext cx="2171504" cy="1748198"/>
            </a:xfrm>
            <a:prstGeom prst="rect">
              <a:avLst/>
            </a:prstGeom>
          </p:spPr>
        </p:pic>
        <p:sp>
          <p:nvSpPr>
            <p:cNvPr id="13" name="description"/>
            <p:cNvSpPr txBox="1"/>
            <p:nvPr/>
          </p:nvSpPr>
          <p:spPr>
            <a:xfrm>
              <a:off x="6812280" y="3931920"/>
              <a:ext cx="5120640" cy="731520"/>
            </a:xfrm>
            <a:prstGeom prst="rect">
              <a:avLst/>
            </a:prstGeom>
            <a:noFill/>
          </p:spPr>
          <p:txBody>
            <a:bodyPr wrap="square" anchor="t" lIns="0" rIns="0" tIns="0" bIns="0">
              <a:spAutoFit/>
            </a:bodyPr>
            <a:lstStyle/>
            <a:p>
              <a:pPr algn="l"/>
              <a:r>
                <a:rPr sz="1400" b="0" i="0">
                  <a:solidFill>
                    <a:srgbClr val="595959"/>
                  </a:solidFill>
                  <a:latin typeface="Calibri"/>
                </a:rPr>
                <a:t>The physical symbol system hypothesis: a physical symbol system has the necessary and sufficient means for general intelligent action.</a:t>
              </a:r>
            </a:p>
          </p:txBody>
        </p:sp>
      </p:grpSp>
      <p:grpSp>
        <p:nvGrpSpPr>
          <p:cNvPr id="14" name="picture 3"/>
          <p:cNvGrpSpPr/>
          <p:nvPr/>
        </p:nvGrpSpPr>
        <p:grpSpPr>
          <a:xfrm>
            <a:off x="6812280" y="1371600"/>
            <a:ext cx="5120640" cy="3291840"/>
            <a:chOff x="6812280" y="1371600"/>
            <a:chExt cx="5120640" cy="3291840"/>
          </a:xfrm>
        </p:grpSpPr>
        <p:pic>
          <p:nvPicPr>
            <p:cNvPr id="15" name="Picture 14" descr="rosenblatt.jpg"/>
            <p:cNvPicPr>
              <a:picLocks noChangeAspect="1"/>
            </p:cNvPicPr>
            <p:nvPr/>
          </p:nvPicPr>
          <p:blipFill>
            <a:blip r:embed="rId5"/>
            <a:stretch>
              <a:fillRect/>
            </a:stretch>
          </p:blipFill>
          <p:spPr>
            <a:xfrm>
              <a:off x="7164431" y="1371600"/>
              <a:ext cx="1617784" cy="2103120"/>
            </a:xfrm>
            <a:prstGeom prst="rect">
              <a:avLst/>
            </a:prstGeom>
          </p:spPr>
        </p:pic>
        <p:sp>
          <p:nvSpPr>
            <p:cNvPr id="16" name="TextBox 15"/>
            <p:cNvSpPr txBox="1"/>
            <p:nvPr/>
          </p:nvSpPr>
          <p:spPr>
            <a:xfrm>
              <a:off x="6890111" y="3511296"/>
              <a:ext cx="2166424" cy="274320"/>
            </a:xfrm>
            <a:prstGeom prst="rect">
              <a:avLst/>
            </a:prstGeom>
            <a:noFill/>
          </p:spPr>
          <p:txBody>
            <a:bodyPr wrap="square" anchor="t" lIns="0" rIns="0" tIns="0" bIns="0">
              <a:spAutoFit/>
            </a:bodyPr>
            <a:lstStyle/>
            <a:p>
              <a:pPr algn="ctr"/>
              <a:r>
                <a:rPr sz="1200" b="0" i="0">
                  <a:solidFill>
                    <a:srgbClr val="595959"/>
                  </a:solidFill>
                  <a:latin typeface="Calibri"/>
                </a:rPr>
                <a:t>Frank Rosenblatt</a:t>
              </a:r>
            </a:p>
          </p:txBody>
        </p:sp>
        <p:pic>
          <p:nvPicPr>
            <p:cNvPr id="17" name="Picture 16" descr="symbols_networks_right.png"/>
            <p:cNvPicPr>
              <a:picLocks noChangeAspect="1"/>
            </p:cNvPicPr>
            <p:nvPr/>
          </p:nvPicPr>
          <p:blipFill>
            <a:blip r:embed="rId6"/>
            <a:stretch>
              <a:fillRect/>
            </a:stretch>
          </p:blipFill>
          <p:spPr>
            <a:xfrm>
              <a:off x="8965095" y="1371600"/>
              <a:ext cx="2615672" cy="2103120"/>
            </a:xfrm>
            <a:prstGeom prst="rect">
              <a:avLst/>
            </a:prstGeom>
          </p:spPr>
        </p:pic>
        <p:sp>
          <p:nvSpPr>
            <p:cNvPr id="18" name="description"/>
            <p:cNvSpPr txBox="1"/>
            <p:nvPr/>
          </p:nvSpPr>
          <p:spPr>
            <a:xfrm>
              <a:off x="6812280" y="3931920"/>
              <a:ext cx="5120640" cy="731520"/>
            </a:xfrm>
            <a:prstGeom prst="rect">
              <a:avLst/>
            </a:prstGeom>
            <a:noFill/>
          </p:spPr>
          <p:txBody>
            <a:bodyPr wrap="square" anchor="t" lIns="0" rIns="0" tIns="0" bIns="0">
              <a:spAutoFit/>
            </a:bodyPr>
            <a:lstStyle/>
            <a:p>
              <a:pPr algn="l"/>
              <a:r>
                <a:rPr sz="1400" b="0" i="0">
                  <a:solidFill>
                    <a:srgbClr val="595959"/>
                  </a:solidFill>
                  <a:latin typeface="Calibri"/>
                </a:rPr>
                <a:t>Networks of threshold units can compute any Boolean function; the perceptron learns its weights from labeled examples.</a:t>
              </a:r>
            </a:p>
          </p:txBody>
        </p:sp>
      </p:grpSp>
      <p:grpSp>
        <p:nvGrpSpPr>
          <p:cNvPr id="19" name="picture 4"/>
          <p:cNvGrpSpPr/>
          <p:nvPr/>
        </p:nvGrpSpPr>
        <p:grpSpPr>
          <a:xfrm>
            <a:off x="6629400" y="1371600"/>
            <a:ext cx="5486400" cy="4389120"/>
            <a:chOff x="6629400" y="1371600"/>
            <a:chExt cx="5486400" cy="4389120"/>
          </a:xfrm>
        </p:grpSpPr>
        <p:pic>
          <p:nvPicPr>
            <p:cNvPr id="20" name="Picture 19" descr="xor.png"/>
            <p:cNvPicPr>
              <a:picLocks noChangeAspect="1"/>
            </p:cNvPicPr>
            <p:nvPr/>
          </p:nvPicPr>
          <p:blipFill>
            <a:blip r:embed="rId7"/>
            <a:stretch>
              <a:fillRect/>
            </a:stretch>
          </p:blipFill>
          <p:spPr>
            <a:xfrm>
              <a:off x="7974957" y="1371600"/>
              <a:ext cx="2795284" cy="3108960"/>
            </a:xfrm>
            <a:prstGeom prst="rect">
              <a:avLst/>
            </a:prstGeom>
          </p:spPr>
        </p:pic>
        <p:sp>
          <p:nvSpPr>
            <p:cNvPr id="21" name="TextBox 20"/>
            <p:cNvSpPr txBox="1"/>
            <p:nvPr/>
          </p:nvSpPr>
          <p:spPr>
            <a:xfrm>
              <a:off x="6629400" y="4526280"/>
              <a:ext cx="5486400" cy="274320"/>
            </a:xfrm>
            <a:prstGeom prst="rect">
              <a:avLst/>
            </a:prstGeom>
            <a:noFill/>
          </p:spPr>
          <p:txBody>
            <a:bodyPr wrap="square" anchor="t" lIns="0" rIns="0" tIns="0" bIns="0">
              <a:spAutoFit/>
            </a:bodyPr>
            <a:lstStyle/>
            <a:p>
              <a:pPr algn="ctr"/>
              <a:r>
                <a:rPr sz="1200" b="0" i="0">
                  <a:solidFill>
                    <a:srgbClr val="595959"/>
                  </a:solidFill>
                  <a:latin typeface="Calibri"/>
                </a:rPr>
                <a:t>exclusive or: no single line separates the classes</a:t>
              </a:r>
            </a:p>
          </p:txBody>
        </p:sp>
        <p:sp>
          <p:nvSpPr>
            <p:cNvPr id="22" name="description"/>
            <p:cNvSpPr txBox="1"/>
            <p:nvPr/>
          </p:nvSpPr>
          <p:spPr>
            <a:xfrm>
              <a:off x="6812280" y="4937760"/>
              <a:ext cx="5120640" cy="822960"/>
            </a:xfrm>
            <a:prstGeom prst="rect">
              <a:avLst/>
            </a:prstGeom>
            <a:noFill/>
          </p:spPr>
          <p:txBody>
            <a:bodyPr wrap="square" anchor="t" lIns="0" rIns="0" tIns="0" bIns="0">
              <a:spAutoFit/>
            </a:bodyPr>
            <a:lstStyle/>
            <a:p>
              <a:pPr algn="l"/>
              <a:r>
                <a:rPr sz="1400" b="0" i="0">
                  <a:solidFill>
                    <a:srgbClr val="595959"/>
                  </a:solidFill>
                  <a:latin typeface="Calibri"/>
                </a:rPr>
                <a:t>Minsky and Papert's Perceptrons (1969). Multilayer networks could compute it, but there was no effective way to train them.</a:t>
              </a:r>
            </a:p>
          </p:txBody>
        </p:sp>
      </p:grpSp>
      <p:grpSp>
        <p:nvGrpSpPr>
          <p:cNvPr id="23" name="picture 5"/>
          <p:cNvGrpSpPr/>
          <p:nvPr/>
        </p:nvGrpSpPr>
        <p:grpSpPr>
          <a:xfrm>
            <a:off x="6812280" y="1371600"/>
            <a:ext cx="5120640" cy="2992603"/>
            <a:chOff x="6812280" y="1371600"/>
            <a:chExt cx="5120640" cy="2992603"/>
          </a:xfrm>
        </p:grpSpPr>
        <p:pic>
          <p:nvPicPr>
            <p:cNvPr id="24" name="Picture 23" descr="symbols_networks.png"/>
            <p:cNvPicPr>
              <a:picLocks noChangeAspect="1"/>
            </p:cNvPicPr>
            <p:nvPr/>
          </p:nvPicPr>
          <p:blipFill>
            <a:blip r:embed="rId8"/>
            <a:stretch>
              <a:fillRect/>
            </a:stretch>
          </p:blipFill>
          <p:spPr>
            <a:xfrm>
              <a:off x="6812280" y="1371600"/>
              <a:ext cx="5120640" cy="2059915"/>
            </a:xfrm>
            <a:prstGeom prst="rect">
              <a:avLst/>
            </a:prstGeom>
          </p:spPr>
        </p:pic>
        <p:sp>
          <p:nvSpPr>
            <p:cNvPr id="25" name="description"/>
            <p:cNvSpPr txBox="1"/>
            <p:nvPr/>
          </p:nvSpPr>
          <p:spPr>
            <a:xfrm>
              <a:off x="6812280" y="3541243"/>
              <a:ext cx="5120640" cy="822960"/>
            </a:xfrm>
            <a:prstGeom prst="rect">
              <a:avLst/>
            </a:prstGeom>
            <a:noFill/>
          </p:spPr>
          <p:txBody>
            <a:bodyPr wrap="square" anchor="t" lIns="0" rIns="0" tIns="0" bIns="0">
              <a:spAutoFit/>
            </a:bodyPr>
            <a:lstStyle/>
            <a:p>
              <a:pPr algn="l"/>
              <a:r>
                <a:rPr sz="1400" b="0" i="0">
                  <a:solidFill>
                    <a:srgbClr val="595959"/>
                  </a:solidFill>
                  <a:latin typeface="Calibri"/>
                </a:rPr>
                <a:t>A network of simple units whose connections are learned, operating on discrete symbols, and prompted to carry out symbolic procedures, sometimes reliably and sometimes not.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FF0000"/>
                </a:solidFill>
                <a:latin typeface="Calibri" pitchFamily="34" charset="0"/>
                <a:ea typeface="Calibri" pitchFamily="34" charset="-122"/>
                <a:cs typeface="Calibri" pitchFamily="34" charset="-120"/>
              </a:rPr>
              <a:t>Intelligence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Search and learning: Deep Blue and AlphaGo</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FF0000"/>
                </a:solidFill>
                <a:latin typeface="Calibri"/>
              </a:rPr>
              <a:t>1997  </a:t>
            </a:r>
            <a:r>
              <a:rPr sz="1800" b="1" i="0">
                <a:solidFill>
                  <a:srgbClr val="000000"/>
                </a:solidFill>
                <a:latin typeface="Calibri"/>
              </a:rPr>
              <a:t>Deep Blue: </a:t>
            </a:r>
            <a:r>
              <a:rPr sz="1800" b="0" i="0">
                <a:solidFill>
                  <a:srgbClr val="000000"/>
                </a:solidFill>
                <a:latin typeface="Calibri"/>
              </a:rPr>
              <a:t>deep search, with an evaluation built by hand from thousands of features; 480 custom chips. Its knowledge came from people, its strength from search.</a:t>
            </a:r>
          </a:p>
          <a:p>
            <a:pPr algn="l">
              <a:spcAft>
                <a:spcPts val="1200"/>
              </a:spcAft>
            </a:pPr>
            <a:r>
              <a:rPr sz="1800" b="1" i="0">
                <a:solidFill>
                  <a:srgbClr val="00B050"/>
                </a:solidFill>
                <a:latin typeface="Calibri"/>
              </a:rPr>
              <a:t>2016  </a:t>
            </a:r>
            <a:r>
              <a:rPr sz="1800" b="1" i="0">
                <a:solidFill>
                  <a:srgbClr val="000000"/>
                </a:solidFill>
                <a:latin typeface="Calibri"/>
              </a:rPr>
              <a:t>AlphaGo: </a:t>
            </a:r>
            <a:r>
              <a:rPr sz="1800" b="0" i="0">
                <a:solidFill>
                  <a:srgbClr val="000000"/>
                </a:solidFill>
                <a:latin typeface="Calibri"/>
              </a:rPr>
              <a:t>about 250 legal moves per position, and no good hand-written evaluation. A policy network and a value network, learned from expert games and self-play, combined by tree search.</a:t>
            </a:r>
          </a:p>
          <a:p>
            <a:pPr algn="l">
              <a:spcAft>
                <a:spcPts val="1200"/>
              </a:spcAft>
            </a:pPr>
            <a:r>
              <a:rPr sz="1800" b="1" i="0">
                <a:solidFill>
                  <a:srgbClr val="362FEC"/>
                </a:solidFill>
                <a:latin typeface="Calibri"/>
              </a:rPr>
              <a:t>Both search; </a:t>
            </a:r>
            <a:r>
              <a:rPr sz="1800" b="0" i="0">
                <a:solidFill>
                  <a:srgbClr val="000000"/>
                </a:solidFill>
                <a:latin typeface="Calibri"/>
              </a:rPr>
              <a:t>they differ in where the knowledge comes from: written down by people, or learned from data. The same division runs through this course.</a:t>
            </a:r>
          </a:p>
        </p:txBody>
      </p:sp>
      <p:grpSp>
        <p:nvGrpSpPr>
          <p:cNvPr id="5" name="picture 1"/>
          <p:cNvGrpSpPr/>
          <p:nvPr/>
        </p:nvGrpSpPr>
        <p:grpSpPr>
          <a:xfrm>
            <a:off x="6812280" y="1371600"/>
            <a:ext cx="5120640" cy="4407408"/>
            <a:chOff x="6812280" y="1371600"/>
            <a:chExt cx="5120640" cy="4407408"/>
          </a:xfrm>
        </p:grpSpPr>
        <p:pic>
          <p:nvPicPr>
            <p:cNvPr id="6" name="Picture 5" descr="image.png"/>
            <p:cNvPicPr>
              <a:picLocks noChangeAspect="1"/>
            </p:cNvPicPr>
            <p:nvPr/>
          </p:nvPicPr>
          <p:blipFill>
            <a:blip r:embed="rId2"/>
            <a:stretch>
              <a:fillRect/>
            </a:stretch>
          </p:blipFill>
          <p:spPr>
            <a:xfrm>
              <a:off x="6934320" y="1371600"/>
              <a:ext cx="4876558" cy="3474720"/>
            </a:xfrm>
            <a:prstGeom prst="rect">
              <a:avLst/>
            </a:prstGeom>
          </p:spPr>
        </p:pic>
        <p:sp>
          <p:nvSpPr>
            <p:cNvPr id="7" name="description"/>
            <p:cNvSpPr txBox="1"/>
            <p:nvPr/>
          </p:nvSpPr>
          <p:spPr>
            <a:xfrm>
              <a:off x="6812280" y="4956048"/>
              <a:ext cx="5120640" cy="822960"/>
            </a:xfrm>
            <a:prstGeom prst="rect">
              <a:avLst/>
            </a:prstGeom>
            <a:noFill/>
          </p:spPr>
          <p:txBody>
            <a:bodyPr wrap="square" anchor="t" lIns="0" rIns="0" tIns="0" bIns="0">
              <a:spAutoFit/>
            </a:bodyPr>
            <a:lstStyle/>
            <a:p>
              <a:pPr algn="l"/>
              <a:r>
                <a:rPr sz="1400" b="0" i="0">
                  <a:solidFill>
                    <a:srgbClr val="595959"/>
                  </a:solidFill>
                  <a:latin typeface="Calibri"/>
                </a:rPr>
                <a:t>On the order of a hundred million positions per second.</a:t>
              </a:r>
            </a:p>
          </p:txBody>
        </p:sp>
      </p:grpSp>
      <p:grpSp>
        <p:nvGrpSpPr>
          <p:cNvPr id="8" name="picture 2"/>
          <p:cNvGrpSpPr/>
          <p:nvPr/>
        </p:nvGrpSpPr>
        <p:grpSpPr>
          <a:xfrm>
            <a:off x="6812280" y="1371600"/>
            <a:ext cx="5120640" cy="4224528"/>
            <a:chOff x="6812280" y="1371600"/>
            <a:chExt cx="5120640" cy="4224528"/>
          </a:xfrm>
        </p:grpSpPr>
        <p:pic>
          <p:nvPicPr>
            <p:cNvPr id="9" name="Picture 8" descr="image.png"/>
            <p:cNvPicPr>
              <a:picLocks noChangeAspect="1"/>
            </p:cNvPicPr>
            <p:nvPr/>
          </p:nvPicPr>
          <p:blipFill>
            <a:blip r:embed="rId3"/>
            <a:stretch>
              <a:fillRect/>
            </a:stretch>
          </p:blipFill>
          <p:spPr>
            <a:xfrm>
              <a:off x="6888414" y="1371600"/>
              <a:ext cx="4968370" cy="3291840"/>
            </a:xfrm>
            <a:prstGeom prst="rect">
              <a:avLst/>
            </a:prstGeom>
          </p:spPr>
        </p:pic>
        <p:sp>
          <p:nvSpPr>
            <p:cNvPr id="10" name="description"/>
            <p:cNvSpPr txBox="1"/>
            <p:nvPr/>
          </p:nvSpPr>
          <p:spPr>
            <a:xfrm>
              <a:off x="6812280" y="4773168"/>
              <a:ext cx="5120640" cy="822960"/>
            </a:xfrm>
            <a:prstGeom prst="rect">
              <a:avLst/>
            </a:prstGeom>
            <a:noFill/>
          </p:spPr>
          <p:txBody>
            <a:bodyPr wrap="square" anchor="t" lIns="0" rIns="0" tIns="0" bIns="0">
              <a:spAutoFit/>
            </a:bodyPr>
            <a:lstStyle/>
            <a:p>
              <a:pPr algn="l"/>
              <a:r>
                <a:rPr sz="1400" b="0" i="0">
                  <a:solidFill>
                    <a:srgbClr val="595959"/>
                  </a:solidFill>
                  <a:latin typeface="Calibri"/>
                </a:rPr>
                <a:t>Go resisted hand-written evaluation; AlphaGo learned the functions it needed.</a:t>
              </a:r>
            </a:p>
          </p:txBody>
        </p:sp>
      </p:grpSp>
      <p:grpSp>
        <p:nvGrpSpPr>
          <p:cNvPr id="11" name="picture 3"/>
          <p:cNvGrpSpPr/>
          <p:nvPr/>
        </p:nvGrpSpPr>
        <p:grpSpPr>
          <a:xfrm>
            <a:off x="6812280" y="1463040"/>
            <a:ext cx="5120640" cy="3931920"/>
            <a:chOff x="6812280" y="1463040"/>
            <a:chExt cx="5120640" cy="3931920"/>
          </a:xfrm>
        </p:grpSpPr>
        <p:sp>
          <p:nvSpPr>
            <p:cNvPr id="12" name="Rounded Rectangle 11"/>
            <p:cNvSpPr/>
            <p:nvPr/>
          </p:nvSpPr>
          <p:spPr>
            <a:xfrm>
              <a:off x="8412480" y="1463040"/>
              <a:ext cx="1463040" cy="5486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600" b="1">
                  <a:solidFill>
                    <a:srgbClr val="000000"/>
                  </a:solidFill>
                  <a:latin typeface="Calibri"/>
                </a:rPr>
                <a:t>AlphaGo</a:t>
              </a:r>
            </a:p>
          </p:txBody>
        </p:sp>
        <p:sp>
          <p:nvSpPr>
            <p:cNvPr id="13" name="Rounded Rectangle 12"/>
            <p:cNvSpPr/>
            <p:nvPr/>
          </p:nvSpPr>
          <p:spPr>
            <a:xfrm>
              <a:off x="9966960" y="1463040"/>
              <a:ext cx="1965960" cy="548640"/>
            </a:xfrm>
            <a:prstGeom prst="roundRect">
              <a:avLst>
                <a:gd name="adj" fmla="val 12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600" b="1">
                  <a:solidFill>
                    <a:srgbClr val="000000"/>
                  </a:solidFill>
                  <a:latin typeface="Calibri"/>
                </a:rPr>
                <a:t>a language model</a:t>
              </a:r>
            </a:p>
          </p:txBody>
        </p:sp>
        <p:sp>
          <p:nvSpPr>
            <p:cNvPr id="14" name="Rounded Rectangle 13"/>
            <p:cNvSpPr/>
            <p:nvPr/>
          </p:nvSpPr>
          <p:spPr>
            <a:xfrm>
              <a:off x="6812280" y="2240280"/>
              <a:ext cx="1508760" cy="640080"/>
            </a:xfrm>
            <a:prstGeom prst="roundRect">
              <a:avLst>
                <a:gd name="adj" fmla="val 12000"/>
              </a:avLst>
            </a:prstGeom>
            <a:solidFill>
              <a:srgbClr val="FFE0E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1">
                  <a:solidFill>
                    <a:srgbClr val="FF0000"/>
                  </a:solidFill>
                  <a:latin typeface="Calibri"/>
                </a:rPr>
                <a:t>learned policy</a:t>
              </a:r>
            </a:p>
          </p:txBody>
        </p:sp>
        <p:sp>
          <p:nvSpPr>
            <p:cNvPr id="15" name="Rounded Rectangle 14"/>
            <p:cNvSpPr/>
            <p:nvPr/>
          </p:nvSpPr>
          <p:spPr>
            <a:xfrm>
              <a:off x="8412480" y="2240280"/>
              <a:ext cx="1463040" cy="640080"/>
            </a:xfrm>
            <a:prstGeom prst="roundRect">
              <a:avLst>
                <a:gd name="adj" fmla="val 12000"/>
              </a:avLst>
            </a:prstGeom>
            <a:solidFill>
              <a:srgbClr val="FFFFFF"/>
            </a:solidFill>
            <a:ln w="15875">
              <a:solidFill>
                <a:srgbClr val="B8C2CA"/>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which move to try</a:t>
              </a:r>
            </a:p>
          </p:txBody>
        </p:sp>
        <p:sp>
          <p:nvSpPr>
            <p:cNvPr id="16" name="Rounded Rectangle 15"/>
            <p:cNvSpPr/>
            <p:nvPr/>
          </p:nvSpPr>
          <p:spPr>
            <a:xfrm>
              <a:off x="9966960" y="2240280"/>
              <a:ext cx="1965960" cy="640080"/>
            </a:xfrm>
            <a:prstGeom prst="roundRect">
              <a:avLst>
                <a:gd name="adj" fmla="val 12000"/>
              </a:avLst>
            </a:prstGeom>
            <a:solidFill>
              <a:srgbClr val="FFFFFF"/>
            </a:solidFill>
            <a:ln w="15875">
              <a:solidFill>
                <a:srgbClr val="B8C2CA"/>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which token comes next (pretraining)</a:t>
              </a:r>
            </a:p>
          </p:txBody>
        </p:sp>
        <p:sp>
          <p:nvSpPr>
            <p:cNvPr id="17" name="Rounded Rectangle 16"/>
            <p:cNvSpPr/>
            <p:nvPr/>
          </p:nvSpPr>
          <p:spPr>
            <a:xfrm>
              <a:off x="6812280" y="3017520"/>
              <a:ext cx="1508760" cy="64008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1">
                  <a:solidFill>
                    <a:srgbClr val="00843D"/>
                  </a:solidFill>
                  <a:latin typeface="Calibri"/>
                </a:rPr>
                <a:t>improved by reward</a:t>
              </a:r>
            </a:p>
          </p:txBody>
        </p:sp>
        <p:sp>
          <p:nvSpPr>
            <p:cNvPr id="18" name="Rounded Rectangle 17"/>
            <p:cNvSpPr/>
            <p:nvPr/>
          </p:nvSpPr>
          <p:spPr>
            <a:xfrm>
              <a:off x="8412480" y="3017520"/>
              <a:ext cx="1463040" cy="640080"/>
            </a:xfrm>
            <a:prstGeom prst="roundRect">
              <a:avLst>
                <a:gd name="adj" fmla="val 12000"/>
              </a:avLst>
            </a:prstGeom>
            <a:solidFill>
              <a:srgbClr val="FFFFFF"/>
            </a:solidFill>
            <a:ln w="15875">
              <a:solidFill>
                <a:srgbClr val="B8C2CA"/>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self-play</a:t>
              </a:r>
            </a:p>
          </p:txBody>
        </p:sp>
        <p:sp>
          <p:nvSpPr>
            <p:cNvPr id="19" name="Rounded Rectangle 18"/>
            <p:cNvSpPr/>
            <p:nvPr/>
          </p:nvSpPr>
          <p:spPr>
            <a:xfrm>
              <a:off x="9966960" y="3017520"/>
              <a:ext cx="1965960" cy="640080"/>
            </a:xfrm>
            <a:prstGeom prst="roundRect">
              <a:avLst>
                <a:gd name="adj" fmla="val 12000"/>
              </a:avLst>
            </a:prstGeom>
            <a:solidFill>
              <a:srgbClr val="FFFFFF"/>
            </a:solidFill>
            <a:ln w="15875">
              <a:solidFill>
                <a:srgbClr val="B8C2CA"/>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post-training with rewards (Week 7)</a:t>
              </a:r>
            </a:p>
          </p:txBody>
        </p:sp>
        <p:sp>
          <p:nvSpPr>
            <p:cNvPr id="20" name="Rounded Rectangle 19"/>
            <p:cNvSpPr/>
            <p:nvPr/>
          </p:nvSpPr>
          <p:spPr>
            <a:xfrm>
              <a:off x="6812280" y="3794760"/>
              <a:ext cx="1508760" cy="640080"/>
            </a:xfrm>
            <a:prstGeom prst="roundRect">
              <a:avLst>
                <a:gd name="adj" fmla="val 12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1">
                  <a:solidFill>
                    <a:srgbClr val="362FEC"/>
                  </a:solidFill>
                  <a:latin typeface="Calibri"/>
                </a:rPr>
                <a:t>search at play time</a:t>
              </a:r>
            </a:p>
          </p:txBody>
        </p:sp>
        <p:sp>
          <p:nvSpPr>
            <p:cNvPr id="21" name="Rounded Rectangle 20"/>
            <p:cNvSpPr/>
            <p:nvPr/>
          </p:nvSpPr>
          <p:spPr>
            <a:xfrm>
              <a:off x="8412480" y="3794760"/>
              <a:ext cx="1463040" cy="640080"/>
            </a:xfrm>
            <a:prstGeom prst="roundRect">
              <a:avLst>
                <a:gd name="adj" fmla="val 12000"/>
              </a:avLst>
            </a:prstGeom>
            <a:solidFill>
              <a:srgbClr val="FFFFFF"/>
            </a:solidFill>
            <a:ln w="15875">
              <a:solidFill>
                <a:srgbClr val="B8C2CA"/>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tree search</a:t>
              </a:r>
            </a:p>
          </p:txBody>
        </p:sp>
        <p:sp>
          <p:nvSpPr>
            <p:cNvPr id="22" name="Rounded Rectangle 21"/>
            <p:cNvSpPr/>
            <p:nvPr/>
          </p:nvSpPr>
          <p:spPr>
            <a:xfrm>
              <a:off x="9966960" y="3794760"/>
              <a:ext cx="1965960" cy="640080"/>
            </a:xfrm>
            <a:prstGeom prst="roundRect">
              <a:avLst>
                <a:gd name="adj" fmla="val 12000"/>
              </a:avLst>
            </a:prstGeom>
            <a:solidFill>
              <a:srgbClr val="FFFFFF"/>
            </a:solidFill>
            <a:ln w="15875">
              <a:solidFill>
                <a:srgbClr val="B8C2CA"/>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500" b="0">
                  <a:solidFill>
                    <a:srgbClr val="000000"/>
                  </a:solidFill>
                  <a:latin typeface="Calibri"/>
                </a:rPr>
                <a:t>sample, verify, search (Week 8)</a:t>
              </a:r>
            </a:p>
          </p:txBody>
        </p:sp>
        <p:sp>
          <p:nvSpPr>
            <p:cNvPr id="23" name="description"/>
            <p:cNvSpPr txBox="1"/>
            <p:nvPr/>
          </p:nvSpPr>
          <p:spPr>
            <a:xfrm>
              <a:off x="6812280" y="4663440"/>
              <a:ext cx="5120640" cy="731520"/>
            </a:xfrm>
            <a:prstGeom prst="rect">
              <a:avLst/>
            </a:prstGeom>
            <a:noFill/>
          </p:spPr>
          <p:txBody>
            <a:bodyPr wrap="square" anchor="t" lIns="0" rIns="0" tIns="0" bIns="0">
              <a:spAutoFit/>
            </a:bodyPr>
            <a:lstStyle/>
            <a:p>
              <a:pPr algn="l"/>
              <a:r>
                <a:rPr sz="1400" b="0" i="0">
                  <a:solidFill>
                    <a:srgbClr val="595959"/>
                  </a:solidFill>
                  <a:latin typeface="Calibri"/>
                </a:rPr>
                <a:t>A pretrained language model is a learned policy over next tokens; rewards improve it as self-play improved AlphaGo's; test-time computation is search around a learned model.</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FF0000"/>
                </a:solidFill>
                <a:latin typeface="Calibri" pitchFamily="34" charset="0"/>
                <a:ea typeface="Calibri" pitchFamily="34" charset="-122"/>
                <a:cs typeface="Calibri" pitchFamily="34" charset="-120"/>
              </a:rPr>
              <a:t>Intelligence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The bitter lesson</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800"/>
              </a:spcAft>
            </a:pPr>
            <a:r>
              <a:rPr sz="2000" b="1" i="0">
                <a:solidFill>
                  <a:srgbClr val="00B050"/>
                </a:solidFill>
                <a:latin typeface="Calibri"/>
              </a:rPr>
              <a:t>2019  </a:t>
            </a:r>
            <a:r>
              <a:rPr sz="2000" b="1" i="0">
                <a:solidFill>
                  <a:srgbClr val="000000"/>
                </a:solidFill>
                <a:latin typeface="Calibri"/>
              </a:rPr>
              <a:t>Sutton: </a:t>
            </a:r>
            <a:r>
              <a:rPr sz="2000" b="0" i="0">
                <a:solidFill>
                  <a:srgbClr val="000000"/>
                </a:solidFill>
                <a:latin typeface="Calibri"/>
              </a:rPr>
              <a:t>across seventy years of AI, general methods that exploit computation, search and learning, eventually beat methods that build in human knowledge. Empirical, not a theorem; structure still matters.</a:t>
            </a:r>
          </a:p>
          <a:p>
            <a:pPr algn="l">
              <a:spcAft>
                <a:spcPts val="1800"/>
              </a:spcAft>
            </a:pPr>
            <a:r>
              <a:rPr sz="2000" b="1" i="0">
                <a:solidFill>
                  <a:srgbClr val="FF0000"/>
                </a:solidFill>
                <a:latin typeface="Calibri"/>
              </a:rPr>
              <a:t>2025  </a:t>
            </a:r>
            <a:r>
              <a:rPr sz="2000" b="1" i="0">
                <a:solidFill>
                  <a:srgbClr val="000000"/>
                </a:solidFill>
                <a:latin typeface="Calibri"/>
              </a:rPr>
              <a:t>Sutton: </a:t>
            </a:r>
            <a:r>
              <a:rPr sz="2000" b="0" i="0">
                <a:solidFill>
                  <a:srgbClr val="000000"/>
                </a:solidFill>
                <a:latin typeface="Calibri"/>
              </a:rPr>
              <a:t>language models learn from text that humans wrote, not from their own experience; systems that learn from experience will overtake them.</a:t>
            </a:r>
          </a:p>
        </p:txBody>
      </p:sp>
      <p:grpSp>
        <p:nvGrpSpPr>
          <p:cNvPr id="5" name="picture 1"/>
          <p:cNvGrpSpPr/>
          <p:nvPr/>
        </p:nvGrpSpPr>
        <p:grpSpPr>
          <a:xfrm>
            <a:off x="6812280" y="1371600"/>
            <a:ext cx="5120640" cy="4041648"/>
            <a:chOff x="6812280" y="1371600"/>
            <a:chExt cx="5120640" cy="4041648"/>
          </a:xfrm>
        </p:grpSpPr>
        <p:pic>
          <p:nvPicPr>
            <p:cNvPr id="6" name="Picture 5" descr="image.png"/>
            <p:cNvPicPr>
              <a:picLocks noChangeAspect="1"/>
            </p:cNvPicPr>
            <p:nvPr/>
          </p:nvPicPr>
          <p:blipFill>
            <a:blip r:embed="rId2"/>
            <a:stretch>
              <a:fillRect/>
            </a:stretch>
          </p:blipFill>
          <p:spPr>
            <a:xfrm>
              <a:off x="7114601" y="1371600"/>
              <a:ext cx="4515996" cy="3108960"/>
            </a:xfrm>
            <a:prstGeom prst="rect">
              <a:avLst/>
            </a:prstGeom>
          </p:spPr>
        </p:pic>
        <p:sp>
          <p:nvSpPr>
            <p:cNvPr id="7" name="description"/>
            <p:cNvSpPr txBox="1"/>
            <p:nvPr/>
          </p:nvSpPr>
          <p:spPr>
            <a:xfrm>
              <a:off x="6812280" y="4590288"/>
              <a:ext cx="5120640" cy="822960"/>
            </a:xfrm>
            <a:prstGeom prst="rect">
              <a:avLst/>
            </a:prstGeom>
            <a:noFill/>
          </p:spPr>
          <p:txBody>
            <a:bodyPr wrap="square" anchor="t" lIns="0" rIns="0" tIns="0" bIns="0">
              <a:spAutoFit/>
            </a:bodyPr>
            <a:lstStyle/>
            <a:p>
              <a:pPr algn="l"/>
              <a:r>
                <a:rPr sz="1400" b="0" i="0">
                  <a:solidFill>
                    <a:srgbClr val="595959"/>
                  </a:solidFill>
                  <a:latin typeface="Calibri"/>
                </a:rPr>
                <a:t>From hand-written grammars to n-grams to neural models trained on trillions of tokens. The Transformer is itself a carefully designed structure; Weeks 3 and 4 ask which choices matter at scale.</a:t>
              </a:r>
            </a:p>
          </p:txBody>
        </p:sp>
      </p:grpSp>
      <p:grpSp>
        <p:nvGrpSpPr>
          <p:cNvPr id="8" name="picture 2"/>
          <p:cNvGrpSpPr/>
          <p:nvPr/>
        </p:nvGrpSpPr>
        <p:grpSpPr>
          <a:xfrm>
            <a:off x="6629400" y="1371600"/>
            <a:ext cx="5486400" cy="4023360"/>
            <a:chOff x="6629400" y="1371600"/>
            <a:chExt cx="5486400" cy="4023360"/>
          </a:xfrm>
        </p:grpSpPr>
        <p:pic>
          <p:nvPicPr>
            <p:cNvPr id="9" name="Picture 8" descr="image.jpg"/>
            <p:cNvPicPr>
              <a:picLocks noChangeAspect="1"/>
            </p:cNvPicPr>
            <p:nvPr/>
          </p:nvPicPr>
          <p:blipFill>
            <a:blip r:embed="rId3"/>
            <a:stretch>
              <a:fillRect/>
            </a:stretch>
          </p:blipFill>
          <p:spPr>
            <a:xfrm>
              <a:off x="6934200" y="1371600"/>
              <a:ext cx="4876800" cy="2743200"/>
            </a:xfrm>
            <a:prstGeom prst="rect">
              <a:avLst/>
            </a:prstGeom>
          </p:spPr>
        </p:pic>
        <p:sp>
          <p:nvSpPr>
            <p:cNvPr id="10" name="TextBox 9"/>
            <p:cNvSpPr txBox="1"/>
            <p:nvPr/>
          </p:nvSpPr>
          <p:spPr>
            <a:xfrm>
              <a:off x="6629400" y="4160520"/>
              <a:ext cx="5486400" cy="274320"/>
            </a:xfrm>
            <a:prstGeom prst="rect">
              <a:avLst/>
            </a:prstGeom>
            <a:noFill/>
          </p:spPr>
          <p:txBody>
            <a:bodyPr wrap="square" anchor="t" lIns="0" rIns="0" tIns="0" bIns="0">
              <a:spAutoFit/>
            </a:bodyPr>
            <a:lstStyle/>
            <a:p>
              <a:pPr algn="ctr"/>
              <a:r>
                <a:rPr sz="1200" b="0" i="0">
                  <a:solidFill>
                    <a:srgbClr val="595959"/>
                  </a:solidFill>
                  <a:latin typeface="Calibri"/>
                </a:rPr>
                <a:t>Richard Sutton on the Dwarkesh Podcast (2025)</a:t>
              </a:r>
            </a:p>
          </p:txBody>
        </p:sp>
        <p:sp>
          <p:nvSpPr>
            <p:cNvPr id="11" name="description"/>
            <p:cNvSpPr txBox="1"/>
            <p:nvPr/>
          </p:nvSpPr>
          <p:spPr>
            <a:xfrm>
              <a:off x="6812280" y="4572000"/>
              <a:ext cx="5120640" cy="822960"/>
            </a:xfrm>
            <a:prstGeom prst="rect">
              <a:avLst/>
            </a:prstGeom>
            <a:noFill/>
          </p:spPr>
          <p:txBody>
            <a:bodyPr wrap="square" anchor="t" lIns="0" rIns="0" tIns="0" bIns="0">
              <a:spAutoFit/>
            </a:bodyPr>
            <a:lstStyle/>
            <a:p>
              <a:pPr algn="l"/>
              <a:r>
                <a:rPr sz="1400" b="0" i="0">
                  <a:solidFill>
                    <a:srgbClr val="595959"/>
                  </a:solidFill>
                  <a:latin typeface="Calibri"/>
                </a:rPr>
                <a:t>Keep this in mind in Weeks 6 and 7, where language models do learn from rewards for their own outputs.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00B050"/>
                </a:solidFill>
                <a:latin typeface="Calibri" pitchFamily="34" charset="0"/>
                <a:ea typeface="Calibri" pitchFamily="34" charset="-122"/>
                <a:cs typeface="Calibri" pitchFamily="34" charset="-120"/>
              </a:rPr>
              <a:t>Learning</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The problem of induction</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FF0000"/>
                </a:solidFill>
                <a:latin typeface="Calibri"/>
              </a:rPr>
              <a:t>1748  </a:t>
            </a:r>
            <a:r>
              <a:rPr sz="1800" b="1" i="0">
                <a:solidFill>
                  <a:srgbClr val="000000"/>
                </a:solidFill>
                <a:latin typeface="Calibri"/>
              </a:rPr>
              <a:t>Hume: </a:t>
            </a:r>
            <a:r>
              <a:rPr sz="1800" b="0" i="0">
                <a:solidFill>
                  <a:srgbClr val="000000"/>
                </a:solidFill>
                <a:latin typeface="Calibri"/>
              </a:rPr>
              <a:t>no argument from experience shows that the unseen will resemble the seen, without assuming the regularity it sets out to prove.</a:t>
            </a:r>
          </a:p>
          <a:p>
            <a:pPr algn="l">
              <a:spcAft>
                <a:spcPts val="1200"/>
              </a:spcAft>
            </a:pPr>
            <a:r>
              <a:rPr sz="1800" b="1" i="0">
                <a:solidFill>
                  <a:srgbClr val="362FEC"/>
                </a:solidFill>
                <a:latin typeface="Calibri"/>
              </a:rPr>
              <a:t>No free lunch</a:t>
            </a:r>
            <a:r>
              <a:rPr sz="1800" b="0" i="0">
                <a:solidFill>
                  <a:srgbClr val="000000"/>
                </a:solidFill>
                <a:latin typeface="Calibri"/>
              </a:rPr>
              <a:t>: if every labeling is equally likely, every learner has expected error 1/2 on the unseen points.</a:t>
            </a:r>
          </a:p>
          <a:p>
            <a:pPr algn="l">
              <a:spcAft>
                <a:spcPts val="1200"/>
              </a:spcAft>
            </a:pPr>
            <a:r>
              <a:rPr sz="1800" b="1" i="0">
                <a:solidFill>
                  <a:srgbClr val="00B050"/>
                </a:solidFill>
                <a:latin typeface="Calibri"/>
              </a:rPr>
              <a:t>Inductive bias</a:t>
            </a:r>
            <a:r>
              <a:rPr sz="1800" b="0" i="0">
                <a:solidFill>
                  <a:srgbClr val="000000"/>
                </a:solidFill>
                <a:latin typeface="Calibri"/>
              </a:rPr>
              <a:t>: learning works because real functions are simple: smooth, compositional. A learner succeeds by preferring them.</a:t>
            </a:r>
          </a:p>
        </p:txBody>
      </p:sp>
      <p:grpSp>
        <p:nvGrpSpPr>
          <p:cNvPr id="5" name="picture 1"/>
          <p:cNvGrpSpPr/>
          <p:nvPr/>
        </p:nvGrpSpPr>
        <p:grpSpPr>
          <a:xfrm>
            <a:off x="6629400" y="1371600"/>
            <a:ext cx="5486400" cy="4572000"/>
            <a:chOff x="6629400" y="1371600"/>
            <a:chExt cx="5486400" cy="4572000"/>
          </a:xfrm>
        </p:grpSpPr>
        <p:pic>
          <p:nvPicPr>
            <p:cNvPr id="6" name="Picture 5" descr="hume.jpg"/>
            <p:cNvPicPr>
              <a:picLocks noChangeAspect="1"/>
            </p:cNvPicPr>
            <p:nvPr/>
          </p:nvPicPr>
          <p:blipFill>
            <a:blip r:embed="rId2"/>
            <a:stretch>
              <a:fillRect/>
            </a:stretch>
          </p:blipFill>
          <p:spPr>
            <a:xfrm>
              <a:off x="8029803" y="1371600"/>
              <a:ext cx="2685592" cy="3291840"/>
            </a:xfrm>
            <a:prstGeom prst="rect">
              <a:avLst/>
            </a:prstGeom>
          </p:spPr>
        </p:pic>
        <p:sp>
          <p:nvSpPr>
            <p:cNvPr id="7" name="TextBox 6"/>
            <p:cNvSpPr txBox="1"/>
            <p:nvPr/>
          </p:nvSpPr>
          <p:spPr>
            <a:xfrm>
              <a:off x="6629400" y="4709159"/>
              <a:ext cx="5486400" cy="274320"/>
            </a:xfrm>
            <a:prstGeom prst="rect">
              <a:avLst/>
            </a:prstGeom>
            <a:noFill/>
          </p:spPr>
          <p:txBody>
            <a:bodyPr wrap="square" anchor="t" lIns="0" rIns="0" tIns="0" bIns="0">
              <a:spAutoFit/>
            </a:bodyPr>
            <a:lstStyle/>
            <a:p>
              <a:pPr algn="ctr"/>
              <a:r>
                <a:rPr sz="1200" b="0" i="0">
                  <a:solidFill>
                    <a:srgbClr val="595959"/>
                  </a:solidFill>
                  <a:latin typeface="Calibri"/>
                </a:rPr>
                <a:t>David Hume, by Allan Ramsay (1766)</a:t>
              </a:r>
            </a:p>
          </p:txBody>
        </p:sp>
        <p:sp>
          <p:nvSpPr>
            <p:cNvPr id="8" name="description"/>
            <p:cNvSpPr txBox="1"/>
            <p:nvPr/>
          </p:nvSpPr>
          <p:spPr>
            <a:xfrm>
              <a:off x="6812280" y="5120640"/>
              <a:ext cx="5120640" cy="822960"/>
            </a:xfrm>
            <a:prstGeom prst="rect">
              <a:avLst/>
            </a:prstGeom>
            <a:noFill/>
          </p:spPr>
          <p:txBody>
            <a:bodyPr wrap="square" anchor="t" lIns="0" rIns="0" tIns="0" bIns="0">
              <a:spAutoFit/>
            </a:bodyPr>
            <a:lstStyle/>
            <a:p>
              <a:pPr algn="l"/>
              <a:r>
                <a:rPr sz="1400" b="0" i="0">
                  <a:solidFill>
                    <a:srgbClr val="595959"/>
                  </a:solidFill>
                  <a:latin typeface="Calibri"/>
                </a:rPr>
                <a:t>An Enquiry Concerning Human Understanding (1748).</a:t>
              </a:r>
            </a:p>
          </p:txBody>
        </p:sp>
      </p:grpSp>
      <p:grpSp>
        <p:nvGrpSpPr>
          <p:cNvPr id="9" name="picture 2"/>
          <p:cNvGrpSpPr/>
          <p:nvPr/>
        </p:nvGrpSpPr>
        <p:grpSpPr>
          <a:xfrm>
            <a:off x="6812280" y="1371600"/>
            <a:ext cx="5120640" cy="2029968"/>
            <a:chOff x="6812280" y="1371600"/>
            <a:chExt cx="5120640" cy="2029968"/>
          </a:xfrm>
        </p:grpSpPr>
        <p:pic>
          <p:nvPicPr>
            <p:cNvPr id="10" name="Picture 9" descr="nfl.png"/>
            <p:cNvPicPr>
              <a:picLocks noChangeAspect="1"/>
            </p:cNvPicPr>
            <p:nvPr/>
          </p:nvPicPr>
          <p:blipFill>
            <a:blip r:embed="rId3"/>
            <a:stretch>
              <a:fillRect/>
            </a:stretch>
          </p:blipFill>
          <p:spPr>
            <a:xfrm>
              <a:off x="7231894" y="1371600"/>
              <a:ext cx="4281411" cy="1097280"/>
            </a:xfrm>
            <a:prstGeom prst="rect">
              <a:avLst/>
            </a:prstGeom>
          </p:spPr>
        </p:pic>
        <p:sp>
          <p:nvSpPr>
            <p:cNvPr id="11" name="description"/>
            <p:cNvSpPr txBox="1"/>
            <p:nvPr/>
          </p:nvSpPr>
          <p:spPr>
            <a:xfrm>
              <a:off x="6812280" y="2578608"/>
              <a:ext cx="5120640" cy="822960"/>
            </a:xfrm>
            <a:prstGeom prst="rect">
              <a:avLst/>
            </a:prstGeom>
            <a:noFill/>
          </p:spPr>
          <p:txBody>
            <a:bodyPr wrap="square" anchor="t" lIns="0" rIns="0" tIns="0" bIns="0">
              <a:spAutoFit/>
            </a:bodyPr>
            <a:lstStyle/>
            <a:p>
              <a:pPr algn="l"/>
              <a:r>
                <a:rPr sz="1400" b="0" i="0">
                  <a:solidFill>
                    <a:srgbClr val="595959"/>
                  </a:solidFill>
                  <a:latin typeface="Calibri"/>
                </a:rPr>
                <a:t>After seeing the labels of any subset, each unseen label is still a fair coin, independent of everything seen.</a:t>
              </a:r>
            </a:p>
          </p:txBody>
        </p:sp>
      </p:grpSp>
      <p:grpSp>
        <p:nvGrpSpPr>
          <p:cNvPr id="12" name="picture 3"/>
          <p:cNvGrpSpPr/>
          <p:nvPr/>
        </p:nvGrpSpPr>
        <p:grpSpPr>
          <a:xfrm>
            <a:off x="6812280" y="1371600"/>
            <a:ext cx="5120640" cy="4133088"/>
            <a:chOff x="6812280" y="1371600"/>
            <a:chExt cx="5120640" cy="4133088"/>
          </a:xfrm>
        </p:grpSpPr>
        <p:pic>
          <p:nvPicPr>
            <p:cNvPr id="13" name="Picture 12" descr="image.png"/>
            <p:cNvPicPr>
              <a:picLocks noChangeAspect="1"/>
            </p:cNvPicPr>
            <p:nvPr/>
          </p:nvPicPr>
          <p:blipFill>
            <a:blip r:embed="rId4"/>
            <a:stretch>
              <a:fillRect/>
            </a:stretch>
          </p:blipFill>
          <p:spPr>
            <a:xfrm>
              <a:off x="7151293" y="1371600"/>
              <a:ext cx="4442613" cy="3200400"/>
            </a:xfrm>
            <a:prstGeom prst="rect">
              <a:avLst/>
            </a:prstGeom>
          </p:spPr>
        </p:pic>
        <p:sp>
          <p:nvSpPr>
            <p:cNvPr id="14" name="description"/>
            <p:cNvSpPr txBox="1"/>
            <p:nvPr/>
          </p:nvSpPr>
          <p:spPr>
            <a:xfrm>
              <a:off x="6812280" y="4681728"/>
              <a:ext cx="5120640" cy="822960"/>
            </a:xfrm>
            <a:prstGeom prst="rect">
              <a:avLst/>
            </a:prstGeom>
            <a:noFill/>
          </p:spPr>
          <p:txBody>
            <a:bodyPr wrap="square" anchor="t" lIns="0" rIns="0" tIns="0" bIns="0">
              <a:spAutoFit/>
            </a:bodyPr>
            <a:lstStyle/>
            <a:p>
              <a:pPr algn="l"/>
              <a:r>
                <a:rPr sz="1400" b="0" i="0">
                  <a:solidFill>
                    <a:srgbClr val="595959"/>
                  </a:solidFill>
                  <a:latin typeface="Calibri"/>
                </a:rPr>
                <a:t>In a language model the inductive bias lives in the tokenizer, the architecture, the optimizer, the order of the data, and the objective.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00B050"/>
                </a:solidFill>
                <a:latin typeface="Calibri" pitchFamily="34" charset="0"/>
                <a:ea typeface="Calibri" pitchFamily="34" charset="-122"/>
                <a:cs typeface="Calibri" pitchFamily="34" charset="-120"/>
              </a:rPr>
              <a:t>Learning</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Learning as a computational problem</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362FEC"/>
                </a:solidFill>
                <a:latin typeface="Calibri"/>
              </a:rPr>
              <a:t>1984  </a:t>
            </a:r>
            <a:r>
              <a:rPr sz="1800" b="1" i="0">
                <a:solidFill>
                  <a:srgbClr val="000000"/>
                </a:solidFill>
                <a:latin typeface="Calibri"/>
              </a:rPr>
              <a:t>Valiant: </a:t>
            </a:r>
            <a:r>
              <a:rPr sz="1800" b="0" i="0">
                <a:solidFill>
                  <a:srgbClr val="000000"/>
                </a:solidFill>
                <a:latin typeface="Calibri"/>
              </a:rPr>
              <a:t>PAC learning. From m examples of an unknown target in a known class, output a hypothesis with small error, with high probability, in polynomial time.</a:t>
            </a:r>
          </a:p>
          <a:p>
            <a:pPr algn="l">
              <a:spcAft>
                <a:spcPts val="1200"/>
              </a:spcAft>
            </a:pPr>
            <a:r>
              <a:rPr sz="1800" b="1" i="0">
                <a:solidFill>
                  <a:srgbClr val="00B050"/>
                </a:solidFill>
                <a:latin typeface="Calibri"/>
              </a:rPr>
              <a:t>The distribution</a:t>
            </a:r>
            <a:r>
              <a:rPr sz="1800" b="0" i="0">
                <a:solidFill>
                  <a:srgbClr val="000000"/>
                </a:solidFill>
                <a:latin typeface="Calibri"/>
              </a:rPr>
              <a:t> is the assumption that the future resembles the past; </a:t>
            </a:r>
            <a:r>
              <a:rPr sz="1800" b="1" i="0">
                <a:solidFill>
                  <a:srgbClr val="FF0000"/>
                </a:solidFill>
                <a:latin typeface="Calibri"/>
              </a:rPr>
              <a:t>the class</a:t>
            </a:r>
            <a:r>
              <a:rPr sz="1800" b="0" i="0">
                <a:solidFill>
                  <a:srgbClr val="000000"/>
                </a:solidFill>
                <a:latin typeface="Calibri"/>
              </a:rPr>
              <a:t> is the inductive bias.</a:t>
            </a:r>
          </a:p>
          <a:p>
            <a:pPr algn="l">
              <a:spcAft>
                <a:spcPts val="1200"/>
              </a:spcAft>
            </a:pPr>
            <a:r>
              <a:rPr sz="1800" b="1" i="0">
                <a:solidFill>
                  <a:srgbClr val="FF0000"/>
                </a:solidFill>
                <a:latin typeface="Calibri"/>
              </a:rPr>
              <a:t>The Occam bound</a:t>
            </a:r>
            <a:r>
              <a:rPr sz="1800" b="0" i="0">
                <a:solidFill>
                  <a:srgbClr val="000000"/>
                </a:solidFill>
                <a:latin typeface="Calibri"/>
              </a:rPr>
              <a:t>: a learner that fits every example needs only about the number of bits that name a hypothesis.</a:t>
            </a:r>
          </a:p>
          <a:p>
            <a:pPr algn="l">
              <a:spcAft>
                <a:spcPts val="1200"/>
              </a:spcAft>
            </a:pPr>
            <a:r>
              <a:rPr sz="1800" b="1" i="0">
                <a:solidFill>
                  <a:srgbClr val="362FEC"/>
                </a:solidFill>
                <a:latin typeface="Calibri"/>
              </a:rPr>
              <a:t>Time can bind</a:t>
            </a:r>
            <a:r>
              <a:rPr sz="1800" b="0" i="0">
                <a:solidFill>
                  <a:srgbClr val="000000"/>
                </a:solidFill>
                <a:latin typeface="Calibri"/>
              </a:rPr>
              <a:t>: automata are hard to learn from random examples and easy with queries (Angluin's L*). What you can learn depends on how you ask.</a:t>
            </a:r>
          </a:p>
        </p:txBody>
      </p:sp>
      <p:grpSp>
        <p:nvGrpSpPr>
          <p:cNvPr id="5" name="picture 1"/>
          <p:cNvGrpSpPr/>
          <p:nvPr/>
        </p:nvGrpSpPr>
        <p:grpSpPr>
          <a:xfrm>
            <a:off x="6812280" y="1371600"/>
            <a:ext cx="5120640" cy="3776825"/>
            <a:chOff x="6812280" y="1371600"/>
            <a:chExt cx="5120640" cy="3776825"/>
          </a:xfrm>
        </p:grpSpPr>
        <p:pic>
          <p:nvPicPr>
            <p:cNvPr id="6" name="Picture 5" descr="valiant.jpg"/>
            <p:cNvPicPr>
              <a:picLocks noChangeAspect="1"/>
            </p:cNvPicPr>
            <p:nvPr/>
          </p:nvPicPr>
          <p:blipFill>
            <a:blip r:embed="rId2"/>
            <a:stretch>
              <a:fillRect/>
            </a:stretch>
          </p:blipFill>
          <p:spPr>
            <a:xfrm>
              <a:off x="8397240" y="1371600"/>
              <a:ext cx="1950720" cy="1463040"/>
            </a:xfrm>
            <a:prstGeom prst="rect">
              <a:avLst/>
            </a:prstGeom>
          </p:spPr>
        </p:pic>
        <p:sp>
          <p:nvSpPr>
            <p:cNvPr id="7" name="TextBox 6"/>
            <p:cNvSpPr txBox="1"/>
            <p:nvPr/>
          </p:nvSpPr>
          <p:spPr>
            <a:xfrm>
              <a:off x="8122920" y="2871216"/>
              <a:ext cx="2499360" cy="274320"/>
            </a:xfrm>
            <a:prstGeom prst="rect">
              <a:avLst/>
            </a:prstGeom>
            <a:noFill/>
          </p:spPr>
          <p:txBody>
            <a:bodyPr wrap="square" anchor="t" lIns="0" rIns="0" tIns="0" bIns="0">
              <a:spAutoFit/>
            </a:bodyPr>
            <a:lstStyle/>
            <a:p>
              <a:pPr algn="ctr"/>
              <a:r>
                <a:rPr sz="1200" b="0" i="0">
                  <a:solidFill>
                    <a:srgbClr val="595959"/>
                  </a:solidFill>
                  <a:latin typeface="Calibri"/>
                </a:rPr>
                <a:t>Leslie Valiant</a:t>
              </a:r>
            </a:p>
          </p:txBody>
        </p:sp>
        <p:pic>
          <p:nvPicPr>
            <p:cNvPr id="8" name="Picture 7" descr="pac.png"/>
            <p:cNvPicPr>
              <a:picLocks noChangeAspect="1"/>
            </p:cNvPicPr>
            <p:nvPr/>
          </p:nvPicPr>
          <p:blipFill>
            <a:blip r:embed="rId3"/>
            <a:stretch>
              <a:fillRect/>
            </a:stretch>
          </p:blipFill>
          <p:spPr>
            <a:xfrm>
              <a:off x="6812280" y="3246120"/>
              <a:ext cx="5120640" cy="1405994"/>
            </a:xfrm>
            <a:prstGeom prst="rect">
              <a:avLst/>
            </a:prstGeom>
          </p:spPr>
        </p:pic>
        <p:pic>
          <p:nvPicPr>
            <p:cNvPr id="9" name="Picture 8" descr="eq_pac.png"/>
            <p:cNvPicPr>
              <a:picLocks noChangeAspect="1"/>
            </p:cNvPicPr>
            <p:nvPr/>
          </p:nvPicPr>
          <p:blipFill>
            <a:blip r:embed="rId4"/>
            <a:stretch>
              <a:fillRect/>
            </a:stretch>
          </p:blipFill>
          <p:spPr>
            <a:xfrm>
              <a:off x="6903720" y="4800600"/>
              <a:ext cx="4937760" cy="347825"/>
            </a:xfrm>
            <a:prstGeom prst="rect">
              <a:avLst/>
            </a:prstGeom>
          </p:spPr>
        </p:pic>
      </p:grpSp>
      <p:grpSp>
        <p:nvGrpSpPr>
          <p:cNvPr id="10" name="picture 3"/>
          <p:cNvGrpSpPr/>
          <p:nvPr/>
        </p:nvGrpSpPr>
        <p:grpSpPr>
          <a:xfrm>
            <a:off x="6812280" y="1463040"/>
            <a:ext cx="5120640" cy="1600200"/>
            <a:chOff x="6812280" y="1463040"/>
            <a:chExt cx="5120640" cy="1600200"/>
          </a:xfrm>
        </p:grpSpPr>
        <p:pic>
          <p:nvPicPr>
            <p:cNvPr id="11" name="Picture 10" descr="eq_occam.png"/>
            <p:cNvPicPr>
              <a:picLocks noChangeAspect="1"/>
            </p:cNvPicPr>
            <p:nvPr/>
          </p:nvPicPr>
          <p:blipFill>
            <a:blip r:embed="rId5"/>
            <a:stretch>
              <a:fillRect/>
            </a:stretch>
          </p:blipFill>
          <p:spPr>
            <a:xfrm>
              <a:off x="7726680" y="1463040"/>
              <a:ext cx="3291840" cy="744395"/>
            </a:xfrm>
            <a:prstGeom prst="rect">
              <a:avLst/>
            </a:prstGeom>
          </p:spPr>
        </p:pic>
        <p:sp>
          <p:nvSpPr>
            <p:cNvPr id="12" name="description"/>
            <p:cNvSpPr txBox="1"/>
            <p:nvPr/>
          </p:nvSpPr>
          <p:spPr>
            <a:xfrm>
              <a:off x="6812280" y="2514600"/>
              <a:ext cx="5120640" cy="548640"/>
            </a:xfrm>
            <a:prstGeom prst="rect">
              <a:avLst/>
            </a:prstGeom>
            <a:noFill/>
          </p:spPr>
          <p:txBody>
            <a:bodyPr wrap="square" anchor="t" lIns="0" rIns="0" tIns="0" bIns="0">
              <a:spAutoFit/>
            </a:bodyPr>
            <a:lstStyle/>
            <a:p>
              <a:pPr algn="l"/>
              <a:r>
                <a:rPr sz="1400" b="0" i="0">
                  <a:solidFill>
                    <a:srgbClr val="595959"/>
                  </a:solidFill>
                  <a:latin typeface="Calibri"/>
                </a:rPr>
                <a:t>For all Boolean functions on n bits, ln|H| is exponential in n: no free lunch again, now as a sample size (§A.2).</a:t>
              </a:r>
            </a:p>
          </p:txBody>
        </p:sp>
      </p:grpSp>
      <p:grpSp>
        <p:nvGrpSpPr>
          <p:cNvPr id="13" name="picture 4"/>
          <p:cNvGrpSpPr/>
          <p:nvPr/>
        </p:nvGrpSpPr>
        <p:grpSpPr>
          <a:xfrm>
            <a:off x="6812280" y="1371600"/>
            <a:ext cx="5120640" cy="2304288"/>
            <a:chOff x="6812280" y="1371600"/>
            <a:chExt cx="5120640" cy="2304288"/>
          </a:xfrm>
        </p:grpSpPr>
        <p:pic>
          <p:nvPicPr>
            <p:cNvPr id="14" name="Picture 13" descr="channels.png"/>
            <p:cNvPicPr>
              <a:picLocks noChangeAspect="1"/>
            </p:cNvPicPr>
            <p:nvPr/>
          </p:nvPicPr>
          <p:blipFill>
            <a:blip r:embed="rId6"/>
            <a:stretch>
              <a:fillRect/>
            </a:stretch>
          </p:blipFill>
          <p:spPr>
            <a:xfrm>
              <a:off x="7154593" y="1371600"/>
              <a:ext cx="4436012" cy="1371600"/>
            </a:xfrm>
            <a:prstGeom prst="rect">
              <a:avLst/>
            </a:prstGeom>
          </p:spPr>
        </p:pic>
        <p:sp>
          <p:nvSpPr>
            <p:cNvPr id="15" name="description"/>
            <p:cNvSpPr txBox="1"/>
            <p:nvPr/>
          </p:nvSpPr>
          <p:spPr>
            <a:xfrm>
              <a:off x="6812280" y="2852928"/>
              <a:ext cx="5120640" cy="822960"/>
            </a:xfrm>
            <a:prstGeom prst="rect">
              <a:avLst/>
            </a:prstGeom>
            <a:noFill/>
          </p:spPr>
          <p:txBody>
            <a:bodyPr wrap="square" anchor="t" lIns="0" rIns="0" tIns="0" bIns="0">
              <a:spAutoFit/>
            </a:bodyPr>
            <a:lstStyle/>
            <a:p>
              <a:pPr algn="l"/>
              <a:r>
                <a:rPr sz="1400" b="0" i="0">
                  <a:solidFill>
                    <a:srgbClr val="595959"/>
                  </a:solidFill>
                  <a:latin typeface="Calibri"/>
                </a:rPr>
                <a:t>Pretraining supplies random examples; fine-tuning, chosen demonstrations; preference learning, comparisons; verifiable rewards, something like answers to queries.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00B050"/>
                </a:solidFill>
                <a:latin typeface="Calibri" pitchFamily="34" charset="0"/>
                <a:ea typeface="Calibri" pitchFamily="34" charset="-122"/>
                <a:cs typeface="Calibri" pitchFamily="34" charset="-120"/>
              </a:rPr>
              <a:t>Learning</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From the perceptron to deep learning</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000"/>
              </a:spcAft>
            </a:pPr>
            <a:r>
              <a:rPr sz="1800" b="1" i="0">
                <a:solidFill>
                  <a:srgbClr val="362FEC"/>
                </a:solidFill>
                <a:latin typeface="Calibri"/>
              </a:rPr>
              <a:t>The perceptron</a:t>
            </a:r>
            <a:r>
              <a:rPr sz="1800" b="0" i="0">
                <a:solidFill>
                  <a:srgbClr val="000000"/>
                </a:solidFill>
                <a:latin typeface="Calibri"/>
              </a:rPr>
              <a:t>: classify by the sign of a weighted sum; on each mistake, add the example to the weights.</a:t>
            </a:r>
          </a:p>
          <a:p>
            <a:pPr algn="l">
              <a:spcAft>
                <a:spcPts val="1000"/>
              </a:spcAft>
            </a:pPr>
            <a:r>
              <a:rPr sz="1800" b="1" i="0">
                <a:solidFill>
                  <a:srgbClr val="00B050"/>
                </a:solidFill>
                <a:latin typeface="Calibri"/>
              </a:rPr>
              <a:t>Novikoff (1962)</a:t>
            </a:r>
            <a:r>
              <a:rPr sz="1800" b="0" i="0">
                <a:solidFill>
                  <a:srgbClr val="000000"/>
                </a:solidFill>
                <a:latin typeface="Calibri"/>
              </a:rPr>
              <a:t>: if a margin γ separates the data and inputs have norm at most R, it makes at most (R/γ)² mistakes, whatever the dimension.</a:t>
            </a:r>
          </a:p>
          <a:p>
            <a:pPr algn="l">
              <a:spcAft>
                <a:spcPts val="1000"/>
              </a:spcAft>
            </a:pPr>
            <a:r>
              <a:rPr sz="1800" b="1" i="0">
                <a:solidFill>
                  <a:srgbClr val="FF0000"/>
                </a:solidFill>
                <a:latin typeface="Calibri"/>
              </a:rPr>
              <a:t>One unit draws one line</a:t>
            </a:r>
            <a:r>
              <a:rPr sz="1800" b="0" i="0">
                <a:solidFill>
                  <a:srgbClr val="000000"/>
                </a:solidFill>
                <a:latin typeface="Calibri"/>
              </a:rPr>
              <a:t>: exclusive or is out of reach.</a:t>
            </a:r>
          </a:p>
          <a:p>
            <a:pPr algn="l">
              <a:spcAft>
                <a:spcPts val="1000"/>
              </a:spcAft>
            </a:pPr>
            <a:r>
              <a:rPr sz="1800" b="1" i="0">
                <a:solidFill>
                  <a:srgbClr val="00B050"/>
                </a:solidFill>
                <a:latin typeface="Calibri"/>
              </a:rPr>
              <a:t>Stack units</a:t>
            </a:r>
            <a:r>
              <a:rPr sz="1800" b="0" i="0">
                <a:solidFill>
                  <a:srgbClr val="000000"/>
                </a:solidFill>
                <a:latin typeface="Calibri"/>
              </a:rPr>
              <a:t>: two hidden units each draw a line; the output unit weighs their votes.</a:t>
            </a:r>
          </a:p>
          <a:p>
            <a:pPr algn="l">
              <a:spcAft>
                <a:spcPts val="1000"/>
              </a:spcAft>
            </a:pPr>
            <a:r>
              <a:rPr sz="1800" b="1" i="0">
                <a:solidFill>
                  <a:srgbClr val="362FEC"/>
                </a:solidFill>
                <a:latin typeface="Calibri"/>
              </a:rPr>
              <a:t>Backpropagation</a:t>
            </a:r>
            <a:r>
              <a:rPr sz="1800" b="0" i="0">
                <a:solidFill>
                  <a:srgbClr val="000000"/>
                </a:solidFill>
                <a:latin typeface="Calibri"/>
              </a:rPr>
              <a:t>: hidden units have no targets. Make every unit differentiable and follow the gradient: the chain rule assigns the blame.</a:t>
            </a:r>
          </a:p>
        </p:txBody>
      </p:sp>
      <p:grpSp>
        <p:nvGrpSpPr>
          <p:cNvPr id="5" name="picture 1"/>
          <p:cNvGrpSpPr/>
          <p:nvPr/>
        </p:nvGrpSpPr>
        <p:grpSpPr>
          <a:xfrm>
            <a:off x="6995160" y="1371600"/>
            <a:ext cx="4754880" cy="3749040"/>
            <a:chOff x="6995160" y="1371600"/>
            <a:chExt cx="4754880" cy="3749040"/>
          </a:xfrm>
        </p:grpSpPr>
        <p:pic>
          <p:nvPicPr>
            <p:cNvPr id="6" name="Picture 5" descr="eq_perceptron.png"/>
            <p:cNvPicPr>
              <a:picLocks noChangeAspect="1"/>
            </p:cNvPicPr>
            <p:nvPr/>
          </p:nvPicPr>
          <p:blipFill>
            <a:blip r:embed="rId2"/>
            <a:stretch>
              <a:fillRect/>
            </a:stretch>
          </p:blipFill>
          <p:spPr>
            <a:xfrm>
              <a:off x="6995160" y="1371600"/>
              <a:ext cx="4754880" cy="326315"/>
            </a:xfrm>
            <a:prstGeom prst="rect">
              <a:avLst/>
            </a:prstGeom>
          </p:spPr>
        </p:pic>
        <p:pic>
          <p:nvPicPr>
            <p:cNvPr id="7" name="Picture 6" descr="perceptron_margin.png"/>
            <p:cNvPicPr>
              <a:picLocks noChangeAspect="1"/>
            </p:cNvPicPr>
            <p:nvPr/>
          </p:nvPicPr>
          <p:blipFill>
            <a:blip r:embed="rId3"/>
            <a:stretch>
              <a:fillRect/>
            </a:stretch>
          </p:blipFill>
          <p:spPr>
            <a:xfrm>
              <a:off x="7818120" y="2011680"/>
              <a:ext cx="3108959" cy="3108960"/>
            </a:xfrm>
            <a:prstGeom prst="rect">
              <a:avLst/>
            </a:prstGeom>
          </p:spPr>
        </p:pic>
      </p:grpSp>
      <p:grpSp>
        <p:nvGrpSpPr>
          <p:cNvPr id="8" name="picture 2"/>
          <p:cNvGrpSpPr/>
          <p:nvPr/>
        </p:nvGrpSpPr>
        <p:grpSpPr>
          <a:xfrm>
            <a:off x="6812280" y="1371600"/>
            <a:ext cx="5120640" cy="4343400"/>
            <a:chOff x="6812280" y="1371600"/>
            <a:chExt cx="5120640" cy="4343400"/>
          </a:xfrm>
        </p:grpSpPr>
        <p:pic>
          <p:nvPicPr>
            <p:cNvPr id="9" name="Picture 8" descr="eq_novikoff.png"/>
            <p:cNvPicPr>
              <a:picLocks noChangeAspect="1"/>
            </p:cNvPicPr>
            <p:nvPr/>
          </p:nvPicPr>
          <p:blipFill>
            <a:blip r:embed="rId4"/>
            <a:stretch>
              <a:fillRect/>
            </a:stretch>
          </p:blipFill>
          <p:spPr>
            <a:xfrm>
              <a:off x="6995160" y="1371600"/>
              <a:ext cx="4754880" cy="590659"/>
            </a:xfrm>
            <a:prstGeom prst="rect">
              <a:avLst/>
            </a:prstGeom>
          </p:spPr>
        </p:pic>
        <p:pic>
          <p:nvPicPr>
            <p:cNvPr id="10" name="Picture 9" descr="perceptron_margin.png"/>
            <p:cNvPicPr>
              <a:picLocks noChangeAspect="1"/>
            </p:cNvPicPr>
            <p:nvPr/>
          </p:nvPicPr>
          <p:blipFill>
            <a:blip r:embed="rId3"/>
            <a:stretch>
              <a:fillRect/>
            </a:stretch>
          </p:blipFill>
          <p:spPr>
            <a:xfrm>
              <a:off x="7863840" y="2103120"/>
              <a:ext cx="3017520" cy="3017520"/>
            </a:xfrm>
            <a:prstGeom prst="rect">
              <a:avLst/>
            </a:prstGeom>
          </p:spPr>
        </p:pic>
        <p:sp>
          <p:nvSpPr>
            <p:cNvPr id="11" name="description"/>
            <p:cNvSpPr txBox="1"/>
            <p:nvPr/>
          </p:nvSpPr>
          <p:spPr>
            <a:xfrm>
              <a:off x="6812280" y="5257800"/>
              <a:ext cx="5120640" cy="457200"/>
            </a:xfrm>
            <a:prstGeom prst="rect">
              <a:avLst/>
            </a:prstGeom>
            <a:noFill/>
          </p:spPr>
          <p:txBody>
            <a:bodyPr wrap="square" anchor="t" lIns="0" rIns="0" tIns="0" bIns="0">
              <a:spAutoFit/>
            </a:bodyPr>
            <a:lstStyle/>
            <a:p>
              <a:pPr algn="l"/>
              <a:r>
                <a:rPr sz="1400" b="0" i="0">
                  <a:solidFill>
                    <a:srgbClr val="595959"/>
                  </a:solidFill>
                  <a:latin typeface="Calibri"/>
                </a:rPr>
                <a:t>The bound depends on the geometry of the data, not on the dimension or the number of examples.</a:t>
              </a:r>
            </a:p>
          </p:txBody>
        </p:sp>
      </p:grpSp>
      <p:grpSp>
        <p:nvGrpSpPr>
          <p:cNvPr id="12" name="picture 3"/>
          <p:cNvGrpSpPr/>
          <p:nvPr/>
        </p:nvGrpSpPr>
        <p:grpSpPr>
          <a:xfrm>
            <a:off x="6812280" y="1371600"/>
            <a:ext cx="5120640" cy="4133088"/>
            <a:chOff x="6812280" y="1371600"/>
            <a:chExt cx="5120640" cy="4133088"/>
          </a:xfrm>
        </p:grpSpPr>
        <p:pic>
          <p:nvPicPr>
            <p:cNvPr id="13" name="Picture 12" descr="xor.png"/>
            <p:cNvPicPr>
              <a:picLocks noChangeAspect="1"/>
            </p:cNvPicPr>
            <p:nvPr/>
          </p:nvPicPr>
          <p:blipFill>
            <a:blip r:embed="rId5"/>
            <a:stretch>
              <a:fillRect/>
            </a:stretch>
          </p:blipFill>
          <p:spPr>
            <a:xfrm>
              <a:off x="7933850" y="1371600"/>
              <a:ext cx="2877498" cy="3200400"/>
            </a:xfrm>
            <a:prstGeom prst="rect">
              <a:avLst/>
            </a:prstGeom>
          </p:spPr>
        </p:pic>
        <p:sp>
          <p:nvSpPr>
            <p:cNvPr id="14" name="description"/>
            <p:cNvSpPr txBox="1"/>
            <p:nvPr/>
          </p:nvSpPr>
          <p:spPr>
            <a:xfrm>
              <a:off x="6812280" y="4681728"/>
              <a:ext cx="5120640" cy="822960"/>
            </a:xfrm>
            <a:prstGeom prst="rect">
              <a:avLst/>
            </a:prstGeom>
            <a:noFill/>
          </p:spPr>
          <p:txBody>
            <a:bodyPr wrap="square" anchor="t" lIns="0" rIns="0" tIns="0" bIns="0">
              <a:spAutoFit/>
            </a:bodyPr>
            <a:lstStyle/>
            <a:p>
              <a:pPr algn="l"/>
              <a:r>
                <a:rPr sz="1400" b="0" i="0">
                  <a:solidFill>
                    <a:srgbClr val="595959"/>
                  </a:solidFill>
                  <a:latin typeface="Calibri"/>
                </a:rPr>
                <a:t>(0, 1) and (1, 0) are positive, (0, 0) and (1, 1) negative: no line separates them.</a:t>
              </a:r>
            </a:p>
          </p:txBody>
        </p:sp>
      </p:grpSp>
      <p:grpSp>
        <p:nvGrpSpPr>
          <p:cNvPr id="15" name="picture 4"/>
          <p:cNvGrpSpPr/>
          <p:nvPr/>
        </p:nvGrpSpPr>
        <p:grpSpPr>
          <a:xfrm>
            <a:off x="6812280" y="1371600"/>
            <a:ext cx="5120640" cy="2564006"/>
            <a:chOff x="6812280" y="1371600"/>
            <a:chExt cx="5120640" cy="2564006"/>
          </a:xfrm>
        </p:grpSpPr>
        <p:pic>
          <p:nvPicPr>
            <p:cNvPr id="16" name="Picture 15" descr="xor-votes.png"/>
            <p:cNvPicPr>
              <a:picLocks noChangeAspect="1"/>
            </p:cNvPicPr>
            <p:nvPr/>
          </p:nvPicPr>
          <p:blipFill>
            <a:blip r:embed="rId6"/>
            <a:stretch>
              <a:fillRect/>
            </a:stretch>
          </p:blipFill>
          <p:spPr>
            <a:xfrm>
              <a:off x="6812280" y="1371600"/>
              <a:ext cx="5120640" cy="1631318"/>
            </a:xfrm>
            <a:prstGeom prst="rect">
              <a:avLst/>
            </a:prstGeom>
          </p:spPr>
        </p:pic>
        <p:sp>
          <p:nvSpPr>
            <p:cNvPr id="17" name="description"/>
            <p:cNvSpPr txBox="1"/>
            <p:nvPr/>
          </p:nvSpPr>
          <p:spPr>
            <a:xfrm>
              <a:off x="6812280" y="3112646"/>
              <a:ext cx="5120640" cy="822960"/>
            </a:xfrm>
            <a:prstGeom prst="rect">
              <a:avLst/>
            </a:prstGeom>
            <a:noFill/>
          </p:spPr>
          <p:txBody>
            <a:bodyPr wrap="square" anchor="t" lIns="0" rIns="0" tIns="0" bIns="0">
              <a:spAutoFit/>
            </a:bodyPr>
            <a:lstStyle/>
            <a:p>
              <a:pPr algn="l"/>
              <a:r>
                <a:rPr sz="1400" b="0" i="0">
                  <a:solidFill>
                    <a:srgbClr val="595959"/>
                  </a:solidFill>
                  <a:latin typeface="Calibri"/>
                </a:rPr>
                <a:t>The output unit labels a point positive when it lies on the positive side of both lines: a weighted vote over the units below.</a:t>
              </a:r>
            </a:p>
          </p:txBody>
        </p:sp>
      </p:grpSp>
      <p:grpSp>
        <p:nvGrpSpPr>
          <p:cNvPr id="18" name="picture 5"/>
          <p:cNvGrpSpPr/>
          <p:nvPr/>
        </p:nvGrpSpPr>
        <p:grpSpPr>
          <a:xfrm>
            <a:off x="6629400" y="1371600"/>
            <a:ext cx="5486400" cy="4297680"/>
            <a:chOff x="6629400" y="1371600"/>
            <a:chExt cx="5486400" cy="4297680"/>
          </a:xfrm>
        </p:grpSpPr>
        <p:pic>
          <p:nvPicPr>
            <p:cNvPr id="19" name="Picture 18" descr="mlp_backward.png"/>
            <p:cNvPicPr>
              <a:picLocks noChangeAspect="1"/>
            </p:cNvPicPr>
            <p:nvPr/>
          </p:nvPicPr>
          <p:blipFill>
            <a:blip r:embed="rId7"/>
            <a:stretch>
              <a:fillRect/>
            </a:stretch>
          </p:blipFill>
          <p:spPr>
            <a:xfrm>
              <a:off x="7225094" y="1371600"/>
              <a:ext cx="4295010" cy="3017520"/>
            </a:xfrm>
            <a:prstGeom prst="rect">
              <a:avLst/>
            </a:prstGeom>
          </p:spPr>
        </p:pic>
        <p:sp>
          <p:nvSpPr>
            <p:cNvPr id="20" name="TextBox 19"/>
            <p:cNvSpPr txBox="1"/>
            <p:nvPr/>
          </p:nvSpPr>
          <p:spPr>
            <a:xfrm>
              <a:off x="6629400" y="4434840"/>
              <a:ext cx="5486400" cy="274320"/>
            </a:xfrm>
            <a:prstGeom prst="rect">
              <a:avLst/>
            </a:prstGeom>
            <a:noFill/>
          </p:spPr>
          <p:txBody>
            <a:bodyPr wrap="square" anchor="t" lIns="0" rIns="0" tIns="0" bIns="0">
              <a:spAutoFit/>
            </a:bodyPr>
            <a:lstStyle/>
            <a:p>
              <a:pPr algn="ctr"/>
              <a:r>
                <a:rPr sz="1200" b="0" i="0">
                  <a:solidFill>
                    <a:srgbClr val="595959"/>
                  </a:solidFill>
                  <a:latin typeface="Calibri"/>
                </a:rPr>
                <a:t>Rumelhart, Hinton, and Williams (1986)</a:t>
              </a:r>
            </a:p>
          </p:txBody>
        </p:sp>
        <p:sp>
          <p:nvSpPr>
            <p:cNvPr id="21" name="description"/>
            <p:cNvSpPr txBox="1"/>
            <p:nvPr/>
          </p:nvSpPr>
          <p:spPr>
            <a:xfrm>
              <a:off x="6812280" y="4846320"/>
              <a:ext cx="5120640" cy="822960"/>
            </a:xfrm>
            <a:prstGeom prst="rect">
              <a:avLst/>
            </a:prstGeom>
            <a:noFill/>
          </p:spPr>
          <p:txBody>
            <a:bodyPr wrap="square" anchor="t" lIns="0" rIns="0" tIns="0" bIns="0">
              <a:spAutoFit/>
            </a:bodyPr>
            <a:lstStyle/>
            <a:p>
              <a:pPr algn="l"/>
              <a:r>
                <a:rPr sz="1400" b="0" i="0">
                  <a:solidFill>
                    <a:srgbClr val="595959"/>
                  </a:solidFill>
                  <a:latin typeface="Calibri"/>
                </a:rPr>
                <a:t>Replace the hard threshold by a smooth function such as the sigmoid; the gradient of the loss tells each hidden unit which way to move.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00B050"/>
                </a:solidFill>
                <a:latin typeface="Calibri" pitchFamily="34" charset="0"/>
                <a:ea typeface="Calibri" pitchFamily="34" charset="-122"/>
                <a:cs typeface="Calibri" pitchFamily="34" charset="-120"/>
              </a:rPr>
              <a:t>Learning</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Neural networks and gradient descent</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000"/>
              </a:spcAft>
            </a:pPr>
            <a:r>
              <a:rPr sz="1800" b="1" i="0">
                <a:solidFill>
                  <a:srgbClr val="362FEC"/>
                </a:solidFill>
                <a:latin typeface="Calibri"/>
              </a:rPr>
              <a:t>A layer</a:t>
            </a:r>
            <a:r>
              <a:rPr sz="1800" b="0" i="0">
                <a:solidFill>
                  <a:srgbClr val="000000"/>
                </a:solidFill>
                <a:latin typeface="Calibri"/>
              </a:rPr>
              <a:t>: an affine map, then a fixed nonlinearity. One wide hidden layer approximates any continuous function (Cybenko, Hornik).</a:t>
            </a:r>
          </a:p>
          <a:p>
            <a:pPr algn="l">
              <a:spcAft>
                <a:spcPts val="1000"/>
              </a:spcAft>
            </a:pPr>
            <a:r>
              <a:rPr sz="1800" b="1" i="0">
                <a:solidFill>
                  <a:srgbClr val="FF0000"/>
                </a:solidFill>
                <a:latin typeface="Calibri"/>
              </a:rPr>
              <a:t>Expressivity is not learnability</a:t>
            </a:r>
            <a:r>
              <a:rPr sz="1800" b="0" i="0">
                <a:solidFill>
                  <a:srgbClr val="000000"/>
                </a:solidFill>
                <a:latin typeface="Calibri"/>
              </a:rPr>
              <a:t>: the theorem says nothing about size, data, or whether gradient descent finds it.</a:t>
            </a:r>
          </a:p>
          <a:p>
            <a:pPr algn="l">
              <a:spcAft>
                <a:spcPts val="1000"/>
              </a:spcAft>
            </a:pPr>
            <a:r>
              <a:rPr sz="1800" b="1" i="0">
                <a:solidFill>
                  <a:srgbClr val="00B050"/>
                </a:solidFill>
                <a:latin typeface="Calibri"/>
              </a:rPr>
              <a:t>Parameter sharing</a:t>
            </a:r>
            <a:r>
              <a:rPr sz="1800" b="0" i="0">
                <a:solidFill>
                  <a:srgbClr val="000000"/>
                </a:solidFill>
                <a:latin typeface="Calibri"/>
              </a:rPr>
              <a:t>: same filter everywhere (convolutions), same update each step (recurrence), same parameters at every position (attention).</a:t>
            </a:r>
          </a:p>
          <a:p>
            <a:pPr algn="l">
              <a:spcAft>
                <a:spcPts val="1000"/>
              </a:spcAft>
            </a:pPr>
            <a:r>
              <a:rPr sz="1800" b="1" i="0">
                <a:solidFill>
                  <a:srgbClr val="362FEC"/>
                </a:solidFill>
                <a:latin typeface="Calibri"/>
              </a:rPr>
              <a:t>Gradient descent</a:t>
            </a:r>
            <a:r>
              <a:rPr sz="1800" b="0" i="0">
                <a:solidFill>
                  <a:srgbClr val="000000"/>
                </a:solidFill>
                <a:latin typeface="Calibri"/>
              </a:rPr>
              <a:t>: step against the gradient; stochastic gradient descent uses a random minibatch.</a:t>
            </a:r>
          </a:p>
          <a:p>
            <a:pPr algn="l">
              <a:spcAft>
                <a:spcPts val="1000"/>
              </a:spcAft>
            </a:pPr>
            <a:r>
              <a:rPr sz="1800" b="1" i="0">
                <a:solidFill>
                  <a:srgbClr val="FF0000"/>
                </a:solidFill>
                <a:latin typeface="Calibri"/>
              </a:rPr>
              <a:t>One step</a:t>
            </a:r>
            <a:r>
              <a:rPr sz="1800" b="0" i="0">
                <a:solidFill>
                  <a:srgbClr val="000000"/>
                </a:solidFill>
                <a:latin typeface="Calibri"/>
              </a:rPr>
              <a:t>: improves the prediction on the example it was computed from. Other examples: only held-out data can tell.</a:t>
            </a:r>
          </a:p>
        </p:txBody>
      </p:sp>
      <p:grpSp>
        <p:nvGrpSpPr>
          <p:cNvPr id="5" name="picture 1"/>
          <p:cNvGrpSpPr/>
          <p:nvPr/>
        </p:nvGrpSpPr>
        <p:grpSpPr>
          <a:xfrm>
            <a:off x="6812280" y="1371600"/>
            <a:ext cx="5120640" cy="3977640"/>
            <a:chOff x="6812280" y="1371600"/>
            <a:chExt cx="5120640" cy="3977640"/>
          </a:xfrm>
        </p:grpSpPr>
        <p:pic>
          <p:nvPicPr>
            <p:cNvPr id="6" name="Picture 5" descr="eq_layer.png"/>
            <p:cNvPicPr>
              <a:picLocks noChangeAspect="1"/>
            </p:cNvPicPr>
            <p:nvPr/>
          </p:nvPicPr>
          <p:blipFill>
            <a:blip r:embed="rId2"/>
            <a:stretch>
              <a:fillRect/>
            </a:stretch>
          </p:blipFill>
          <p:spPr>
            <a:xfrm>
              <a:off x="7360920" y="1371600"/>
              <a:ext cx="4023360" cy="290505"/>
            </a:xfrm>
            <a:prstGeom prst="rect">
              <a:avLst/>
            </a:prstGeom>
          </p:spPr>
        </p:pic>
        <p:pic>
          <p:nvPicPr>
            <p:cNvPr id="7" name="Picture 6" descr="mlp_net.png"/>
            <p:cNvPicPr>
              <a:picLocks noChangeAspect="1"/>
            </p:cNvPicPr>
            <p:nvPr/>
          </p:nvPicPr>
          <p:blipFill>
            <a:blip r:embed="rId3"/>
            <a:stretch>
              <a:fillRect/>
            </a:stretch>
          </p:blipFill>
          <p:spPr>
            <a:xfrm>
              <a:off x="7465914" y="2103120"/>
              <a:ext cx="3813371" cy="2651760"/>
            </a:xfrm>
            <a:prstGeom prst="rect">
              <a:avLst/>
            </a:prstGeom>
          </p:spPr>
        </p:pic>
        <p:sp>
          <p:nvSpPr>
            <p:cNvPr id="8" name="description"/>
            <p:cNvSpPr txBox="1"/>
            <p:nvPr/>
          </p:nvSpPr>
          <p:spPr>
            <a:xfrm>
              <a:off x="6812280" y="4892040"/>
              <a:ext cx="5120640" cy="457200"/>
            </a:xfrm>
            <a:prstGeom prst="rect">
              <a:avLst/>
            </a:prstGeom>
            <a:noFill/>
          </p:spPr>
          <p:txBody>
            <a:bodyPr wrap="square" anchor="t" lIns="0" rIns="0" tIns="0" bIns="0">
              <a:spAutoFit/>
            </a:bodyPr>
            <a:lstStyle/>
            <a:p>
              <a:pPr algn="l"/>
              <a:r>
                <a:rPr sz="1400" b="0" i="0">
                  <a:solidFill>
                    <a:srgbClr val="595959"/>
                  </a:solidFill>
                  <a:latin typeface="Calibri"/>
                </a:rPr>
                <a:t>Without the nonlinearity the stack collapses to a single affine map.</a:t>
              </a:r>
            </a:p>
          </p:txBody>
        </p:sp>
      </p:grpSp>
      <p:grpSp>
        <p:nvGrpSpPr>
          <p:cNvPr id="9" name="picture 2"/>
          <p:cNvGrpSpPr/>
          <p:nvPr/>
        </p:nvGrpSpPr>
        <p:grpSpPr>
          <a:xfrm>
            <a:off x="6812280" y="1417320"/>
            <a:ext cx="5120640" cy="2880360"/>
            <a:chOff x="6812280" y="1417320"/>
            <a:chExt cx="5120640" cy="2880360"/>
          </a:xfrm>
        </p:grpSpPr>
        <p:sp>
          <p:nvSpPr>
            <p:cNvPr id="10" name="TextBox 9"/>
            <p:cNvSpPr txBox="1"/>
            <p:nvPr/>
          </p:nvSpPr>
          <p:spPr>
            <a:xfrm>
              <a:off x="6812280" y="1417320"/>
              <a:ext cx="1645920" cy="274320"/>
            </a:xfrm>
            <a:prstGeom prst="rect">
              <a:avLst/>
            </a:prstGeom>
            <a:noFill/>
          </p:spPr>
          <p:txBody>
            <a:bodyPr wrap="square" anchor="t" lIns="0" rIns="0" tIns="0" bIns="0">
              <a:spAutoFit/>
            </a:bodyPr>
            <a:lstStyle/>
            <a:p>
              <a:pPr algn="ctr"/>
              <a:r>
                <a:rPr sz="1500" b="1" i="0">
                  <a:solidFill>
                    <a:srgbClr val="362FEC"/>
                  </a:solidFill>
                  <a:latin typeface="Calibri"/>
                </a:rPr>
                <a:t>expressivity</a:t>
              </a:r>
            </a:p>
          </p:txBody>
        </p:sp>
        <p:sp>
          <p:nvSpPr>
            <p:cNvPr id="11" name="TextBox 10"/>
            <p:cNvSpPr txBox="1"/>
            <p:nvPr/>
          </p:nvSpPr>
          <p:spPr>
            <a:xfrm>
              <a:off x="6812280" y="1691640"/>
              <a:ext cx="1645920" cy="457200"/>
            </a:xfrm>
            <a:prstGeom prst="rect">
              <a:avLst/>
            </a:prstGeom>
            <a:noFill/>
          </p:spPr>
          <p:txBody>
            <a:bodyPr wrap="square" anchor="t" lIns="0" rIns="0" tIns="0" bIns="0">
              <a:spAutoFit/>
            </a:bodyPr>
            <a:lstStyle/>
            <a:p>
              <a:pPr algn="ctr"/>
              <a:r>
                <a:rPr sz="1200" b="0" i="0">
                  <a:solidFill>
                    <a:srgbClr val="595959"/>
                  </a:solidFill>
                  <a:latin typeface="Calibri"/>
                </a:rPr>
                <a:t>can the class represent it?</a:t>
              </a:r>
            </a:p>
          </p:txBody>
        </p:sp>
        <p:pic>
          <p:nvPicPr>
            <p:cNvPr id="12" name="Picture 11" descr="mlp_small_0.png"/>
            <p:cNvPicPr>
              <a:picLocks noChangeAspect="1"/>
            </p:cNvPicPr>
            <p:nvPr/>
          </p:nvPicPr>
          <p:blipFill>
            <a:blip r:embed="rId4"/>
            <a:stretch>
              <a:fillRect/>
            </a:stretch>
          </p:blipFill>
          <p:spPr>
            <a:xfrm>
              <a:off x="6812280" y="2240280"/>
              <a:ext cx="1645920" cy="1082842"/>
            </a:xfrm>
            <a:prstGeom prst="rect">
              <a:avLst/>
            </a:prstGeom>
          </p:spPr>
        </p:pic>
        <p:sp>
          <p:nvSpPr>
            <p:cNvPr id="13" name="TextBox 12"/>
            <p:cNvSpPr txBox="1"/>
            <p:nvPr/>
          </p:nvSpPr>
          <p:spPr>
            <a:xfrm>
              <a:off x="8549640" y="1417320"/>
              <a:ext cx="1645920" cy="274320"/>
            </a:xfrm>
            <a:prstGeom prst="rect">
              <a:avLst/>
            </a:prstGeom>
            <a:noFill/>
          </p:spPr>
          <p:txBody>
            <a:bodyPr wrap="square" anchor="t" lIns="0" rIns="0" tIns="0" bIns="0">
              <a:spAutoFit/>
            </a:bodyPr>
            <a:lstStyle/>
            <a:p>
              <a:pPr algn="ctr"/>
              <a:r>
                <a:rPr sz="1500" b="1" i="0">
                  <a:solidFill>
                    <a:srgbClr val="00B050"/>
                  </a:solidFill>
                  <a:latin typeface="Calibri"/>
                </a:rPr>
                <a:t>optimization</a:t>
              </a:r>
            </a:p>
          </p:txBody>
        </p:sp>
        <p:sp>
          <p:nvSpPr>
            <p:cNvPr id="14" name="TextBox 13"/>
            <p:cNvSpPr txBox="1"/>
            <p:nvPr/>
          </p:nvSpPr>
          <p:spPr>
            <a:xfrm>
              <a:off x="8549640" y="1691640"/>
              <a:ext cx="1645920" cy="457200"/>
            </a:xfrm>
            <a:prstGeom prst="rect">
              <a:avLst/>
            </a:prstGeom>
            <a:noFill/>
          </p:spPr>
          <p:txBody>
            <a:bodyPr wrap="square" anchor="t" lIns="0" rIns="0" tIns="0" bIns="0">
              <a:spAutoFit/>
            </a:bodyPr>
            <a:lstStyle/>
            <a:p>
              <a:pPr algn="ctr"/>
              <a:r>
                <a:rPr sz="1200" b="0" i="0">
                  <a:solidFill>
                    <a:srgbClr val="595959"/>
                  </a:solidFill>
                  <a:latin typeface="Calibri"/>
                </a:rPr>
                <a:t>will the procedure find it?</a:t>
              </a:r>
            </a:p>
          </p:txBody>
        </p:sp>
        <p:pic>
          <p:nvPicPr>
            <p:cNvPr id="15" name="Picture 14" descr="gd_small_0.png"/>
            <p:cNvPicPr>
              <a:picLocks noChangeAspect="1"/>
            </p:cNvPicPr>
            <p:nvPr/>
          </p:nvPicPr>
          <p:blipFill>
            <a:blip r:embed="rId5"/>
            <a:stretch>
              <a:fillRect/>
            </a:stretch>
          </p:blipFill>
          <p:spPr>
            <a:xfrm>
              <a:off x="8549640" y="2240280"/>
              <a:ext cx="1645920" cy="1082842"/>
            </a:xfrm>
            <a:prstGeom prst="rect">
              <a:avLst/>
            </a:prstGeom>
          </p:spPr>
        </p:pic>
        <p:sp>
          <p:nvSpPr>
            <p:cNvPr id="16" name="TextBox 15"/>
            <p:cNvSpPr txBox="1"/>
            <p:nvPr/>
          </p:nvSpPr>
          <p:spPr>
            <a:xfrm>
              <a:off x="10287000" y="1417320"/>
              <a:ext cx="1645920" cy="274320"/>
            </a:xfrm>
            <a:prstGeom prst="rect">
              <a:avLst/>
            </a:prstGeom>
            <a:noFill/>
          </p:spPr>
          <p:txBody>
            <a:bodyPr wrap="square" anchor="t" lIns="0" rIns="0" tIns="0" bIns="0">
              <a:spAutoFit/>
            </a:bodyPr>
            <a:lstStyle/>
            <a:p>
              <a:pPr algn="ctr"/>
              <a:r>
                <a:rPr sz="1500" b="1" i="0">
                  <a:solidFill>
                    <a:srgbClr val="FF0000"/>
                  </a:solidFill>
                  <a:latin typeface="Calibri"/>
                </a:rPr>
                <a:t>generalization</a:t>
              </a:r>
            </a:p>
          </p:txBody>
        </p:sp>
        <p:sp>
          <p:nvSpPr>
            <p:cNvPr id="17" name="TextBox 16"/>
            <p:cNvSpPr txBox="1"/>
            <p:nvPr/>
          </p:nvSpPr>
          <p:spPr>
            <a:xfrm>
              <a:off x="10287000" y="1691640"/>
              <a:ext cx="1645920" cy="457200"/>
            </a:xfrm>
            <a:prstGeom prst="rect">
              <a:avLst/>
            </a:prstGeom>
            <a:noFill/>
          </p:spPr>
          <p:txBody>
            <a:bodyPr wrap="square" anchor="t" lIns="0" rIns="0" tIns="0" bIns="0">
              <a:spAutoFit/>
            </a:bodyPr>
            <a:lstStyle/>
            <a:p>
              <a:pPr algn="ctr"/>
              <a:r>
                <a:rPr sz="1200" b="0" i="0">
                  <a:solidFill>
                    <a:srgbClr val="595959"/>
                  </a:solidFill>
                  <a:latin typeface="Calibri"/>
                </a:rPr>
                <a:t>does it work on new inputs?</a:t>
              </a:r>
            </a:p>
          </p:txBody>
        </p:sp>
        <p:pic>
          <p:nvPicPr>
            <p:cNvPr id="18" name="Picture 17" descr="overfit_small_0.png"/>
            <p:cNvPicPr>
              <a:picLocks noChangeAspect="1"/>
            </p:cNvPicPr>
            <p:nvPr/>
          </p:nvPicPr>
          <p:blipFill>
            <a:blip r:embed="rId6"/>
            <a:stretch>
              <a:fillRect/>
            </a:stretch>
          </p:blipFill>
          <p:spPr>
            <a:xfrm>
              <a:off x="10287000" y="2240280"/>
              <a:ext cx="1645920" cy="1082842"/>
            </a:xfrm>
            <a:prstGeom prst="rect">
              <a:avLst/>
            </a:prstGeom>
          </p:spPr>
        </p:pic>
        <p:sp>
          <p:nvSpPr>
            <p:cNvPr id="19" name="description"/>
            <p:cNvSpPr txBox="1"/>
            <p:nvPr/>
          </p:nvSpPr>
          <p:spPr>
            <a:xfrm>
              <a:off x="6812280" y="3566160"/>
              <a:ext cx="5120640" cy="731520"/>
            </a:xfrm>
            <a:prstGeom prst="rect">
              <a:avLst/>
            </a:prstGeom>
            <a:noFill/>
          </p:spPr>
          <p:txBody>
            <a:bodyPr wrap="square" anchor="t" lIns="0" rIns="0" tIns="0" bIns="0">
              <a:spAutoFit/>
            </a:bodyPr>
            <a:lstStyle/>
            <a:p>
              <a:pPr algn="l"/>
              <a:r>
                <a:rPr sz="1400" b="0" i="0">
                  <a:solidFill>
                    <a:srgbClr val="595959"/>
                  </a:solidFill>
                  <a:latin typeface="Calibri"/>
                </a:rPr>
                <a:t>Universal approximation answers only the first. Parity of a few hidden bits is easy to express and notoriously hard for gradient methods.</a:t>
              </a:r>
            </a:p>
          </p:txBody>
        </p:sp>
      </p:grpSp>
      <p:grpSp>
        <p:nvGrpSpPr>
          <p:cNvPr id="20" name="picture 3"/>
          <p:cNvGrpSpPr/>
          <p:nvPr/>
        </p:nvGrpSpPr>
        <p:grpSpPr>
          <a:xfrm>
            <a:off x="6812280" y="1371600"/>
            <a:ext cx="5120640" cy="4224528"/>
            <a:chOff x="6812280" y="1371600"/>
            <a:chExt cx="5120640" cy="4224528"/>
          </a:xfrm>
        </p:grpSpPr>
        <p:pic>
          <p:nvPicPr>
            <p:cNvPr id="21" name="Picture 20" descr="image.png"/>
            <p:cNvPicPr>
              <a:picLocks noChangeAspect="1"/>
            </p:cNvPicPr>
            <p:nvPr/>
          </p:nvPicPr>
          <p:blipFill>
            <a:blip r:embed="rId7"/>
            <a:stretch>
              <a:fillRect/>
            </a:stretch>
          </p:blipFill>
          <p:spPr>
            <a:xfrm>
              <a:off x="7807604" y="1371600"/>
              <a:ext cx="3129991" cy="3291840"/>
            </a:xfrm>
            <a:prstGeom prst="rect">
              <a:avLst/>
            </a:prstGeom>
          </p:spPr>
        </p:pic>
        <p:sp>
          <p:nvSpPr>
            <p:cNvPr id="22" name="description"/>
            <p:cNvSpPr txBox="1"/>
            <p:nvPr/>
          </p:nvSpPr>
          <p:spPr>
            <a:xfrm>
              <a:off x="6812280" y="4773168"/>
              <a:ext cx="5120640" cy="822960"/>
            </a:xfrm>
            <a:prstGeom prst="rect">
              <a:avLst/>
            </a:prstGeom>
            <a:noFill/>
          </p:spPr>
          <p:txBody>
            <a:bodyPr wrap="square" anchor="t" lIns="0" rIns="0" tIns="0" bIns="0">
              <a:spAutoFit/>
            </a:bodyPr>
            <a:lstStyle/>
            <a:p>
              <a:pPr algn="l"/>
              <a:r>
                <a:rPr sz="1400" b="0" i="0">
                  <a:solidFill>
                    <a:srgbClr val="595959"/>
                  </a:solidFill>
                  <a:latin typeface="Calibri"/>
                </a:rPr>
                <a:t>Each architecture's sharing encodes an assumption about the data. Weeks 2 and 3 develop recurrence and attention.</a:t>
              </a:r>
            </a:p>
          </p:txBody>
        </p:sp>
      </p:grpSp>
      <p:grpSp>
        <p:nvGrpSpPr>
          <p:cNvPr id="23" name="picture 4"/>
          <p:cNvGrpSpPr/>
          <p:nvPr/>
        </p:nvGrpSpPr>
        <p:grpSpPr>
          <a:xfrm>
            <a:off x="6812280" y="1371600"/>
            <a:ext cx="5120640" cy="4069080"/>
            <a:chOff x="6812280" y="1371600"/>
            <a:chExt cx="5120640" cy="4069080"/>
          </a:xfrm>
        </p:grpSpPr>
        <p:pic>
          <p:nvPicPr>
            <p:cNvPr id="24" name="Picture 23" descr="eq_gd.png"/>
            <p:cNvPicPr>
              <a:picLocks noChangeAspect="1"/>
            </p:cNvPicPr>
            <p:nvPr/>
          </p:nvPicPr>
          <p:blipFill>
            <a:blip r:embed="rId8"/>
            <a:stretch>
              <a:fillRect/>
            </a:stretch>
          </p:blipFill>
          <p:spPr>
            <a:xfrm>
              <a:off x="7818120" y="1371600"/>
              <a:ext cx="3108960" cy="547844"/>
            </a:xfrm>
            <a:prstGeom prst="rect">
              <a:avLst/>
            </a:prstGeom>
          </p:spPr>
        </p:pic>
        <p:pic>
          <p:nvPicPr>
            <p:cNvPr id="25" name="Picture 24" descr="gd_contour.png"/>
            <p:cNvPicPr>
              <a:picLocks noChangeAspect="1"/>
            </p:cNvPicPr>
            <p:nvPr/>
          </p:nvPicPr>
          <p:blipFill>
            <a:blip r:embed="rId9"/>
            <a:stretch>
              <a:fillRect/>
            </a:stretch>
          </p:blipFill>
          <p:spPr>
            <a:xfrm>
              <a:off x="7806844" y="2057400"/>
              <a:ext cx="3131511" cy="2834640"/>
            </a:xfrm>
            <a:prstGeom prst="rect">
              <a:avLst/>
            </a:prstGeom>
          </p:spPr>
        </p:pic>
        <p:sp>
          <p:nvSpPr>
            <p:cNvPr id="26" name="description"/>
            <p:cNvSpPr txBox="1"/>
            <p:nvPr/>
          </p:nvSpPr>
          <p:spPr>
            <a:xfrm>
              <a:off x="6812280" y="4983480"/>
              <a:ext cx="5120640" cy="457200"/>
            </a:xfrm>
            <a:prstGeom prst="rect">
              <a:avLst/>
            </a:prstGeom>
            <a:noFill/>
          </p:spPr>
          <p:txBody>
            <a:bodyPr wrap="square" anchor="t" lIns="0" rIns="0" tIns="0" bIns="0">
              <a:spAutoFit/>
            </a:bodyPr>
            <a:lstStyle/>
            <a:p>
              <a:pPr algn="l"/>
              <a:r>
                <a:rPr sz="1400" b="0" i="0">
                  <a:solidFill>
                    <a:srgbClr val="595959"/>
                  </a:solidFill>
                  <a:latin typeface="Calibri"/>
                </a:rPr>
                <a:t>Momentum, Adam, and AdamW adapt the step using the history of gradients (Week 5).</a:t>
              </a:r>
            </a:p>
          </p:txBody>
        </p:sp>
      </p:grpSp>
      <p:grpSp>
        <p:nvGrpSpPr>
          <p:cNvPr id="27" name="picture 5"/>
          <p:cNvGrpSpPr/>
          <p:nvPr/>
        </p:nvGrpSpPr>
        <p:grpSpPr>
          <a:xfrm>
            <a:off x="6812280" y="1463040"/>
            <a:ext cx="5120640" cy="2743200"/>
            <a:chOff x="6812280" y="1463040"/>
            <a:chExt cx="5120640" cy="2743200"/>
          </a:xfrm>
        </p:grpSpPr>
        <p:pic>
          <p:nvPicPr>
            <p:cNvPr id="28" name="Picture 27" descr="eq_step.png"/>
            <p:cNvPicPr>
              <a:picLocks noChangeAspect="1"/>
            </p:cNvPicPr>
            <p:nvPr/>
          </p:nvPicPr>
          <p:blipFill>
            <a:blip r:embed="rId10"/>
            <a:stretch>
              <a:fillRect/>
            </a:stretch>
          </p:blipFill>
          <p:spPr>
            <a:xfrm>
              <a:off x="7269480" y="1463040"/>
              <a:ext cx="4206240" cy="2042669"/>
            </a:xfrm>
            <a:prstGeom prst="rect">
              <a:avLst/>
            </a:prstGeom>
          </p:spPr>
        </p:pic>
        <p:sp>
          <p:nvSpPr>
            <p:cNvPr id="29" name="description"/>
            <p:cNvSpPr txBox="1"/>
            <p:nvPr/>
          </p:nvSpPr>
          <p:spPr>
            <a:xfrm>
              <a:off x="6812280" y="3657600"/>
              <a:ext cx="5120640" cy="548640"/>
            </a:xfrm>
            <a:prstGeom prst="rect">
              <a:avLst/>
            </a:prstGeom>
            <a:noFill/>
          </p:spPr>
          <p:txBody>
            <a:bodyPr wrap="square" anchor="t" lIns="0" rIns="0" tIns="0" bIns="0">
              <a:spAutoFit/>
            </a:bodyPr>
            <a:lstStyle/>
            <a:p>
              <a:pPr algn="l"/>
              <a:r>
                <a:rPr sz="1400" b="0" i="0">
                  <a:solidFill>
                    <a:srgbClr val="595959"/>
                  </a:solidFill>
                  <a:latin typeface="Calibri"/>
                </a:rPr>
                <a:t>Logistic regression with log loss: the gradient on one example is the prediction error times the input.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2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00B050"/>
                </a:solidFill>
                <a:latin typeface="Calibri" pitchFamily="34" charset="0"/>
                <a:ea typeface="Calibri" pitchFamily="34" charset="-122"/>
                <a:cs typeface="Calibri" pitchFamily="34" charset="-120"/>
              </a:rPr>
              <a:t>Learning</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Prediction is compression</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00B050"/>
                </a:solidFill>
                <a:latin typeface="Calibri"/>
              </a:rPr>
              <a:t>Log loss is code length</a:t>
            </a:r>
            <a:r>
              <a:rPr sz="1800" b="0" i="0">
                <a:solidFill>
                  <a:srgbClr val="000000"/>
                </a:solidFill>
                <a:latin typeface="Calibri"/>
              </a:rPr>
              <a:t>: a symbol predicted with probability p can be encoded in about −log₂ p bits (arithmetic coding). Conversely, every prefix code is a probability model (Kraft).</a:t>
            </a:r>
          </a:p>
          <a:p>
            <a:pPr algn="l">
              <a:spcAft>
                <a:spcPts val="1200"/>
              </a:spcAft>
            </a:pPr>
            <a:r>
              <a:rPr sz="1800" b="1" i="0">
                <a:solidFill>
                  <a:srgbClr val="FF0000"/>
                </a:solidFill>
                <a:latin typeface="Calibri"/>
              </a:rPr>
              <a:t>Cross-entropy</a:t>
            </a:r>
            <a:r>
              <a:rPr sz="1800" b="0" i="0">
                <a:solidFill>
                  <a:srgbClr val="000000"/>
                </a:solidFill>
                <a:latin typeface="Calibri"/>
              </a:rPr>
              <a:t>: coding a source p with a model q costs H(p) + KL(p‖q) bits per symbol. A better predictor is a better compressor; the gap to the best code is exactly the KL divergence.</a:t>
            </a:r>
          </a:p>
          <a:p>
            <a:pPr algn="l">
              <a:spcAft>
                <a:spcPts val="1200"/>
              </a:spcAft>
            </a:pPr>
            <a:r>
              <a:rPr sz="1800" b="1" i="0">
                <a:solidFill>
                  <a:srgbClr val="362FEC"/>
                </a:solidFill>
                <a:latin typeface="Calibri"/>
              </a:rPr>
              <a:t>Training is compression</a:t>
            </a:r>
            <a:r>
              <a:rPr sz="1800" b="0" i="0">
                <a:solidFill>
                  <a:srgbClr val="000000"/>
                </a:solidFill>
                <a:latin typeface="Calibri"/>
              </a:rPr>
              <a:t>: maximum likelihood minimizes the KL divergence from the data distribution, so a language model trained on next-token log loss is a compressor for text. It runs the other way too: gzip can generate text (</a:t>
            </a:r>
            <a:r>
              <a:rPr sz="1800" b="0" i="0">
                <a:solidFill>
                  <a:srgbClr val="362FEC"/>
                </a:solidFill>
                <a:latin typeface="Calibri"/>
                <a:hlinkClick r:id="rId2"/>
              </a:rPr>
              <a:t>GziPT</a:t>
            </a:r>
            <a:r>
              <a:rPr sz="1800" b="0" i="0">
                <a:solidFill>
                  <a:srgbClr val="000000"/>
                </a:solidFill>
                <a:latin typeface="Calibri"/>
              </a:rPr>
              <a:t>).</a:t>
            </a:r>
          </a:p>
          <a:p>
            <a:pPr algn="l">
              <a:spcAft>
                <a:spcPts val="1200"/>
              </a:spcAft>
            </a:pPr>
            <a:r>
              <a:rPr sz="1800" b="1" i="0">
                <a:solidFill>
                  <a:srgbClr val="FF0000"/>
                </a:solidFill>
                <a:latin typeface="Calibri"/>
              </a:rPr>
              <a:t>Simplicity, briefly</a:t>
            </a:r>
            <a:r>
              <a:rPr sz="1800" b="0" i="0">
                <a:solidFill>
                  <a:srgbClr val="000000"/>
                </a:solidFill>
                <a:latin typeface="Calibri"/>
              </a:rPr>
              <a:t>: naming a hypothesis costs bits too. Minimum description length: prefer the hypothesis whose own description plus the data coded with it is shortest.</a:t>
            </a:r>
          </a:p>
        </p:txBody>
      </p:sp>
      <p:grpSp>
        <p:nvGrpSpPr>
          <p:cNvPr id="5" name="picture 1"/>
          <p:cNvGrpSpPr/>
          <p:nvPr/>
        </p:nvGrpSpPr>
        <p:grpSpPr>
          <a:xfrm>
            <a:off x="6812280" y="1371600"/>
            <a:ext cx="5120640" cy="3950208"/>
            <a:chOff x="6812280" y="1371600"/>
            <a:chExt cx="5120640" cy="3950208"/>
          </a:xfrm>
        </p:grpSpPr>
        <p:pic>
          <p:nvPicPr>
            <p:cNvPr id="6" name="Picture 5" descr="image.png"/>
            <p:cNvPicPr>
              <a:picLocks noChangeAspect="1"/>
            </p:cNvPicPr>
            <p:nvPr/>
          </p:nvPicPr>
          <p:blipFill>
            <a:blip r:embed="rId3"/>
            <a:stretch>
              <a:fillRect/>
            </a:stretch>
          </p:blipFill>
          <p:spPr>
            <a:xfrm>
              <a:off x="7254486" y="1371600"/>
              <a:ext cx="4236227" cy="3017520"/>
            </a:xfrm>
            <a:prstGeom prst="rect">
              <a:avLst/>
            </a:prstGeom>
          </p:spPr>
        </p:pic>
        <p:sp>
          <p:nvSpPr>
            <p:cNvPr id="7" name="description"/>
            <p:cNvSpPr txBox="1"/>
            <p:nvPr/>
          </p:nvSpPr>
          <p:spPr>
            <a:xfrm>
              <a:off x="6812280" y="4498848"/>
              <a:ext cx="5120640" cy="822960"/>
            </a:xfrm>
            <a:prstGeom prst="rect">
              <a:avLst/>
            </a:prstGeom>
            <a:noFill/>
          </p:spPr>
          <p:txBody>
            <a:bodyPr wrap="square" anchor="t" lIns="0" rIns="0" tIns="0" bIns="0">
              <a:spAutoFit/>
            </a:bodyPr>
            <a:lstStyle/>
            <a:p>
              <a:pPr algn="l"/>
              <a:r>
                <a:rPr sz="1400" b="0" i="0">
                  <a:solidFill>
                    <a:srgbClr val="595959"/>
                  </a:solidFill>
                  <a:latin typeface="Calibri"/>
                </a:rPr>
                <a:t>Probability 1/2: one bit; 1/4: two bits; 1/64: six bits. For a whole message, arithmetic coding comes within two bits of −log₂ q(x).</a:t>
              </a:r>
            </a:p>
          </p:txBody>
        </p:sp>
      </p:grpSp>
      <p:grpSp>
        <p:nvGrpSpPr>
          <p:cNvPr id="8" name="picture 2"/>
          <p:cNvGrpSpPr/>
          <p:nvPr/>
        </p:nvGrpSpPr>
        <p:grpSpPr>
          <a:xfrm>
            <a:off x="6812280" y="1463040"/>
            <a:ext cx="5120640" cy="1991454"/>
            <a:chOff x="6812280" y="1463040"/>
            <a:chExt cx="5120640" cy="1991454"/>
          </a:xfrm>
        </p:grpSpPr>
        <p:pic>
          <p:nvPicPr>
            <p:cNvPr id="9" name="Picture 8" descr="image.png"/>
            <p:cNvPicPr>
              <a:picLocks noChangeAspect="1"/>
            </p:cNvPicPr>
            <p:nvPr/>
          </p:nvPicPr>
          <p:blipFill>
            <a:blip r:embed="rId4"/>
            <a:stretch>
              <a:fillRect/>
            </a:stretch>
          </p:blipFill>
          <p:spPr>
            <a:xfrm>
              <a:off x="6858000" y="1463040"/>
              <a:ext cx="5029200" cy="574134"/>
            </a:xfrm>
            <a:prstGeom prst="rect">
              <a:avLst/>
            </a:prstGeom>
          </p:spPr>
        </p:pic>
        <p:sp>
          <p:nvSpPr>
            <p:cNvPr id="10" name="description"/>
            <p:cNvSpPr txBox="1"/>
            <p:nvPr/>
          </p:nvSpPr>
          <p:spPr>
            <a:xfrm>
              <a:off x="6812280" y="2265774"/>
              <a:ext cx="5120640" cy="822960"/>
            </a:xfrm>
            <a:prstGeom prst="rect">
              <a:avLst/>
            </a:prstGeom>
            <a:noFill/>
          </p:spPr>
          <p:txBody>
            <a:bodyPr wrap="square" anchor="t" lIns="0" rIns="0" tIns="0" bIns="0">
              <a:spAutoFit/>
            </a:bodyPr>
            <a:lstStyle/>
            <a:p>
              <a:pPr algn="l"/>
              <a:r>
                <a:rPr sz="1400" b="0" i="0">
                  <a:solidFill>
                    <a:srgbClr val="595959"/>
                  </a:solidFill>
                  <a:latin typeface="Calibri"/>
                </a:rPr>
                <a:t>H(p), the entropy of the source, is the best any code can do. The KL divergence is nonnegative and zero only when q = p.</a:t>
              </a:r>
            </a:p>
          </p:txBody>
        </p:sp>
        <p:sp>
          <p:nvSpPr>
            <p:cNvPr id="11" name="link"/>
            <p:cNvSpPr txBox="1"/>
            <p:nvPr/>
          </p:nvSpPr>
          <p:spPr>
            <a:xfrm>
              <a:off x="6812280" y="3134454"/>
              <a:ext cx="5120640" cy="320040"/>
            </a:xfrm>
            <a:prstGeom prst="rect">
              <a:avLst/>
            </a:prstGeom>
            <a:noFill/>
          </p:spPr>
          <p:txBody>
            <a:bodyPr wrap="square" lIns="0" rIns="0" tIns="0" bIns="0">
              <a:spAutoFit/>
            </a:bodyPr>
            <a:lstStyle/>
            <a:p>
              <a:pPr algn="l">
                <a:spcAft>
                  <a:spcPts val="1000"/>
                </a:spcAft>
              </a:pPr>
              <a:r>
                <a:rPr sz="1300" b="0" i="0">
                  <a:solidFill>
                    <a:srgbClr val="362FEC"/>
                  </a:solidFill>
                  <a:latin typeface="Calibri"/>
                  <a:hlinkClick r:id="rId5"/>
                </a:rPr>
                <a:t>Grant Sanderson (3Blue1Brown), But what is cross-entropy?</a:t>
              </a:r>
            </a:p>
          </p:txBody>
        </p:sp>
      </p:grpSp>
      <p:grpSp>
        <p:nvGrpSpPr>
          <p:cNvPr id="12" name="picture 3"/>
          <p:cNvGrpSpPr/>
          <p:nvPr/>
        </p:nvGrpSpPr>
        <p:grpSpPr>
          <a:xfrm>
            <a:off x="6812280" y="1463040"/>
            <a:ext cx="5120640" cy="1447300"/>
            <a:chOff x="6812280" y="1463040"/>
            <a:chExt cx="5120640" cy="1447300"/>
          </a:xfrm>
        </p:grpSpPr>
        <p:pic>
          <p:nvPicPr>
            <p:cNvPr id="13" name="Picture 12" descr="image.png"/>
            <p:cNvPicPr>
              <a:picLocks noChangeAspect="1"/>
            </p:cNvPicPr>
            <p:nvPr/>
          </p:nvPicPr>
          <p:blipFill>
            <a:blip r:embed="rId6"/>
            <a:stretch>
              <a:fillRect/>
            </a:stretch>
          </p:blipFill>
          <p:spPr>
            <a:xfrm>
              <a:off x="6858000" y="1463040"/>
              <a:ext cx="5029200" cy="395740"/>
            </a:xfrm>
            <a:prstGeom prst="rect">
              <a:avLst/>
            </a:prstGeom>
          </p:spPr>
        </p:pic>
        <p:sp>
          <p:nvSpPr>
            <p:cNvPr id="14" name="description"/>
            <p:cNvSpPr txBox="1"/>
            <p:nvPr/>
          </p:nvSpPr>
          <p:spPr>
            <a:xfrm>
              <a:off x="6812280" y="2087380"/>
              <a:ext cx="5120640" cy="822960"/>
            </a:xfrm>
            <a:prstGeom prst="rect">
              <a:avLst/>
            </a:prstGeom>
            <a:noFill/>
          </p:spPr>
          <p:txBody>
            <a:bodyPr wrap="square" anchor="t" lIns="0" rIns="0" tIns="0" bIns="0">
              <a:spAutoFit/>
            </a:bodyPr>
            <a:lstStyle/>
            <a:p>
              <a:pPr algn="l"/>
              <a:r>
                <a:rPr sz="1400" b="0" i="0">
                  <a:solidFill>
                    <a:srgbClr val="595959"/>
                  </a:solidFill>
                  <a:latin typeface="Calibri"/>
                </a:rPr>
                <a:t>The entropy does not depend on θ, so maximizing likelihood minimizes the KL divergence to the data. Perplexity in Week 2 is this quantity, exponentiated.</a:t>
              </a:r>
            </a:p>
          </p:txBody>
        </p:sp>
      </p:grpSp>
      <p:grpSp>
        <p:nvGrpSpPr>
          <p:cNvPr id="15" name="picture 4"/>
          <p:cNvGrpSpPr/>
          <p:nvPr/>
        </p:nvGrpSpPr>
        <p:grpSpPr>
          <a:xfrm>
            <a:off x="6812280" y="1463040"/>
            <a:ext cx="5120640" cy="2903652"/>
            <a:chOff x="6812280" y="1463040"/>
            <a:chExt cx="5120640" cy="2903652"/>
          </a:xfrm>
        </p:grpSpPr>
        <p:pic>
          <p:nvPicPr>
            <p:cNvPr id="16" name="Picture 15" descr="eq_mdl.png"/>
            <p:cNvPicPr>
              <a:picLocks noChangeAspect="1"/>
            </p:cNvPicPr>
            <p:nvPr/>
          </p:nvPicPr>
          <p:blipFill>
            <a:blip r:embed="rId7"/>
            <a:stretch>
              <a:fillRect/>
            </a:stretch>
          </p:blipFill>
          <p:spPr>
            <a:xfrm>
              <a:off x="6812280" y="1463040"/>
              <a:ext cx="5120640" cy="758670"/>
            </a:xfrm>
            <a:prstGeom prst="rect">
              <a:avLst/>
            </a:prstGeom>
          </p:spPr>
        </p:pic>
        <p:pic>
          <p:nvPicPr>
            <p:cNvPr id="17" name="Picture 16" descr="image.png"/>
            <p:cNvPicPr>
              <a:picLocks noChangeAspect="1"/>
            </p:cNvPicPr>
            <p:nvPr/>
          </p:nvPicPr>
          <p:blipFill>
            <a:blip r:embed="rId8"/>
            <a:stretch>
              <a:fillRect/>
            </a:stretch>
          </p:blipFill>
          <p:spPr>
            <a:xfrm>
              <a:off x="7863840" y="2541750"/>
              <a:ext cx="3017520" cy="727662"/>
            </a:xfrm>
            <a:prstGeom prst="rect">
              <a:avLst/>
            </a:prstGeom>
          </p:spPr>
        </p:pic>
        <p:sp>
          <p:nvSpPr>
            <p:cNvPr id="18" name="description"/>
            <p:cNvSpPr txBox="1"/>
            <p:nvPr/>
          </p:nvSpPr>
          <p:spPr>
            <a:xfrm>
              <a:off x="6812280" y="3452292"/>
              <a:ext cx="5120640" cy="914400"/>
            </a:xfrm>
            <a:prstGeom prst="rect">
              <a:avLst/>
            </a:prstGeom>
            <a:noFill/>
          </p:spPr>
          <p:txBody>
            <a:bodyPr wrap="square" anchor="t" lIns="0" rIns="0" tIns="0" bIns="0">
              <a:spAutoFit/>
            </a:bodyPr>
            <a:lstStyle/>
            <a:p>
              <a:pPr algn="l"/>
              <a:r>
                <a:rPr sz="1400" b="0" i="0">
                  <a:solidFill>
                    <a:srgbClr val="595959"/>
                  </a:solidFill>
                  <a:latin typeface="Calibri"/>
                </a:rPr>
                <a:t>A hypothesis earns its complexity only by compressing the data. Solomonoff's mixture over programs cannot be computed, but on any computable source its total error is bounded by the source's description length (§A.4).</a:t>
              </a:r>
            </a:p>
          </p:txBody>
        </p:sp>
      </p:grpSp>
      <p:sp>
        <p:nvSpPr>
          <p:cNvPr id="19" name="takeaway"/>
          <p:cNvSpPr txBox="1"/>
          <p:nvPr/>
        </p:nvSpPr>
        <p:spPr>
          <a:xfrm>
            <a:off x="384048" y="6035040"/>
            <a:ext cx="11430000" cy="457200"/>
          </a:xfrm>
          <a:prstGeom prst="rect">
            <a:avLst/>
          </a:prstGeom>
          <a:noFill/>
        </p:spPr>
        <p:txBody>
          <a:bodyPr wrap="square" lIns="0" rIns="0" tIns="0" bIns="0">
            <a:spAutoFit/>
          </a:bodyPr>
          <a:lstStyle/>
          <a:p>
            <a:pPr algn="l">
              <a:spcAft>
                <a:spcPts val="1000"/>
              </a:spcAft>
            </a:pPr>
            <a:r>
              <a:rPr sz="1800" b="1" i="0">
                <a:solidFill>
                  <a:srgbClr val="00B050"/>
                </a:solidFill>
                <a:latin typeface="Calibri"/>
              </a:rPr>
              <a:t>Learning is prediction, and prediction is compression: </a:t>
            </a:r>
            <a:r>
              <a:rPr sz="1800" b="0" i="0">
                <a:solidFill>
                  <a:srgbClr val="000000"/>
                </a:solidFill>
                <a:latin typeface="Calibri"/>
              </a:rPr>
              <a:t>good prediction, short description, and simplicity are three views of one idea.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9" grpId="0"/>
    </p:bldLst>
  </p:timing>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362FEC"/>
                </a:solidFill>
                <a:latin typeface="Calibri" pitchFamily="34" charset="0"/>
                <a:ea typeface="Calibri" pitchFamily="34" charset="-122"/>
                <a:cs typeface="Calibri" pitchFamily="34" charset="-120"/>
              </a:rPr>
              <a:t>Language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What a sentence is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600"/>
              </a:spcAft>
            </a:pPr>
            <a:r>
              <a:rPr sz="2000" b="1" i="0">
                <a:solidFill>
                  <a:srgbClr val="FF0000"/>
                </a:solidFill>
                <a:latin typeface="Calibri"/>
              </a:rPr>
              <a:t>A sequence of marks</a:t>
            </a:r>
            <a:r>
              <a:rPr sz="2000" b="0" i="0">
                <a:solidFill>
                  <a:srgbClr val="000000"/>
                </a:solidFill>
                <a:latin typeface="Calibri"/>
              </a:rPr>
              <a:t>: symbols on a page or sounds in time.</a:t>
            </a:r>
          </a:p>
          <a:p>
            <a:pPr algn="l">
              <a:spcAft>
                <a:spcPts val="1600"/>
              </a:spcAft>
            </a:pPr>
            <a:r>
              <a:rPr sz="2000" b="1" i="0">
                <a:solidFill>
                  <a:srgbClr val="362FEC"/>
                </a:solidFill>
                <a:latin typeface="Calibri"/>
              </a:rPr>
              <a:t>A grammatical construction</a:t>
            </a:r>
            <a:r>
              <a:rPr sz="2000" b="0" i="0">
                <a:solidFill>
                  <a:srgbClr val="000000"/>
                </a:solidFill>
                <a:latin typeface="Calibri"/>
              </a:rPr>
              <a:t>: words grouped into phrases by rules.</a:t>
            </a:r>
          </a:p>
          <a:p>
            <a:pPr algn="l">
              <a:spcAft>
                <a:spcPts val="1600"/>
              </a:spcAft>
            </a:pPr>
            <a:r>
              <a:rPr sz="2000" b="1" i="0">
                <a:solidFill>
                  <a:srgbClr val="00B050"/>
                </a:solidFill>
                <a:latin typeface="Calibri"/>
              </a:rPr>
              <a:t>An expression about something</a:t>
            </a:r>
            <a:r>
              <a:rPr sz="2000" b="0" i="0">
                <a:solidFill>
                  <a:srgbClr val="000000"/>
                </a:solidFill>
                <a:latin typeface="Calibri"/>
              </a:rPr>
              <a:t>: it refers, and can be true or false.</a:t>
            </a:r>
          </a:p>
          <a:p>
            <a:pPr algn="l">
              <a:spcAft>
                <a:spcPts val="1600"/>
              </a:spcAft>
            </a:pPr>
            <a:r>
              <a:rPr sz="2000" b="1" i="0">
                <a:solidFill>
                  <a:srgbClr val="ED7D31"/>
                </a:solidFill>
                <a:latin typeface="Calibri"/>
              </a:rPr>
              <a:t>A move in an interaction</a:t>
            </a:r>
            <a:r>
              <a:rPr sz="2000" b="0" i="0">
                <a:solidFill>
                  <a:srgbClr val="000000"/>
                </a:solidFill>
                <a:latin typeface="Calibri"/>
              </a:rPr>
              <a:t>: it asks, tells, promises, or requests.</a:t>
            </a:r>
          </a:p>
        </p:txBody>
      </p:sp>
      <p:grpSp>
        <p:nvGrpSpPr>
          <p:cNvPr id="5" name="picture 1"/>
          <p:cNvGrpSpPr/>
          <p:nvPr/>
        </p:nvGrpSpPr>
        <p:grpSpPr>
          <a:xfrm>
            <a:off x="6629400" y="1371600"/>
            <a:ext cx="5486400" cy="3611879"/>
            <a:chOff x="6629400" y="1371600"/>
            <a:chExt cx="5486400" cy="3611879"/>
          </a:xfrm>
        </p:grpSpPr>
        <p:pic>
          <p:nvPicPr>
            <p:cNvPr id="6" name="Picture 5" descr="image.jpg"/>
            <p:cNvPicPr>
              <a:picLocks noChangeAspect="1"/>
            </p:cNvPicPr>
            <p:nvPr/>
          </p:nvPicPr>
          <p:blipFill>
            <a:blip r:embed="rId2"/>
            <a:stretch>
              <a:fillRect/>
            </a:stretch>
          </p:blipFill>
          <p:spPr>
            <a:xfrm>
              <a:off x="7856982" y="1371600"/>
              <a:ext cx="3031236" cy="3291840"/>
            </a:xfrm>
            <a:prstGeom prst="rect">
              <a:avLst/>
            </a:prstGeom>
          </p:spPr>
        </p:pic>
        <p:sp>
          <p:nvSpPr>
            <p:cNvPr id="7" name="TextBox 6"/>
            <p:cNvSpPr txBox="1"/>
            <p:nvPr/>
          </p:nvSpPr>
          <p:spPr>
            <a:xfrm>
              <a:off x="6629400" y="4709159"/>
              <a:ext cx="5486400" cy="274320"/>
            </a:xfrm>
            <a:prstGeom prst="rect">
              <a:avLst/>
            </a:prstGeom>
            <a:noFill/>
          </p:spPr>
          <p:txBody>
            <a:bodyPr wrap="square" anchor="t" lIns="0" rIns="0" tIns="0" bIns="0">
              <a:spAutoFit/>
            </a:bodyPr>
            <a:lstStyle/>
            <a:p>
              <a:pPr algn="ctr"/>
              <a:r>
                <a:rPr sz="1200" b="0" i="0">
                  <a:solidFill>
                    <a:srgbClr val="595959"/>
                  </a:solidFill>
                  <a:latin typeface="Calibri"/>
                </a:rPr>
                <a:t>a student's exercise tablet in cuneiform (Metropolitan Museum of Art)</a:t>
              </a:r>
            </a:p>
          </p:txBody>
        </p:sp>
      </p:grpSp>
      <p:grpSp>
        <p:nvGrpSpPr>
          <p:cNvPr id="8" name="picture 2"/>
          <p:cNvGrpSpPr/>
          <p:nvPr/>
        </p:nvGrpSpPr>
        <p:grpSpPr>
          <a:xfrm>
            <a:off x="6812280" y="1371600"/>
            <a:ext cx="5120640" cy="4041648"/>
            <a:chOff x="6812280" y="1371600"/>
            <a:chExt cx="5120640" cy="4041648"/>
          </a:xfrm>
        </p:grpSpPr>
        <p:pic>
          <p:nvPicPr>
            <p:cNvPr id="9" name="Picture 8" descr="parse_tree.png"/>
            <p:cNvPicPr>
              <a:picLocks noChangeAspect="1"/>
            </p:cNvPicPr>
            <p:nvPr/>
          </p:nvPicPr>
          <p:blipFill>
            <a:blip r:embed="rId3"/>
            <a:stretch>
              <a:fillRect/>
            </a:stretch>
          </p:blipFill>
          <p:spPr>
            <a:xfrm>
              <a:off x="6957778" y="1371600"/>
              <a:ext cx="4829642" cy="3108960"/>
            </a:xfrm>
            <a:prstGeom prst="rect">
              <a:avLst/>
            </a:prstGeom>
          </p:spPr>
        </p:pic>
        <p:sp>
          <p:nvSpPr>
            <p:cNvPr id="10" name="description"/>
            <p:cNvSpPr txBox="1"/>
            <p:nvPr/>
          </p:nvSpPr>
          <p:spPr>
            <a:xfrm>
              <a:off x="6812280" y="4590288"/>
              <a:ext cx="5120640" cy="822960"/>
            </a:xfrm>
            <a:prstGeom prst="rect">
              <a:avLst/>
            </a:prstGeom>
            <a:noFill/>
          </p:spPr>
          <p:txBody>
            <a:bodyPr wrap="square" anchor="t" lIns="0" rIns="0" tIns="0" bIns="0">
              <a:spAutoFit/>
            </a:bodyPr>
            <a:lstStyle/>
            <a:p>
              <a:pPr algn="l"/>
              <a:r>
                <a:rPr sz="1400" b="0" i="0">
                  <a:solidFill>
                    <a:srgbClr val="595959"/>
                  </a:solidFill>
                  <a:latin typeface="Calibri"/>
                </a:rPr>
                <a:t>Structure: next slide.</a:t>
              </a:r>
            </a:p>
          </p:txBody>
        </p:sp>
      </p:grpSp>
      <p:grpSp>
        <p:nvGrpSpPr>
          <p:cNvPr id="11" name="picture 3"/>
          <p:cNvGrpSpPr/>
          <p:nvPr/>
        </p:nvGrpSpPr>
        <p:grpSpPr>
          <a:xfrm>
            <a:off x="6629400" y="1371600"/>
            <a:ext cx="5486400" cy="4206240"/>
            <a:chOff x="6629400" y="1371600"/>
            <a:chExt cx="5486400" cy="4206240"/>
          </a:xfrm>
        </p:grpSpPr>
        <p:pic>
          <p:nvPicPr>
            <p:cNvPr id="12" name="Picture 11" descr="venus.jpg"/>
            <p:cNvPicPr>
              <a:picLocks noChangeAspect="1"/>
            </p:cNvPicPr>
            <p:nvPr/>
          </p:nvPicPr>
          <p:blipFill>
            <a:blip r:embed="rId4"/>
            <a:stretch>
              <a:fillRect/>
            </a:stretch>
          </p:blipFill>
          <p:spPr>
            <a:xfrm>
              <a:off x="7909560" y="1371600"/>
              <a:ext cx="2926080" cy="2926080"/>
            </a:xfrm>
            <a:prstGeom prst="rect">
              <a:avLst/>
            </a:prstGeom>
          </p:spPr>
        </p:pic>
        <p:sp>
          <p:nvSpPr>
            <p:cNvPr id="13" name="TextBox 12"/>
            <p:cNvSpPr txBox="1"/>
            <p:nvPr/>
          </p:nvSpPr>
          <p:spPr>
            <a:xfrm>
              <a:off x="6629400" y="4343400"/>
              <a:ext cx="5486400" cy="274320"/>
            </a:xfrm>
            <a:prstGeom prst="rect">
              <a:avLst/>
            </a:prstGeom>
            <a:noFill/>
          </p:spPr>
          <p:txBody>
            <a:bodyPr wrap="square" anchor="t" lIns="0" rIns="0" tIns="0" bIns="0">
              <a:spAutoFit/>
            </a:bodyPr>
            <a:lstStyle/>
            <a:p>
              <a:pPr algn="ctr"/>
              <a:r>
                <a:rPr sz="1200" b="0" i="0">
                  <a:solidFill>
                    <a:srgbClr val="595959"/>
                  </a:solidFill>
                  <a:latin typeface="Calibri"/>
                </a:rPr>
                <a:t>Venus: “the morning star” and “the evening star”</a:t>
              </a:r>
            </a:p>
          </p:txBody>
        </p:sp>
        <p:sp>
          <p:nvSpPr>
            <p:cNvPr id="14" name="description"/>
            <p:cNvSpPr txBox="1"/>
            <p:nvPr/>
          </p:nvSpPr>
          <p:spPr>
            <a:xfrm>
              <a:off x="6812280" y="4754880"/>
              <a:ext cx="5120640" cy="822960"/>
            </a:xfrm>
            <a:prstGeom prst="rect">
              <a:avLst/>
            </a:prstGeom>
            <a:noFill/>
          </p:spPr>
          <p:txBody>
            <a:bodyPr wrap="square" anchor="t" lIns="0" rIns="0" tIns="0" bIns="0">
              <a:spAutoFit/>
            </a:bodyPr>
            <a:lstStyle/>
            <a:p>
              <a:pPr algn="l"/>
              <a:r>
                <a:rPr sz="1400" b="0" i="0">
                  <a:solidFill>
                    <a:srgbClr val="595959"/>
                  </a:solidFill>
                  <a:latin typeface="Calibri"/>
                </a:rPr>
                <a:t>Reference: §7.</a:t>
              </a:r>
            </a:p>
          </p:txBody>
        </p:sp>
      </p:grpSp>
      <p:grpSp>
        <p:nvGrpSpPr>
          <p:cNvPr id="15" name="picture 4"/>
          <p:cNvGrpSpPr/>
          <p:nvPr/>
        </p:nvGrpSpPr>
        <p:grpSpPr>
          <a:xfrm>
            <a:off x="6812280" y="1371600"/>
            <a:ext cx="5120640" cy="2570101"/>
            <a:chOff x="6812280" y="1371600"/>
            <a:chExt cx="5120640" cy="2570101"/>
          </a:xfrm>
        </p:grpSpPr>
        <p:pic>
          <p:nvPicPr>
            <p:cNvPr id="16" name="Picture 15" descr="intent_schematic.png"/>
            <p:cNvPicPr>
              <a:picLocks noChangeAspect="1"/>
            </p:cNvPicPr>
            <p:nvPr/>
          </p:nvPicPr>
          <p:blipFill>
            <a:blip r:embed="rId5"/>
            <a:stretch>
              <a:fillRect/>
            </a:stretch>
          </p:blipFill>
          <p:spPr>
            <a:xfrm>
              <a:off x="6812280" y="1371600"/>
              <a:ext cx="5120640" cy="1637413"/>
            </a:xfrm>
            <a:prstGeom prst="rect">
              <a:avLst/>
            </a:prstGeom>
          </p:spPr>
        </p:pic>
        <p:sp>
          <p:nvSpPr>
            <p:cNvPr id="17" name="description"/>
            <p:cNvSpPr txBox="1"/>
            <p:nvPr/>
          </p:nvSpPr>
          <p:spPr>
            <a:xfrm>
              <a:off x="6812280" y="3118741"/>
              <a:ext cx="5120640" cy="822960"/>
            </a:xfrm>
            <a:prstGeom prst="rect">
              <a:avLst/>
            </a:prstGeom>
            <a:noFill/>
          </p:spPr>
          <p:txBody>
            <a:bodyPr wrap="square" anchor="t" lIns="0" rIns="0" tIns="0" bIns="0">
              <a:spAutoFit/>
            </a:bodyPr>
            <a:lstStyle/>
            <a:p>
              <a:pPr algn="l"/>
              <a:r>
                <a:rPr sz="1400" b="0" i="0">
                  <a:solidFill>
                    <a:srgbClr val="595959"/>
                  </a:solidFill>
                  <a:latin typeface="Calibri"/>
                </a:rPr>
                <a:t>Use and intent: §7.</a:t>
              </a:r>
            </a:p>
          </p:txBody>
        </p:sp>
      </p:grpSp>
      <p:sp>
        <p:nvSpPr>
          <p:cNvPr id="18" name="takeaway"/>
          <p:cNvSpPr txBox="1"/>
          <p:nvPr/>
        </p:nvSpPr>
        <p:spPr>
          <a:xfrm>
            <a:off x="384048" y="5669280"/>
            <a:ext cx="11430000" cy="457200"/>
          </a:xfrm>
          <a:prstGeom prst="rect">
            <a:avLst/>
          </a:prstGeom>
          <a:noFill/>
        </p:spPr>
        <p:txBody>
          <a:bodyPr wrap="square" lIns="0" rIns="0" tIns="0" bIns="0">
            <a:spAutoFit/>
          </a:bodyPr>
          <a:lstStyle/>
          <a:p>
            <a:pPr algn="l">
              <a:spcAft>
                <a:spcPts val="1000"/>
              </a:spcAft>
            </a:pPr>
            <a:r>
              <a:rPr sz="2000" b="1" i="0">
                <a:solidFill>
                  <a:srgbClr val="362FEC"/>
                </a:solidFill>
                <a:latin typeface="Calibri"/>
              </a:rPr>
              <a:t>This section: </a:t>
            </a:r>
            <a:r>
              <a:rPr sz="2000" b="0" i="0">
                <a:solidFill>
                  <a:srgbClr val="000000"/>
                </a:solidFill>
                <a:latin typeface="Calibri"/>
              </a:rPr>
              <a:t>structure and statistics. Meaning and use come next.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8" grpId="0"/>
    </p:bldLst>
  </p:timing>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362FEC"/>
                </a:solidFill>
                <a:latin typeface="Calibri" pitchFamily="34" charset="0"/>
                <a:ea typeface="Calibri" pitchFamily="34" charset="-122"/>
                <a:cs typeface="Calibri" pitchFamily="34" charset="-120"/>
              </a:rPr>
              <a:t>Language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Rules and productivity</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FF0000"/>
                </a:solidFill>
                <a:latin typeface="Calibri"/>
              </a:rPr>
              <a:t>Pāṇini's Aṣṭādhyāyī</a:t>
            </a:r>
            <a:r>
              <a:rPr sz="1900" b="0" i="0">
                <a:solidFill>
                  <a:srgbClr val="000000"/>
                </a:solidFill>
                <a:latin typeface="Calibri"/>
              </a:rPr>
              <a:t>: about four thousand rules that derive the forms of Sanskrit; the oldest grammar that survives complete.</a:t>
            </a:r>
          </a:p>
          <a:p>
            <a:pPr algn="l">
              <a:spcAft>
                <a:spcPts val="1400"/>
              </a:spcAft>
            </a:pPr>
            <a:r>
              <a:rPr sz="1900" b="1" i="0">
                <a:solidFill>
                  <a:srgbClr val="00B050"/>
                </a:solidFill>
                <a:latin typeface="Calibri"/>
              </a:rPr>
              <a:t>Productivity</a:t>
            </a:r>
            <a:r>
              <a:rPr sz="1900" b="0" i="0">
                <a:solidFill>
                  <a:srgbClr val="000000"/>
                </a:solidFill>
                <a:latin typeface="Calibri"/>
              </a:rPr>
              <a:t>: a finite description determines unboundedly many expressions, including ones never observed.</a:t>
            </a:r>
          </a:p>
          <a:p>
            <a:pPr algn="l">
              <a:spcAft>
                <a:spcPts val="1400"/>
              </a:spcAft>
            </a:pPr>
            <a:r>
              <a:rPr sz="1900" b="1" i="0">
                <a:solidFill>
                  <a:srgbClr val="362FEC"/>
                </a:solidFill>
                <a:latin typeface="Calibri"/>
              </a:rPr>
              <a:t>1956  </a:t>
            </a:r>
            <a:r>
              <a:rPr sz="1900" b="1" i="0">
                <a:solidFill>
                  <a:srgbClr val="000000"/>
                </a:solidFill>
                <a:latin typeface="Calibri"/>
              </a:rPr>
              <a:t>Chomsky: </a:t>
            </a:r>
            <a:r>
              <a:rPr sz="1900" b="0" i="0">
                <a:solidFill>
                  <a:srgbClr val="000000"/>
                </a:solidFill>
                <a:latin typeface="Calibri"/>
              </a:rPr>
              <a:t>a grammar is a finite device that generates exactly the grammatical sentences; the hierarchy classifies such devices.</a:t>
            </a:r>
          </a:p>
        </p:txBody>
      </p:sp>
      <p:grpSp>
        <p:nvGrpSpPr>
          <p:cNvPr id="5" name="picture 1"/>
          <p:cNvGrpSpPr/>
          <p:nvPr/>
        </p:nvGrpSpPr>
        <p:grpSpPr>
          <a:xfrm>
            <a:off x="6629400" y="1371600"/>
            <a:ext cx="5486400" cy="2018385"/>
            <a:chOff x="6629400" y="1371600"/>
            <a:chExt cx="5486400" cy="2018385"/>
          </a:xfrm>
        </p:grpSpPr>
        <p:pic>
          <p:nvPicPr>
            <p:cNvPr id="6" name="Picture 5" descr="panini.jpg"/>
            <p:cNvPicPr>
              <a:picLocks noChangeAspect="1"/>
            </p:cNvPicPr>
            <p:nvPr/>
          </p:nvPicPr>
          <p:blipFill>
            <a:blip r:embed="rId2"/>
            <a:stretch>
              <a:fillRect/>
            </a:stretch>
          </p:blipFill>
          <p:spPr>
            <a:xfrm>
              <a:off x="6812280" y="1371600"/>
              <a:ext cx="5120640" cy="738225"/>
            </a:xfrm>
            <a:prstGeom prst="rect">
              <a:avLst/>
            </a:prstGeom>
          </p:spPr>
        </p:pic>
        <p:sp>
          <p:nvSpPr>
            <p:cNvPr id="7" name="TextBox 6"/>
            <p:cNvSpPr txBox="1"/>
            <p:nvPr/>
          </p:nvSpPr>
          <p:spPr>
            <a:xfrm>
              <a:off x="6629400" y="2155545"/>
              <a:ext cx="5486400" cy="274320"/>
            </a:xfrm>
            <a:prstGeom prst="rect">
              <a:avLst/>
            </a:prstGeom>
            <a:noFill/>
          </p:spPr>
          <p:txBody>
            <a:bodyPr wrap="square" anchor="t" lIns="0" rIns="0" tIns="0" bIns="0">
              <a:spAutoFit/>
            </a:bodyPr>
            <a:lstStyle/>
            <a:p>
              <a:pPr algn="ctr"/>
              <a:r>
                <a:rPr sz="1200" b="0" i="0">
                  <a:solidFill>
                    <a:srgbClr val="595959"/>
                  </a:solidFill>
                  <a:latin typeface="Calibri"/>
                </a:rPr>
                <a:t>a manuscript of the Aṣṭādhyāyī, Southern Grantha script</a:t>
              </a:r>
            </a:p>
          </p:txBody>
        </p:sp>
        <p:sp>
          <p:nvSpPr>
            <p:cNvPr id="8" name="description"/>
            <p:cNvSpPr txBox="1"/>
            <p:nvPr/>
          </p:nvSpPr>
          <p:spPr>
            <a:xfrm>
              <a:off x="6812280" y="2567025"/>
              <a:ext cx="5120640" cy="822960"/>
            </a:xfrm>
            <a:prstGeom prst="rect">
              <a:avLst/>
            </a:prstGeom>
            <a:noFill/>
          </p:spPr>
          <p:txBody>
            <a:bodyPr wrap="square" anchor="t" lIns="0" rIns="0" tIns="0" bIns="0">
              <a:spAutoFit/>
            </a:bodyPr>
            <a:lstStyle/>
            <a:p>
              <a:pPr algn="l"/>
              <a:r>
                <a:rPr sz="1400" b="0" i="0">
                  <a:solidFill>
                    <a:srgbClr val="595959"/>
                  </a:solidFill>
                  <a:latin typeface="Calibri"/>
                </a:rPr>
                <a:t>Usually dated to the middle of the first millennium BCE. Pāṇini names ten earlier grammarians, whose works are lost.</a:t>
              </a:r>
            </a:p>
          </p:txBody>
        </p:sp>
      </p:grpSp>
      <p:grpSp>
        <p:nvGrpSpPr>
          <p:cNvPr id="9" name="picture 2"/>
          <p:cNvGrpSpPr/>
          <p:nvPr/>
        </p:nvGrpSpPr>
        <p:grpSpPr>
          <a:xfrm>
            <a:off x="6812280" y="1463040"/>
            <a:ext cx="5120640" cy="2651760"/>
            <a:chOff x="6812280" y="1463040"/>
            <a:chExt cx="5120640" cy="2651760"/>
          </a:xfrm>
        </p:grpSpPr>
        <p:sp>
          <p:nvSpPr>
            <p:cNvPr id="10" name="Rounded Rectangle 9"/>
            <p:cNvSpPr/>
            <p:nvPr/>
          </p:nvSpPr>
          <p:spPr>
            <a:xfrm>
              <a:off x="6812280" y="1463040"/>
              <a:ext cx="5120640" cy="1737360"/>
            </a:xfrm>
            <a:prstGeom prst="roundRect">
              <a:avLst>
                <a:gd name="adj" fmla="val 6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800" b="0" i="0">
                  <a:solidFill>
                    <a:srgbClr val="000000"/>
                  </a:solidFill>
                  <a:latin typeface="Calibri"/>
                </a:rPr>
                <a:t>the cat saw the dog</a:t>
              </a:r>
            </a:p>
            <a:p>
              <a:pPr algn="l"/>
              <a:r>
                <a:rPr sz="1800" b="0" i="0">
                  <a:solidFill>
                    <a:srgbClr val="000000"/>
                  </a:solidFill>
                  <a:latin typeface="Calibri"/>
                </a:rPr>
                <a:t>the cat saw the dog </a:t>
              </a:r>
              <a:r>
                <a:rPr sz="1800" b="0" i="0">
                  <a:solidFill>
                    <a:srgbClr val="362FEC"/>
                  </a:solidFill>
                  <a:latin typeface="Calibri"/>
                </a:rPr>
                <a:t>that chased the rat</a:t>
              </a:r>
            </a:p>
            <a:p>
              <a:pPr algn="l"/>
              <a:r>
                <a:rPr sz="1800" b="0" i="0">
                  <a:solidFill>
                    <a:srgbClr val="000000"/>
                  </a:solidFill>
                  <a:latin typeface="Calibri"/>
                </a:rPr>
                <a:t>the cat saw the dog that chased the rat </a:t>
              </a:r>
              <a:r>
                <a:rPr sz="1800" b="0" i="0">
                  <a:solidFill>
                    <a:srgbClr val="00B050"/>
                  </a:solidFill>
                  <a:latin typeface="Calibri"/>
                </a:rPr>
                <a:t>that ate the cheese</a:t>
              </a:r>
            </a:p>
            <a:p>
              <a:pPr algn="l"/>
              <a:r>
                <a:rPr sz="1800" b="0" i="0">
                  <a:solidFill>
                    <a:srgbClr val="000000"/>
                  </a:solidFill>
                  <a:latin typeface="Calibri"/>
                </a:rPr>
                <a:t>…</a:t>
              </a:r>
            </a:p>
          </p:txBody>
        </p:sp>
        <p:sp>
          <p:nvSpPr>
            <p:cNvPr id="11" name="description"/>
            <p:cNvSpPr txBox="1"/>
            <p:nvPr/>
          </p:nvSpPr>
          <p:spPr>
            <a:xfrm>
              <a:off x="6812280" y="3383280"/>
              <a:ext cx="5120640" cy="731520"/>
            </a:xfrm>
            <a:prstGeom prst="rect">
              <a:avLst/>
            </a:prstGeom>
            <a:noFill/>
          </p:spPr>
          <p:txBody>
            <a:bodyPr wrap="square" anchor="t" lIns="0" rIns="0" tIns="0" bIns="0">
              <a:spAutoFit/>
            </a:bodyPr>
            <a:lstStyle/>
            <a:p>
              <a:pPr algn="l"/>
              <a:r>
                <a:rPr sz="1400" b="0" i="0">
                  <a:solidFill>
                    <a:srgbClr val="595959"/>
                  </a:solidFill>
                  <a:latin typeface="Calibri"/>
                </a:rPr>
                <a:t>One rule for relative clauses, applied again and again: a finite description, unboundedly many sentences, most never observed.</a:t>
              </a:r>
            </a:p>
          </p:txBody>
        </p:sp>
      </p:grpSp>
      <p:grpSp>
        <p:nvGrpSpPr>
          <p:cNvPr id="12" name="picture 3"/>
          <p:cNvGrpSpPr/>
          <p:nvPr/>
        </p:nvGrpSpPr>
        <p:grpSpPr>
          <a:xfrm>
            <a:off x="6537960" y="1371600"/>
            <a:ext cx="5421200" cy="3611880"/>
            <a:chOff x="6537960" y="1371600"/>
            <a:chExt cx="5421200" cy="3611880"/>
          </a:xfrm>
        </p:grpSpPr>
        <p:pic>
          <p:nvPicPr>
            <p:cNvPr id="13" name="Picture 12" descr="chomsky.jpg"/>
            <p:cNvPicPr>
              <a:picLocks noChangeAspect="1"/>
            </p:cNvPicPr>
            <p:nvPr/>
          </p:nvPicPr>
          <p:blipFill>
            <a:blip r:embed="rId3"/>
            <a:stretch>
              <a:fillRect/>
            </a:stretch>
          </p:blipFill>
          <p:spPr>
            <a:xfrm>
              <a:off x="6812280" y="1371600"/>
              <a:ext cx="2063527" cy="2114630"/>
            </a:xfrm>
            <a:prstGeom prst="rect">
              <a:avLst/>
            </a:prstGeom>
          </p:spPr>
        </p:pic>
        <p:sp>
          <p:nvSpPr>
            <p:cNvPr id="14" name="TextBox 13"/>
            <p:cNvSpPr txBox="1"/>
            <p:nvPr/>
          </p:nvSpPr>
          <p:spPr>
            <a:xfrm>
              <a:off x="6537960" y="3522806"/>
              <a:ext cx="2612167" cy="274320"/>
            </a:xfrm>
            <a:prstGeom prst="rect">
              <a:avLst/>
            </a:prstGeom>
            <a:noFill/>
          </p:spPr>
          <p:txBody>
            <a:bodyPr wrap="square" anchor="t" lIns="0" rIns="0" tIns="0" bIns="0">
              <a:spAutoFit/>
            </a:bodyPr>
            <a:lstStyle/>
            <a:p>
              <a:pPr algn="ctr"/>
              <a:r>
                <a:rPr sz="1200" b="0" i="0">
                  <a:solidFill>
                    <a:srgbClr val="595959"/>
                  </a:solidFill>
                  <a:latin typeface="Calibri"/>
                </a:rPr>
                <a:t>Noam Chomsky</a:t>
              </a:r>
            </a:p>
          </p:txBody>
        </p:sp>
        <p:pic>
          <p:nvPicPr>
            <p:cNvPr id="15" name="Picture 14" descr="chomsky_hierarchy.png"/>
            <p:cNvPicPr>
              <a:picLocks noChangeAspect="1"/>
            </p:cNvPicPr>
            <p:nvPr/>
          </p:nvPicPr>
          <p:blipFill>
            <a:blip r:embed="rId4"/>
            <a:stretch>
              <a:fillRect/>
            </a:stretch>
          </p:blipFill>
          <p:spPr>
            <a:xfrm>
              <a:off x="9058687" y="1371600"/>
              <a:ext cx="2900473" cy="2114630"/>
            </a:xfrm>
            <a:prstGeom prst="rect">
              <a:avLst/>
            </a:prstGeom>
          </p:spPr>
        </p:pic>
        <p:sp>
          <p:nvSpPr>
            <p:cNvPr id="16" name="description"/>
            <p:cNvSpPr txBox="1"/>
            <p:nvPr/>
          </p:nvSpPr>
          <p:spPr>
            <a:xfrm>
              <a:off x="6812280" y="4251960"/>
              <a:ext cx="5120640" cy="731520"/>
            </a:xfrm>
            <a:prstGeom prst="rect">
              <a:avLst/>
            </a:prstGeom>
            <a:noFill/>
          </p:spPr>
          <p:txBody>
            <a:bodyPr wrap="square" anchor="t" lIns="0" rIns="0" tIns="0" bIns="0">
              <a:spAutoFit/>
            </a:bodyPr>
            <a:lstStyle/>
            <a:p>
              <a:pPr algn="l"/>
              <a:r>
                <a:rPr sz="1400" b="0" i="0">
                  <a:solidFill>
                    <a:srgbClr val="595959"/>
                  </a:solidFill>
                  <a:latin typeface="Calibri"/>
                </a:rPr>
                <a:t>Three Models for the Description of Language (1956). The course takes the statistical route (Weeks 2 and 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362FEC"/>
                </a:solidFill>
                <a:latin typeface="Calibri" pitchFamily="34" charset="0"/>
                <a:ea typeface="Calibri" pitchFamily="34" charset="-122"/>
                <a:cs typeface="Calibri" pitchFamily="34" charset="-120"/>
              </a:rPr>
              <a:t>Language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Learning a language from examples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FF0000"/>
                </a:solidFill>
                <a:latin typeface="Calibri"/>
              </a:rPr>
              <a:t>1967  </a:t>
            </a:r>
            <a:r>
              <a:rPr sz="1800" b="1" i="0">
                <a:solidFill>
                  <a:srgbClr val="000000"/>
                </a:solidFill>
                <a:latin typeface="Calibri"/>
              </a:rPr>
              <a:t>Gold: </a:t>
            </a:r>
            <a:r>
              <a:rPr sz="1800" b="0" i="0">
                <a:solidFill>
                  <a:srgbClr val="000000"/>
                </a:solidFill>
                <a:latin typeface="Calibri"/>
              </a:rPr>
              <a:t>shown a language's strings in any order, no learner identifies even the regular languages: it cannot detect overgeneralization.</a:t>
            </a:r>
          </a:p>
          <a:p>
            <a:pPr algn="l">
              <a:spcAft>
                <a:spcPts val="1200"/>
              </a:spcAft>
            </a:pPr>
            <a:r>
              <a:rPr sz="1800" b="1" i="0">
                <a:solidFill>
                  <a:srgbClr val="FF0000"/>
                </a:solidFill>
                <a:latin typeface="Calibri"/>
              </a:rPr>
              <a:t>1980  </a:t>
            </a:r>
            <a:r>
              <a:rPr sz="1800" b="1" i="0">
                <a:solidFill>
                  <a:srgbClr val="000000"/>
                </a:solidFill>
                <a:latin typeface="Calibri"/>
              </a:rPr>
              <a:t>Angluin: </a:t>
            </a:r>
            <a:r>
              <a:rPr sz="1800" b="0" i="0">
                <a:solidFill>
                  <a:srgbClr val="000000"/>
                </a:solidFill>
                <a:latin typeface="Calibri"/>
              </a:rPr>
              <a:t>exactly which classes are learnable from positive examples (tell-tale sets). The poverty of the stimulus (Chomsky).</a:t>
            </a:r>
          </a:p>
          <a:p>
            <a:pPr algn="l">
              <a:spcAft>
                <a:spcPts val="1200"/>
              </a:spcAft>
            </a:pPr>
            <a:r>
              <a:rPr sz="1800" b="1" i="0">
                <a:solidFill>
                  <a:srgbClr val="00B050"/>
                </a:solidFill>
                <a:latin typeface="Calibri"/>
              </a:rPr>
              <a:t>1969  </a:t>
            </a:r>
            <a:r>
              <a:rPr sz="1800" b="1" i="0">
                <a:solidFill>
                  <a:srgbClr val="000000"/>
                </a:solidFill>
                <a:latin typeface="Calibri"/>
              </a:rPr>
              <a:t>Horning: </a:t>
            </a:r>
            <a:r>
              <a:rPr sz="1800" b="0" i="0">
                <a:solidFill>
                  <a:srgbClr val="000000"/>
                </a:solidFill>
                <a:latin typeface="Calibri"/>
              </a:rPr>
              <a:t>from random samples, probabilistic context-free grammars are learnable: frequencies are evidence.</a:t>
            </a:r>
          </a:p>
          <a:p>
            <a:pPr algn="l">
              <a:spcAft>
                <a:spcPts val="1200"/>
              </a:spcAft>
            </a:pPr>
            <a:r>
              <a:rPr sz="1800" b="1" i="0">
                <a:solidFill>
                  <a:srgbClr val="362FEC"/>
                </a:solidFill>
                <a:latin typeface="Calibri"/>
              </a:rPr>
              <a:t>2024  </a:t>
            </a:r>
            <a:r>
              <a:rPr sz="1800" b="1" i="0">
                <a:solidFill>
                  <a:srgbClr val="000000"/>
                </a:solidFill>
                <a:latin typeface="Calibri"/>
              </a:rPr>
              <a:t>Kleinberg and Mullainathan: </a:t>
            </a:r>
            <a:r>
              <a:rPr sz="1800" b="0" i="0">
                <a:solidFill>
                  <a:srgbClr val="000000"/>
                </a:solidFill>
                <a:latin typeface="Calibri"/>
              </a:rPr>
              <a:t>generating new valid strings is possible for every countable class. The catch: validity against breadth.</a:t>
            </a:r>
          </a:p>
        </p:txBody>
      </p:sp>
      <p:grpSp>
        <p:nvGrpSpPr>
          <p:cNvPr id="5" name="picture 1"/>
          <p:cNvGrpSpPr/>
          <p:nvPr/>
        </p:nvGrpSpPr>
        <p:grpSpPr>
          <a:xfrm>
            <a:off x="6812280" y="1371600"/>
            <a:ext cx="5120640" cy="3858768"/>
            <a:chOff x="6812280" y="1371600"/>
            <a:chExt cx="5120640" cy="3858768"/>
          </a:xfrm>
        </p:grpSpPr>
        <p:pic>
          <p:nvPicPr>
            <p:cNvPr id="6" name="Picture 5" descr="gold_vs_random_left.png"/>
            <p:cNvPicPr>
              <a:picLocks noChangeAspect="1"/>
            </p:cNvPicPr>
            <p:nvPr/>
          </p:nvPicPr>
          <p:blipFill>
            <a:blip r:embed="rId2"/>
            <a:stretch>
              <a:fillRect/>
            </a:stretch>
          </p:blipFill>
          <p:spPr>
            <a:xfrm>
              <a:off x="7656424" y="1371600"/>
              <a:ext cx="3432351" cy="2926080"/>
            </a:xfrm>
            <a:prstGeom prst="rect">
              <a:avLst/>
            </a:prstGeom>
          </p:spPr>
        </p:pic>
        <p:sp>
          <p:nvSpPr>
            <p:cNvPr id="7" name="description"/>
            <p:cNvSpPr txBox="1"/>
            <p:nvPr/>
          </p:nvSpPr>
          <p:spPr>
            <a:xfrm>
              <a:off x="6812280" y="4407408"/>
              <a:ext cx="5120640" cy="822960"/>
            </a:xfrm>
            <a:prstGeom prst="rect">
              <a:avLst/>
            </a:prstGeom>
            <a:noFill/>
          </p:spPr>
          <p:txBody>
            <a:bodyPr wrap="square" anchor="t" lIns="0" rIns="0" tIns="0" bIns="0">
              <a:spAutoFit/>
            </a:bodyPr>
            <a:lstStyle/>
            <a:p>
              <a:pPr algn="l"/>
              <a:r>
                <a:rPr sz="1400" b="0" i="0">
                  <a:solidFill>
                    <a:srgbClr val="595959"/>
                  </a:solidFill>
                  <a:latin typeface="Calibri"/>
                </a:rPr>
                <a:t>Gold's learner guesses a grammar after each string and must eventually settle on a correct one. With negative examples too, much larger classes become learnable.</a:t>
              </a:r>
            </a:p>
          </p:txBody>
        </p:sp>
      </p:grpSp>
      <p:grpSp>
        <p:nvGrpSpPr>
          <p:cNvPr id="8" name="picture 3"/>
          <p:cNvGrpSpPr/>
          <p:nvPr/>
        </p:nvGrpSpPr>
        <p:grpSpPr>
          <a:xfrm>
            <a:off x="6812280" y="1371600"/>
            <a:ext cx="5120640" cy="3310128"/>
            <a:chOff x="6812280" y="1371600"/>
            <a:chExt cx="5120640" cy="3310128"/>
          </a:xfrm>
        </p:grpSpPr>
        <p:pic>
          <p:nvPicPr>
            <p:cNvPr id="9" name="Picture 8" descr="gold_vs_random_right.png"/>
            <p:cNvPicPr>
              <a:picLocks noChangeAspect="1"/>
            </p:cNvPicPr>
            <p:nvPr/>
          </p:nvPicPr>
          <p:blipFill>
            <a:blip r:embed="rId3"/>
            <a:stretch>
              <a:fillRect/>
            </a:stretch>
          </p:blipFill>
          <p:spPr>
            <a:xfrm>
              <a:off x="7835281" y="1371600"/>
              <a:ext cx="3074636" cy="2377440"/>
            </a:xfrm>
            <a:prstGeom prst="rect">
              <a:avLst/>
            </a:prstGeom>
          </p:spPr>
        </p:pic>
        <p:sp>
          <p:nvSpPr>
            <p:cNvPr id="10" name="description"/>
            <p:cNvSpPr txBox="1"/>
            <p:nvPr/>
          </p:nvSpPr>
          <p:spPr>
            <a:xfrm>
              <a:off x="6812280" y="3858768"/>
              <a:ext cx="5120640" cy="822960"/>
            </a:xfrm>
            <a:prstGeom prst="rect">
              <a:avLst/>
            </a:prstGeom>
            <a:noFill/>
          </p:spPr>
          <p:txBody>
            <a:bodyPr wrap="square" anchor="t" lIns="0" rIns="0" tIns="0" bIns="0">
              <a:spAutoFit/>
            </a:bodyPr>
            <a:lstStyle/>
            <a:p>
              <a:pPr algn="l"/>
              <a:r>
                <a:rPr sz="1400" b="0" i="0">
                  <a:solidFill>
                    <a:srgbClr val="595959"/>
                  </a:solidFill>
                  <a:latin typeface="Calibri"/>
                </a:rPr>
                <a:t>A construction that should appear often but never does is evidence that it is ungrammatical. Learning from random samples, with frequency as evidence, is the setting of a language model.</a:t>
              </a:r>
            </a:p>
          </p:txBody>
        </p:sp>
      </p:grpSp>
      <p:grpSp>
        <p:nvGrpSpPr>
          <p:cNvPr id="11" name="picture 4"/>
          <p:cNvGrpSpPr/>
          <p:nvPr/>
        </p:nvGrpSpPr>
        <p:grpSpPr>
          <a:xfrm>
            <a:off x="6812280" y="1371600"/>
            <a:ext cx="5120640" cy="3584448"/>
            <a:chOff x="6812280" y="1371600"/>
            <a:chExt cx="5120640" cy="3584448"/>
          </a:xfrm>
        </p:grpSpPr>
        <p:pic>
          <p:nvPicPr>
            <p:cNvPr id="12" name="Picture 11" descr="validity_breadth.png"/>
            <p:cNvPicPr>
              <a:picLocks noChangeAspect="1"/>
            </p:cNvPicPr>
            <p:nvPr/>
          </p:nvPicPr>
          <p:blipFill>
            <a:blip r:embed="rId4"/>
            <a:stretch>
              <a:fillRect/>
            </a:stretch>
          </p:blipFill>
          <p:spPr>
            <a:xfrm>
              <a:off x="6855754" y="1371600"/>
              <a:ext cx="5033691" cy="2651760"/>
            </a:xfrm>
            <a:prstGeom prst="rect">
              <a:avLst/>
            </a:prstGeom>
          </p:spPr>
        </p:pic>
        <p:sp>
          <p:nvSpPr>
            <p:cNvPr id="13" name="description"/>
            <p:cNvSpPr txBox="1"/>
            <p:nvPr/>
          </p:nvSpPr>
          <p:spPr>
            <a:xfrm>
              <a:off x="6812280" y="4133088"/>
              <a:ext cx="5120640" cy="822960"/>
            </a:xfrm>
            <a:prstGeom prst="rect">
              <a:avLst/>
            </a:prstGeom>
            <a:noFill/>
          </p:spPr>
          <p:txBody>
            <a:bodyPr wrap="square" anchor="t" lIns="0" rIns="0" tIns="0" bIns="0">
              <a:spAutoFit/>
            </a:bodyPr>
            <a:lstStyle/>
            <a:p>
              <a:pPr algn="l"/>
              <a:r>
                <a:rPr sz="1400" b="0" i="0">
                  <a:solidFill>
                    <a:srgbClr val="595959"/>
                  </a:solidFill>
                  <a:latin typeface="Calibri"/>
                </a:rPr>
                <a:t>Hallucination against mode collapse: for next-token predictors, being both valid and broad is impossible for most classes (Kalavasis, Mehrotra, Velegkas 2025), unless negative examples are supplied; Kleinberg and Wei (2025) keep a positive fraction.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362FEC"/>
                </a:solidFill>
                <a:latin typeface="Calibri" pitchFamily="34" charset="0"/>
                <a:ea typeface="Calibri" pitchFamily="34" charset="-122"/>
                <a:cs typeface="Calibri" pitchFamily="34" charset="-120"/>
              </a:rPr>
              <a:t>Language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Prediction and statistics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362FEC"/>
                </a:solidFill>
                <a:latin typeface="Calibri"/>
              </a:rPr>
              <a:t>1948  </a:t>
            </a:r>
            <a:r>
              <a:rPr sz="1800" b="1" i="0">
                <a:solidFill>
                  <a:srgbClr val="000000"/>
                </a:solidFill>
                <a:latin typeface="Calibri"/>
              </a:rPr>
              <a:t>Shannon: </a:t>
            </a:r>
            <a:r>
              <a:rPr sz="1800" b="0" i="0">
                <a:solidFill>
                  <a:srgbClr val="000000"/>
                </a:solidFill>
                <a:latin typeface="Calibri"/>
              </a:rPr>
              <a:t>English as a stochastic source: letters, then letters given the previous ones, then words given the previous word.</a:t>
            </a:r>
          </a:p>
          <a:p>
            <a:pPr algn="l">
              <a:spcAft>
                <a:spcPts val="1200"/>
              </a:spcAft>
            </a:pPr>
            <a:r>
              <a:rPr sz="1800" b="1" i="0">
                <a:solidFill>
                  <a:srgbClr val="00B050"/>
                </a:solidFill>
                <a:latin typeface="Calibri"/>
              </a:rPr>
              <a:t>1951  </a:t>
            </a:r>
            <a:r>
              <a:rPr sz="1800" b="1" i="0">
                <a:solidFill>
                  <a:srgbClr val="000000"/>
                </a:solidFill>
                <a:latin typeface="Calibri"/>
              </a:rPr>
              <a:t>the guessing game: </a:t>
            </a:r>
            <a:r>
              <a:rPr sz="1800" b="0" i="0">
                <a:solidFill>
                  <a:srgbClr val="000000"/>
                </a:solidFill>
                <a:latin typeface="Calibri"/>
              </a:rPr>
              <a:t>people guessing the next letter: about one bit per letter with long context (0.6 to 1.3).</a:t>
            </a:r>
          </a:p>
          <a:p>
            <a:pPr algn="l">
              <a:spcAft>
                <a:spcPts val="1200"/>
              </a:spcAft>
            </a:pPr>
            <a:r>
              <a:rPr sz="1800" b="1" i="0">
                <a:solidFill>
                  <a:srgbClr val="FF0000"/>
                </a:solidFill>
                <a:latin typeface="Calibri"/>
              </a:rPr>
              <a:t>1957  </a:t>
            </a:r>
            <a:r>
              <a:rPr sz="1800" b="1" i="0">
                <a:solidFill>
                  <a:srgbClr val="000000"/>
                </a:solidFill>
                <a:latin typeface="Calibri"/>
              </a:rPr>
              <a:t>Chomsky: </a:t>
            </a:r>
            <a:r>
              <a:rPr sz="1800" b="0" i="0">
                <a:solidFill>
                  <a:srgbClr val="000000"/>
                </a:solidFill>
                <a:latin typeface="Calibri"/>
              </a:rPr>
              <a:t>“Colorless green ideas sleep furiously” and its reversal were both unseen, so statistics must treat them alike?</a:t>
            </a:r>
          </a:p>
          <a:p>
            <a:pPr algn="l">
              <a:spcAft>
                <a:spcPts val="1200"/>
              </a:spcAft>
            </a:pPr>
            <a:r>
              <a:rPr sz="1800" b="1" i="0">
                <a:solidFill>
                  <a:srgbClr val="00B050"/>
                </a:solidFill>
                <a:latin typeface="Calibri"/>
              </a:rPr>
              <a:t>2000  </a:t>
            </a:r>
            <a:r>
              <a:rPr sz="1800" b="1" i="0">
                <a:solidFill>
                  <a:srgbClr val="000000"/>
                </a:solidFill>
                <a:latin typeface="Calibri"/>
              </a:rPr>
              <a:t>Pereira: </a:t>
            </a:r>
            <a:r>
              <a:rPr sz="1800" b="0" i="0">
                <a:solidFill>
                  <a:srgbClr val="000000"/>
                </a:solidFill>
                <a:latin typeface="Calibri"/>
              </a:rPr>
              <a:t>a class-based bigram model prefers the grammatical one by about 200,000 times.</a:t>
            </a:r>
          </a:p>
        </p:txBody>
      </p:sp>
      <p:grpSp>
        <p:nvGrpSpPr>
          <p:cNvPr id="5" name="picture 1"/>
          <p:cNvGrpSpPr/>
          <p:nvPr/>
        </p:nvGrpSpPr>
        <p:grpSpPr>
          <a:xfrm>
            <a:off x="6812280" y="1371600"/>
            <a:ext cx="5120640" cy="4480560"/>
            <a:chOff x="6812280" y="1371600"/>
            <a:chExt cx="5120640" cy="4480560"/>
          </a:xfrm>
        </p:grpSpPr>
        <p:pic>
          <p:nvPicPr>
            <p:cNvPr id="6" name="Picture 5" descr="image.jpg"/>
            <p:cNvPicPr>
              <a:picLocks noChangeAspect="1"/>
            </p:cNvPicPr>
            <p:nvPr/>
          </p:nvPicPr>
          <p:blipFill>
            <a:blip r:embed="rId2"/>
            <a:stretch>
              <a:fillRect/>
            </a:stretch>
          </p:blipFill>
          <p:spPr>
            <a:xfrm>
              <a:off x="8658453" y="1371600"/>
              <a:ext cx="1428292" cy="2011680"/>
            </a:xfrm>
            <a:prstGeom prst="rect">
              <a:avLst/>
            </a:prstGeom>
          </p:spPr>
        </p:pic>
        <p:sp>
          <p:nvSpPr>
            <p:cNvPr id="7" name="TextBox 6"/>
            <p:cNvSpPr txBox="1"/>
            <p:nvPr/>
          </p:nvSpPr>
          <p:spPr>
            <a:xfrm>
              <a:off x="8384133" y="3419856"/>
              <a:ext cx="1976932" cy="274320"/>
            </a:xfrm>
            <a:prstGeom prst="rect">
              <a:avLst/>
            </a:prstGeom>
            <a:noFill/>
          </p:spPr>
          <p:txBody>
            <a:bodyPr wrap="square" anchor="t" lIns="0" rIns="0" tIns="0" bIns="0">
              <a:spAutoFit/>
            </a:bodyPr>
            <a:lstStyle/>
            <a:p>
              <a:pPr algn="ctr"/>
              <a:r>
                <a:rPr sz="1200" b="0" i="0">
                  <a:solidFill>
                    <a:srgbClr val="595959"/>
                  </a:solidFill>
                  <a:latin typeface="Calibri"/>
                </a:rPr>
                <a:t>Claude Shannon</a:t>
              </a:r>
            </a:p>
          </p:txBody>
        </p:sp>
        <p:sp>
          <p:nvSpPr>
            <p:cNvPr id="8" name="Rounded Rectangle 7"/>
            <p:cNvSpPr/>
            <p:nvPr/>
          </p:nvSpPr>
          <p:spPr>
            <a:xfrm>
              <a:off x="6812280" y="3794760"/>
              <a:ext cx="5120640" cy="1371600"/>
            </a:xfrm>
            <a:prstGeom prst="roundRect">
              <a:avLst>
                <a:gd name="adj" fmla="val 6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300" b="0" i="0">
                  <a:solidFill>
                    <a:srgbClr val="595959"/>
                  </a:solidFill>
                  <a:latin typeface="Calibri"/>
                </a:rPr>
                <a:t>random letters:  </a:t>
              </a:r>
              <a:r>
                <a:rPr sz="1300" b="0" i="0">
                  <a:solidFill>
                    <a:srgbClr val="000000"/>
                  </a:solidFill>
                  <a:latin typeface="Consolas"/>
                </a:rPr>
                <a:t>dwugnmrvcawluamtgzya</a:t>
              </a:r>
            </a:p>
            <a:p>
              <a:pPr algn="l"/>
              <a:r>
                <a:rPr sz="1300" b="0" i="0">
                  <a:solidFill>
                    <a:srgbClr val="595959"/>
                  </a:solidFill>
                  <a:latin typeface="Calibri"/>
                </a:rPr>
                <a:t>1 letter of context:  </a:t>
              </a:r>
              <a:r>
                <a:rPr sz="1300" b="0" i="0">
                  <a:solidFill>
                    <a:srgbClr val="000000"/>
                  </a:solidFill>
                  <a:latin typeface="Consolas"/>
                </a:rPr>
                <a:t>the bushery acrouanth vack</a:t>
              </a:r>
            </a:p>
            <a:p>
              <a:pPr algn="l"/>
              <a:r>
                <a:rPr sz="1300" b="0" i="0">
                  <a:solidFill>
                    <a:srgbClr val="595959"/>
                  </a:solidFill>
                  <a:latin typeface="Calibri"/>
                </a:rPr>
                <a:t>4 letters of context:  </a:t>
              </a:r>
              <a:r>
                <a:rPr sz="1300" b="0" i="0">
                  <a:solidFill>
                    <a:srgbClr val="000000"/>
                  </a:solidFill>
                  <a:latin typeface="Consolas"/>
                </a:rPr>
                <a:t>the could nothinking woman</a:t>
              </a:r>
            </a:p>
            <a:p>
              <a:pPr algn="l"/>
              <a:r>
                <a:rPr sz="1300" b="0" i="0">
                  <a:solidFill>
                    <a:srgbClr val="595959"/>
                  </a:solidFill>
                  <a:latin typeface="Calibri"/>
                </a:rPr>
                <a:t>word pairs:  </a:t>
              </a:r>
              <a:r>
                <a:rPr sz="1300" b="0" i="0">
                  <a:solidFill>
                    <a:srgbClr val="000000"/>
                  </a:solidFill>
                  <a:latin typeface="Consolas"/>
                </a:rPr>
                <a:t>she with such a very audible whisper</a:t>
              </a:r>
            </a:p>
          </p:txBody>
        </p:sp>
        <p:sp>
          <p:nvSpPr>
            <p:cNvPr id="9" name="description"/>
            <p:cNvSpPr txBox="1"/>
            <p:nvPr/>
          </p:nvSpPr>
          <p:spPr>
            <a:xfrm>
              <a:off x="6812280" y="5303520"/>
              <a:ext cx="5120640" cy="548640"/>
            </a:xfrm>
            <a:prstGeom prst="rect">
              <a:avLst/>
            </a:prstGeom>
            <a:noFill/>
          </p:spPr>
          <p:txBody>
            <a:bodyPr wrap="square" anchor="t" lIns="0" rIns="0" tIns="0" bIns="0">
              <a:spAutoFit/>
            </a:bodyPr>
            <a:lstStyle/>
            <a:p>
              <a:pPr algn="l"/>
              <a:r>
                <a:rPr sz="1400" b="0" i="0">
                  <a:solidFill>
                    <a:srgbClr val="595959"/>
                  </a:solidFill>
                  <a:latin typeface="Calibri"/>
                </a:rPr>
                <a:t>Samples from counting models trained on two of Jane Austen's novels: more context, more like English.</a:t>
              </a:r>
            </a:p>
          </p:txBody>
        </p:sp>
      </p:grpSp>
      <p:grpSp>
        <p:nvGrpSpPr>
          <p:cNvPr id="10" name="picture 2"/>
          <p:cNvGrpSpPr/>
          <p:nvPr/>
        </p:nvGrpSpPr>
        <p:grpSpPr>
          <a:xfrm>
            <a:off x="7636361" y="1371600"/>
            <a:ext cx="3472476" cy="4480560"/>
            <a:chOff x="7636361" y="1371600"/>
            <a:chExt cx="3472476" cy="4480560"/>
          </a:xfrm>
        </p:grpSpPr>
        <p:pic>
          <p:nvPicPr>
            <p:cNvPr id="11" name="Picture 10" descr="guess_next_letter.png"/>
            <p:cNvPicPr>
              <a:picLocks noChangeAspect="1"/>
            </p:cNvPicPr>
            <p:nvPr/>
          </p:nvPicPr>
          <p:blipFill>
            <a:blip r:embed="rId3"/>
            <a:stretch>
              <a:fillRect/>
            </a:stretch>
          </p:blipFill>
          <p:spPr>
            <a:xfrm>
              <a:off x="7669347" y="1371600"/>
              <a:ext cx="3406504" cy="2103120"/>
            </a:xfrm>
            <a:prstGeom prst="rect">
              <a:avLst/>
            </a:prstGeom>
          </p:spPr>
        </p:pic>
        <p:pic>
          <p:nvPicPr>
            <p:cNvPr id="12" name="Picture 11" descr="entropy_vs_context.png"/>
            <p:cNvPicPr>
              <a:picLocks noChangeAspect="1"/>
            </p:cNvPicPr>
            <p:nvPr/>
          </p:nvPicPr>
          <p:blipFill>
            <a:blip r:embed="rId4"/>
            <a:stretch>
              <a:fillRect/>
            </a:stretch>
          </p:blipFill>
          <p:spPr>
            <a:xfrm>
              <a:off x="7636361" y="3566160"/>
              <a:ext cx="3472476" cy="2286000"/>
            </a:xfrm>
            <a:prstGeom prst="rect">
              <a:avLst/>
            </a:prstGeom>
          </p:spPr>
        </p:pic>
      </p:grpSp>
      <p:grpSp>
        <p:nvGrpSpPr>
          <p:cNvPr id="13" name="picture 3"/>
          <p:cNvGrpSpPr/>
          <p:nvPr/>
        </p:nvGrpSpPr>
        <p:grpSpPr>
          <a:xfrm>
            <a:off x="6812280" y="1645920"/>
            <a:ext cx="5120640" cy="2286000"/>
            <a:chOff x="6812280" y="1645920"/>
            <a:chExt cx="5120640" cy="2286000"/>
          </a:xfrm>
        </p:grpSpPr>
        <p:sp>
          <p:nvSpPr>
            <p:cNvPr id="14" name="Rounded Rectangle 13"/>
            <p:cNvSpPr/>
            <p:nvPr/>
          </p:nvSpPr>
          <p:spPr>
            <a:xfrm>
              <a:off x="6812280" y="1645920"/>
              <a:ext cx="5120640" cy="640080"/>
            </a:xfrm>
            <a:prstGeom prst="roundRect">
              <a:avLst>
                <a:gd name="adj" fmla="val 12000"/>
              </a:avLst>
            </a:prstGeom>
            <a:solidFill>
              <a:srgbClr val="D9F2E4"/>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800" b="1">
                  <a:solidFill>
                    <a:srgbClr val="00843D"/>
                  </a:solidFill>
                  <a:latin typeface="Calibri"/>
                </a:rPr>
                <a:t>Colorless green ideas sleep furiously.</a:t>
              </a:r>
            </a:p>
          </p:txBody>
        </p:sp>
        <p:sp>
          <p:nvSpPr>
            <p:cNvPr id="15" name="Rounded Rectangle 14"/>
            <p:cNvSpPr/>
            <p:nvPr/>
          </p:nvSpPr>
          <p:spPr>
            <a:xfrm>
              <a:off x="6812280" y="2514600"/>
              <a:ext cx="5120640" cy="640080"/>
            </a:xfrm>
            <a:prstGeom prst="roundRect">
              <a:avLst>
                <a:gd name="adj" fmla="val 12000"/>
              </a:avLst>
            </a:prstGeom>
            <a:solidFill>
              <a:srgbClr val="FFE0E0"/>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800" b="1">
                  <a:solidFill>
                    <a:srgbClr val="FF0000"/>
                  </a:solidFill>
                  <a:latin typeface="Calibri"/>
                </a:rPr>
                <a:t>Furiously sleep ideas green colorless.</a:t>
              </a:r>
            </a:p>
          </p:txBody>
        </p:sp>
        <p:sp>
          <p:nvSpPr>
            <p:cNvPr id="16" name="description"/>
            <p:cNvSpPr txBox="1"/>
            <p:nvPr/>
          </p:nvSpPr>
          <p:spPr>
            <a:xfrm>
              <a:off x="6812280" y="3383280"/>
              <a:ext cx="5120640" cy="548640"/>
            </a:xfrm>
            <a:prstGeom prst="rect">
              <a:avLst/>
            </a:prstGeom>
            <a:noFill/>
          </p:spPr>
          <p:txBody>
            <a:bodyPr wrap="square" anchor="t" lIns="0" rIns="0" tIns="0" bIns="0">
              <a:spAutoFit/>
            </a:bodyPr>
            <a:lstStyle/>
            <a:p>
              <a:pPr algn="l"/>
              <a:r>
                <a:rPr sz="1400" b="0" i="0">
                  <a:solidFill>
                    <a:srgbClr val="595959"/>
                  </a:solidFill>
                  <a:latin typeface="Calibri"/>
                </a:rPr>
                <a:t>Syntactic Structures (1957): only the first is grammatical, although neither had presumably ever occurred.</a:t>
              </a:r>
            </a:p>
          </p:txBody>
        </p:sp>
      </p:grpSp>
      <p:grpSp>
        <p:nvGrpSpPr>
          <p:cNvPr id="17" name="picture 4"/>
          <p:cNvGrpSpPr/>
          <p:nvPr/>
        </p:nvGrpSpPr>
        <p:grpSpPr>
          <a:xfrm>
            <a:off x="6812280" y="1463040"/>
            <a:ext cx="5120640" cy="3200400"/>
            <a:chOff x="6812280" y="1463040"/>
            <a:chExt cx="5120640" cy="3200400"/>
          </a:xfrm>
        </p:grpSpPr>
        <p:pic>
          <p:nvPicPr>
            <p:cNvPr id="18" name="Picture 17" descr="colorless.png"/>
            <p:cNvPicPr>
              <a:picLocks noChangeAspect="1"/>
            </p:cNvPicPr>
            <p:nvPr/>
          </p:nvPicPr>
          <p:blipFill>
            <a:blip r:embed="rId5"/>
            <a:stretch>
              <a:fillRect/>
            </a:stretch>
          </p:blipFill>
          <p:spPr>
            <a:xfrm>
              <a:off x="6812280" y="1463040"/>
              <a:ext cx="5120640" cy="2233971"/>
            </a:xfrm>
            <a:prstGeom prst="rect">
              <a:avLst/>
            </a:prstGeom>
          </p:spPr>
        </p:pic>
        <p:sp>
          <p:nvSpPr>
            <p:cNvPr id="19" name="description"/>
            <p:cNvSpPr txBox="1"/>
            <p:nvPr/>
          </p:nvSpPr>
          <p:spPr>
            <a:xfrm>
              <a:off x="6812280" y="3840480"/>
              <a:ext cx="5120640" cy="822960"/>
            </a:xfrm>
            <a:prstGeom prst="rect">
              <a:avLst/>
            </a:prstGeom>
            <a:noFill/>
          </p:spPr>
          <p:txBody>
            <a:bodyPr wrap="square" anchor="t" lIns="0" rIns="0" tIns="0" bIns="0">
              <a:spAutoFit/>
            </a:bodyPr>
            <a:lstStyle/>
            <a:p>
              <a:pPr algn="l"/>
              <a:r>
                <a:rPr sz="1400" b="0" i="0">
                  <a:solidFill>
                    <a:srgbClr val="595959"/>
                  </a:solidFill>
                  <a:latin typeface="Calibri"/>
                </a:rPr>
                <a:t>Sharing statistical strength across similar words assigns sensible probabilities to unseen sentences: the central idea of Weeks 2 and 3. Norvig (2011), On Chomsky and the Two Cultures of Statistical Learning.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362FEC"/>
                </a:solidFill>
                <a:latin typeface="Calibri" pitchFamily="34" charset="0"/>
                <a:ea typeface="Calibri" pitchFamily="34" charset="-122"/>
                <a:cs typeface="Calibri" pitchFamily="34" charset="-120"/>
              </a:rPr>
              <a:t>Language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The company a word keeps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00B050"/>
                </a:solidFill>
                <a:latin typeface="Calibri"/>
              </a:rPr>
              <a:t>1954  </a:t>
            </a:r>
            <a:r>
              <a:rPr sz="1800" b="1" i="0">
                <a:solidFill>
                  <a:srgbClr val="000000"/>
                </a:solidFill>
                <a:latin typeface="Calibri"/>
              </a:rPr>
              <a:t>Harris: </a:t>
            </a:r>
            <a:r>
              <a:rPr sz="1800" b="0" i="0">
                <a:solidFill>
                  <a:srgbClr val="000000"/>
                </a:solidFill>
                <a:latin typeface="Calibri"/>
              </a:rPr>
              <a:t>words that occur in similar environments are similar: differences of meaning correspond roughly to differences of environment.</a:t>
            </a:r>
          </a:p>
          <a:p>
            <a:pPr algn="l">
              <a:spcAft>
                <a:spcPts val="1200"/>
              </a:spcAft>
            </a:pPr>
            <a:r>
              <a:rPr sz="1800" b="1" i="0">
                <a:solidFill>
                  <a:srgbClr val="362FEC"/>
                </a:solidFill>
                <a:latin typeface="Calibri"/>
              </a:rPr>
              <a:t>Six sentences: </a:t>
            </a:r>
            <a:r>
              <a:rPr sz="1800" b="0" i="0">
                <a:solidFill>
                  <a:srgbClr val="000000"/>
                </a:solidFill>
                <a:latin typeface="Calibri"/>
              </a:rPr>
              <a:t>without knowing any meanings, one sees that </a:t>
            </a:r>
            <a:r>
              <a:rPr sz="1800" b="0" i="1">
                <a:solidFill>
                  <a:srgbClr val="000000"/>
                </a:solidFill>
                <a:latin typeface="Calibri"/>
              </a:rPr>
              <a:t>oculist</a:t>
            </a:r>
            <a:r>
              <a:rPr sz="1800" b="0" i="0">
                <a:solidFill>
                  <a:srgbClr val="000000"/>
                </a:solidFill>
                <a:latin typeface="Calibri"/>
              </a:rPr>
              <a:t> and </a:t>
            </a:r>
            <a:r>
              <a:rPr sz="1800" b="0" i="1">
                <a:solidFill>
                  <a:srgbClr val="000000"/>
                </a:solidFill>
                <a:latin typeface="Calibri"/>
              </a:rPr>
              <a:t>eye-doctor</a:t>
            </a:r>
            <a:r>
              <a:rPr sz="1800" b="0" i="0">
                <a:solidFill>
                  <a:srgbClr val="000000"/>
                </a:solidFill>
                <a:latin typeface="Calibri"/>
              </a:rPr>
              <a:t> share every environment, and </a:t>
            </a:r>
            <a:r>
              <a:rPr sz="1800" b="0" i="1">
                <a:solidFill>
                  <a:srgbClr val="000000"/>
                </a:solidFill>
                <a:latin typeface="Calibri"/>
              </a:rPr>
              <a:t>lawyer</a:t>
            </a:r>
            <a:r>
              <a:rPr sz="1800" b="0" i="0">
                <a:solidFill>
                  <a:srgbClr val="000000"/>
                </a:solidFill>
                <a:latin typeface="Calibri"/>
              </a:rPr>
              <a:t> shares half.</a:t>
            </a:r>
          </a:p>
          <a:p>
            <a:pPr algn="l">
              <a:spcAft>
                <a:spcPts val="1200"/>
              </a:spcAft>
            </a:pPr>
            <a:r>
              <a:rPr sz="1800" b="1" i="0">
                <a:solidFill>
                  <a:srgbClr val="FF0000"/>
                </a:solidFill>
                <a:latin typeface="Calibri"/>
              </a:rPr>
              <a:t>1957  </a:t>
            </a:r>
            <a:r>
              <a:rPr sz="1800" b="1" i="0">
                <a:solidFill>
                  <a:srgbClr val="000000"/>
                </a:solidFill>
                <a:latin typeface="Calibri"/>
              </a:rPr>
              <a:t>Firth: </a:t>
            </a:r>
            <a:r>
              <a:rPr sz="1800" b="0" i="0">
                <a:solidFill>
                  <a:srgbClr val="000000"/>
                </a:solidFill>
                <a:latin typeface="Calibri"/>
              </a:rPr>
              <a:t>“You shall know a word by the company it keeps.” Word vectors represent a word by statistics of its contexts; neural models learn them together with the predictor (Bengio et al., 2003).</a:t>
            </a:r>
          </a:p>
          <a:p>
            <a:pPr algn="l">
              <a:spcAft>
                <a:spcPts val="1200"/>
              </a:spcAft>
            </a:pPr>
            <a:r>
              <a:rPr sz="1800" b="1" i="0">
                <a:solidFill>
                  <a:srgbClr val="362FEC"/>
                </a:solidFill>
                <a:latin typeface="Calibri"/>
              </a:rPr>
              <a:t>Attention</a:t>
            </a:r>
            <a:r>
              <a:rPr sz="1800" b="0" i="0">
                <a:solidFill>
                  <a:srgbClr val="000000"/>
                </a:solidFill>
                <a:latin typeface="Calibri"/>
              </a:rPr>
              <a:t>: one vector per word is too coarse: “bank” keeps different company in “the bank of the river” and “the bank raised its rates”. Attention gives each occurrence its own vector, a weighted mix of the words around it (Weeks 3 and 4).</a:t>
            </a:r>
          </a:p>
        </p:txBody>
      </p:sp>
      <p:grpSp>
        <p:nvGrpSpPr>
          <p:cNvPr id="5" name="picture 1"/>
          <p:cNvGrpSpPr/>
          <p:nvPr/>
        </p:nvGrpSpPr>
        <p:grpSpPr>
          <a:xfrm>
            <a:off x="6812280" y="1463040"/>
            <a:ext cx="5120640" cy="3108960"/>
            <a:chOff x="6812280" y="1463040"/>
            <a:chExt cx="5120640" cy="3108960"/>
          </a:xfrm>
        </p:grpSpPr>
        <p:sp>
          <p:nvSpPr>
            <p:cNvPr id="6" name="Rounded Rectangle 5"/>
            <p:cNvSpPr/>
            <p:nvPr/>
          </p:nvSpPr>
          <p:spPr>
            <a:xfrm>
              <a:off x="6812280" y="1463040"/>
              <a:ext cx="5120640" cy="2377440"/>
            </a:xfrm>
            <a:prstGeom prst="roundRect">
              <a:avLst>
                <a:gd name="adj" fmla="val 6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600" b="0" i="0">
                  <a:solidFill>
                    <a:srgbClr val="000000"/>
                  </a:solidFill>
                  <a:latin typeface="Consolas"/>
                </a:rPr>
                <a:t>the oculist examined the eye</a:t>
              </a:r>
            </a:p>
            <a:p>
              <a:pPr algn="l"/>
              <a:r>
                <a:rPr sz="1600" b="0" i="0">
                  <a:solidFill>
                    <a:srgbClr val="000000"/>
                  </a:solidFill>
                  <a:latin typeface="Consolas"/>
                </a:rPr>
                <a:t>the eye-doctor examined the eye</a:t>
              </a:r>
            </a:p>
            <a:p>
              <a:pPr algn="l"/>
              <a:r>
                <a:rPr sz="1600" b="0" i="0">
                  <a:solidFill>
                    <a:srgbClr val="000000"/>
                  </a:solidFill>
                  <a:latin typeface="Consolas"/>
                </a:rPr>
                <a:t>the oculist prescribed glasses</a:t>
              </a:r>
            </a:p>
            <a:p>
              <a:pPr algn="l"/>
              <a:r>
                <a:rPr sz="1600" b="0" i="0">
                  <a:solidFill>
                    <a:srgbClr val="000000"/>
                  </a:solidFill>
                  <a:latin typeface="Consolas"/>
                </a:rPr>
                <a:t>the eye-doctor prescribed glasses</a:t>
              </a:r>
            </a:p>
            <a:p>
              <a:pPr algn="l"/>
              <a:r>
                <a:rPr sz="1600" b="0" i="0">
                  <a:solidFill>
                    <a:srgbClr val="000000"/>
                  </a:solidFill>
                  <a:latin typeface="Consolas"/>
                </a:rPr>
                <a:t>the lawyer examined the contract</a:t>
              </a:r>
            </a:p>
            <a:p>
              <a:pPr algn="l"/>
              <a:r>
                <a:rPr sz="1600" b="0" i="0">
                  <a:solidFill>
                    <a:srgbClr val="000000"/>
                  </a:solidFill>
                  <a:latin typeface="Consolas"/>
                </a:rPr>
                <a:t>the lawyer drafted the contract</a:t>
              </a:r>
            </a:p>
          </p:txBody>
        </p:sp>
        <p:sp>
          <p:nvSpPr>
            <p:cNvPr id="7" name="description"/>
            <p:cNvSpPr txBox="1"/>
            <p:nvPr/>
          </p:nvSpPr>
          <p:spPr>
            <a:xfrm>
              <a:off x="6812280" y="4023360"/>
              <a:ext cx="5120640" cy="548640"/>
            </a:xfrm>
            <a:prstGeom prst="rect">
              <a:avLst/>
            </a:prstGeom>
            <a:noFill/>
          </p:spPr>
          <p:txBody>
            <a:bodyPr wrap="square" anchor="t" lIns="0" rIns="0" tIns="0" bIns="0">
              <a:spAutoFit/>
            </a:bodyPr>
            <a:lstStyle/>
            <a:p>
              <a:pPr algn="l"/>
              <a:r>
                <a:rPr sz="1400" b="0" i="0">
                  <a:solidFill>
                    <a:srgbClr val="595959"/>
                  </a:solidFill>
                  <a:latin typeface="Calibri"/>
                </a:rPr>
                <a:t>Distributional Structure (1954). The environment of a word here is the word that follows it.</a:t>
              </a:r>
            </a:p>
          </p:txBody>
        </p:sp>
      </p:grpSp>
      <p:grpSp>
        <p:nvGrpSpPr>
          <p:cNvPr id="8" name="picture 2"/>
          <p:cNvGrpSpPr/>
          <p:nvPr/>
        </p:nvGrpSpPr>
        <p:grpSpPr>
          <a:xfrm>
            <a:off x="6812280" y="1371600"/>
            <a:ext cx="5120640" cy="3950208"/>
            <a:chOff x="6812280" y="1371600"/>
            <a:chExt cx="5120640" cy="3950208"/>
          </a:xfrm>
        </p:grpSpPr>
        <p:pic>
          <p:nvPicPr>
            <p:cNvPr id="9" name="Picture 8" descr="harris_one.png"/>
            <p:cNvPicPr>
              <a:picLocks noChangeAspect="1"/>
            </p:cNvPicPr>
            <p:nvPr/>
          </p:nvPicPr>
          <p:blipFill>
            <a:blip r:embed="rId2"/>
            <a:stretch>
              <a:fillRect/>
            </a:stretch>
          </p:blipFill>
          <p:spPr>
            <a:xfrm>
              <a:off x="7489558" y="1371600"/>
              <a:ext cx="3766082" cy="3017520"/>
            </a:xfrm>
            <a:prstGeom prst="rect">
              <a:avLst/>
            </a:prstGeom>
          </p:spPr>
        </p:pic>
        <p:sp>
          <p:nvSpPr>
            <p:cNvPr id="10" name="description"/>
            <p:cNvSpPr txBox="1"/>
            <p:nvPr/>
          </p:nvSpPr>
          <p:spPr>
            <a:xfrm>
              <a:off x="6812280" y="4498848"/>
              <a:ext cx="5120640" cy="822960"/>
            </a:xfrm>
            <a:prstGeom prst="rect">
              <a:avLst/>
            </a:prstGeom>
            <a:noFill/>
          </p:spPr>
          <p:txBody>
            <a:bodyPr wrap="square" anchor="t" lIns="0" rIns="0" tIns="0" bIns="0">
              <a:spAutoFit/>
            </a:bodyPr>
            <a:lstStyle/>
            <a:p>
              <a:pPr algn="l"/>
              <a:r>
                <a:rPr sz="1400" b="0" i="0">
                  <a:solidFill>
                    <a:srgbClr val="595959"/>
                  </a:solidFill>
                  <a:latin typeface="Calibri"/>
                </a:rPr>
                <a:t>Each word is represented by counts of the words that follow it; the cells are cosine similarities.</a:t>
              </a:r>
            </a:p>
          </p:txBody>
        </p:sp>
      </p:grpSp>
      <p:grpSp>
        <p:nvGrpSpPr>
          <p:cNvPr id="11" name="picture 3"/>
          <p:cNvGrpSpPr/>
          <p:nvPr/>
        </p:nvGrpSpPr>
        <p:grpSpPr>
          <a:xfrm>
            <a:off x="6629400" y="1371600"/>
            <a:ext cx="5486400" cy="4389120"/>
            <a:chOff x="6629400" y="1371600"/>
            <a:chExt cx="5486400" cy="4389120"/>
          </a:xfrm>
        </p:grpSpPr>
        <p:pic>
          <p:nvPicPr>
            <p:cNvPr id="12" name="Picture 11" descr="image.png"/>
            <p:cNvPicPr>
              <a:picLocks noChangeAspect="1"/>
            </p:cNvPicPr>
            <p:nvPr/>
          </p:nvPicPr>
          <p:blipFill>
            <a:blip r:embed="rId3"/>
            <a:stretch>
              <a:fillRect/>
            </a:stretch>
          </p:blipFill>
          <p:spPr>
            <a:xfrm>
              <a:off x="7333549" y="1371600"/>
              <a:ext cx="4078101" cy="3108960"/>
            </a:xfrm>
            <a:prstGeom prst="rect">
              <a:avLst/>
            </a:prstGeom>
          </p:spPr>
        </p:pic>
        <p:sp>
          <p:nvSpPr>
            <p:cNvPr id="13" name="TextBox 12"/>
            <p:cNvSpPr txBox="1"/>
            <p:nvPr/>
          </p:nvSpPr>
          <p:spPr>
            <a:xfrm>
              <a:off x="6629400" y="4526280"/>
              <a:ext cx="5486400" cy="274320"/>
            </a:xfrm>
            <a:prstGeom prst="rect">
              <a:avLst/>
            </a:prstGeom>
            <a:noFill/>
          </p:spPr>
          <p:txBody>
            <a:bodyPr wrap="square" anchor="t" lIns="0" rIns="0" tIns="0" bIns="0">
              <a:spAutoFit/>
            </a:bodyPr>
            <a:lstStyle/>
            <a:p>
              <a:pPr algn="ctr"/>
              <a:r>
                <a:rPr sz="1200" b="0" i="0">
                  <a:solidFill>
                    <a:srgbClr val="595959"/>
                  </a:solidFill>
                  <a:latin typeface="Calibri"/>
                </a:rPr>
                <a:t>word vectors from counts in two Austen novels</a:t>
              </a:r>
            </a:p>
          </p:txBody>
        </p:sp>
        <p:sp>
          <p:nvSpPr>
            <p:cNvPr id="14" name="description"/>
            <p:cNvSpPr txBox="1"/>
            <p:nvPr/>
          </p:nvSpPr>
          <p:spPr>
            <a:xfrm>
              <a:off x="6812280" y="4937760"/>
              <a:ext cx="5120640" cy="822960"/>
            </a:xfrm>
            <a:prstGeom prst="rect">
              <a:avLst/>
            </a:prstGeom>
            <a:noFill/>
          </p:spPr>
          <p:txBody>
            <a:bodyPr wrap="square" anchor="t" lIns="0" rIns="0" tIns="0" bIns="0">
              <a:spAutoFit/>
            </a:bodyPr>
            <a:lstStyle/>
            <a:p>
              <a:pPr algn="l"/>
              <a:r>
                <a:rPr sz="1400" b="0" i="0">
                  <a:solidFill>
                    <a:srgbClr val="595959"/>
                  </a:solidFill>
                  <a:latin typeface="Calibri"/>
                </a:rPr>
                <a:t>Similar company, nearby vectors: relatives, feelings, numbers, places, and times form groups. Company is not the same as meaning: “increase” and “decrease” keep much the same company.</a:t>
              </a:r>
            </a:p>
          </p:txBody>
        </p:sp>
      </p:grpSp>
      <p:grpSp>
        <p:nvGrpSpPr>
          <p:cNvPr id="15" name="picture 4"/>
          <p:cNvGrpSpPr/>
          <p:nvPr/>
        </p:nvGrpSpPr>
        <p:grpSpPr>
          <a:xfrm>
            <a:off x="6812280" y="1371600"/>
            <a:ext cx="5120640" cy="4224528"/>
            <a:chOff x="6812280" y="1371600"/>
            <a:chExt cx="5120640" cy="4224528"/>
          </a:xfrm>
        </p:grpSpPr>
        <p:pic>
          <p:nvPicPr>
            <p:cNvPr id="16" name="Picture 15" descr="bank_attention.png"/>
            <p:cNvPicPr>
              <a:picLocks noChangeAspect="1"/>
            </p:cNvPicPr>
            <p:nvPr/>
          </p:nvPicPr>
          <p:blipFill>
            <a:blip r:embed="rId4"/>
            <a:stretch>
              <a:fillRect/>
            </a:stretch>
          </p:blipFill>
          <p:spPr>
            <a:xfrm>
              <a:off x="7019957" y="1371600"/>
              <a:ext cx="4705285" cy="3291840"/>
            </a:xfrm>
            <a:prstGeom prst="rect">
              <a:avLst/>
            </a:prstGeom>
          </p:spPr>
        </p:pic>
        <p:sp>
          <p:nvSpPr>
            <p:cNvPr id="17" name="description"/>
            <p:cNvSpPr txBox="1"/>
            <p:nvPr/>
          </p:nvSpPr>
          <p:spPr>
            <a:xfrm>
              <a:off x="6812280" y="4773168"/>
              <a:ext cx="5120640" cy="822960"/>
            </a:xfrm>
            <a:prstGeom prst="rect">
              <a:avLst/>
            </a:prstGeom>
            <a:noFill/>
          </p:spPr>
          <p:txBody>
            <a:bodyPr wrap="square" anchor="t" lIns="0" rIns="0" tIns="0" bIns="0">
              <a:spAutoFit/>
            </a:bodyPr>
            <a:lstStyle/>
            <a:p>
              <a:pPr algn="l"/>
              <a:r>
                <a:rPr sz="1400" b="0" i="0">
                  <a:solidFill>
                    <a:srgbClr val="595959"/>
                  </a:solidFill>
                  <a:latin typeface="Calibri"/>
                </a:rPr>
                <a:t>The weights are computed from the words themselves. A word is known, quite literally, by the company it keeps in the sentence at hand.</a:t>
              </a:r>
            </a:p>
          </p:txBody>
        </p:sp>
      </p:grpSp>
      <p:sp>
        <p:nvSpPr>
          <p:cNvPr id="18" name="takeaway"/>
          <p:cNvSpPr txBox="1"/>
          <p:nvPr/>
        </p:nvSpPr>
        <p:spPr>
          <a:xfrm>
            <a:off x="384048" y="6035040"/>
            <a:ext cx="11430000" cy="457200"/>
          </a:xfrm>
          <a:prstGeom prst="rect">
            <a:avLst/>
          </a:prstGeom>
          <a:noFill/>
        </p:spPr>
        <p:txBody>
          <a:bodyPr wrap="square" lIns="0" rIns="0" tIns="0" bIns="0">
            <a:spAutoFit/>
          </a:bodyPr>
          <a:lstStyle/>
          <a:p>
            <a:pPr algn="l">
              <a:spcAft>
                <a:spcPts val="1000"/>
              </a:spcAft>
            </a:pPr>
            <a:r>
              <a:rPr sz="1800" b="1" i="0">
                <a:solidFill>
                  <a:srgbClr val="362FEC"/>
                </a:solidFill>
                <a:latin typeface="Calibri"/>
              </a:rPr>
              <a:t>A language model </a:t>
            </a:r>
            <a:r>
              <a:rPr sz="1800" b="0" i="0">
                <a:solidFill>
                  <a:srgbClr val="000000"/>
                </a:solidFill>
                <a:latin typeface="Calibri"/>
              </a:rPr>
              <a:t>trained to predict the next token is a learned summary of the company every word keeps.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8" grpId="0"/>
    </p:bldLst>
  </p:timing>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ED7D31"/>
                </a:solidFill>
                <a:latin typeface="Calibri" pitchFamily="34" charset="0"/>
                <a:ea typeface="Calibri" pitchFamily="34" charset="-122"/>
                <a:cs typeface="Calibri" pitchFamily="34" charset="-120"/>
              </a:rPr>
              <a:t>Meaning</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What words are about</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FF0000"/>
                </a:solidFill>
                <a:latin typeface="Calibri"/>
              </a:rPr>
              <a:t>Reference</a:t>
            </a:r>
            <a:r>
              <a:rPr sz="1800" b="0" i="0">
                <a:solidFill>
                  <a:srgbClr val="000000"/>
                </a:solidFill>
                <a:latin typeface="Calibri"/>
              </a:rPr>
              <a:t>: an expression picks out something in the world. “The morning star” and “the evening star” both refer to Venus, with different senses (Frege, 1892).</a:t>
            </a:r>
          </a:p>
          <a:p>
            <a:pPr algn="l">
              <a:spcAft>
                <a:spcPts val="1200"/>
              </a:spcAft>
            </a:pPr>
            <a:r>
              <a:rPr sz="1800" b="1" i="0">
                <a:solidFill>
                  <a:srgbClr val="362FEC"/>
                </a:solidFill>
                <a:latin typeface="Calibri"/>
              </a:rPr>
              <a:t>Composition</a:t>
            </a:r>
            <a:r>
              <a:rPr sz="1800" b="0" i="0">
                <a:solidFill>
                  <a:srgbClr val="000000"/>
                </a:solidFill>
                <a:latin typeface="Calibri"/>
              </a:rPr>
              <a:t>: the meaning of a whole depends on its parts and how they combine: “Every student read a paper” has two readings.</a:t>
            </a:r>
          </a:p>
          <a:p>
            <a:pPr algn="l">
              <a:spcAft>
                <a:spcPts val="1200"/>
              </a:spcAft>
            </a:pPr>
            <a:r>
              <a:rPr sz="1800" b="1" i="0">
                <a:solidFill>
                  <a:srgbClr val="00B050"/>
                </a:solidFill>
                <a:latin typeface="Calibri"/>
              </a:rPr>
              <a:t>Use</a:t>
            </a:r>
            <a:r>
              <a:rPr sz="1800" b="0" i="0">
                <a:solidFill>
                  <a:srgbClr val="000000"/>
                </a:solidFill>
                <a:latin typeface="Calibri"/>
              </a:rPr>
              <a:t>: for many words the meaning is the use (Wittgenstein, 1953), and speakers communicate more than they say (Grice, 1975).</a:t>
            </a:r>
          </a:p>
          <a:p>
            <a:pPr algn="l">
              <a:spcAft>
                <a:spcPts val="1200"/>
              </a:spcAft>
            </a:pPr>
            <a:r>
              <a:rPr sz="1800" b="1" i="0">
                <a:solidFill>
                  <a:srgbClr val="ED7D31"/>
                </a:solidFill>
                <a:latin typeface="Calibri"/>
              </a:rPr>
              <a:t>Intent</a:t>
            </a:r>
            <a:r>
              <a:rPr sz="1800" b="0" i="0">
                <a:solidFill>
                  <a:srgbClr val="000000"/>
                </a:solidFill>
                <a:latin typeface="Calibri"/>
              </a:rPr>
              <a:t>: a speaker chooses an utterance to convey an intent; the listener reconstructs one from the words and the context they share.</a:t>
            </a:r>
          </a:p>
        </p:txBody>
      </p:sp>
      <p:grpSp>
        <p:nvGrpSpPr>
          <p:cNvPr id="5" name="picture 1"/>
          <p:cNvGrpSpPr/>
          <p:nvPr/>
        </p:nvGrpSpPr>
        <p:grpSpPr>
          <a:xfrm>
            <a:off x="6620388" y="1371600"/>
            <a:ext cx="5504423" cy="3886200"/>
            <a:chOff x="6620388" y="1371600"/>
            <a:chExt cx="5504423" cy="3886200"/>
          </a:xfrm>
        </p:grpSpPr>
        <p:pic>
          <p:nvPicPr>
            <p:cNvPr id="6" name="Picture 5" descr="image.jpg"/>
            <p:cNvPicPr>
              <a:picLocks noChangeAspect="1"/>
            </p:cNvPicPr>
            <p:nvPr/>
          </p:nvPicPr>
          <p:blipFill>
            <a:blip r:embed="rId2"/>
            <a:stretch>
              <a:fillRect/>
            </a:stretch>
          </p:blipFill>
          <p:spPr>
            <a:xfrm>
              <a:off x="6894708" y="1371600"/>
              <a:ext cx="2029702" cy="2743200"/>
            </a:xfrm>
            <a:prstGeom prst="rect">
              <a:avLst/>
            </a:prstGeom>
          </p:spPr>
        </p:pic>
        <p:sp>
          <p:nvSpPr>
            <p:cNvPr id="7" name="TextBox 6"/>
            <p:cNvSpPr txBox="1"/>
            <p:nvPr/>
          </p:nvSpPr>
          <p:spPr>
            <a:xfrm>
              <a:off x="6620388" y="4151376"/>
              <a:ext cx="2578342" cy="274320"/>
            </a:xfrm>
            <a:prstGeom prst="rect">
              <a:avLst/>
            </a:prstGeom>
            <a:noFill/>
          </p:spPr>
          <p:txBody>
            <a:bodyPr wrap="square" anchor="t" lIns="0" rIns="0" tIns="0" bIns="0">
              <a:spAutoFit/>
            </a:bodyPr>
            <a:lstStyle/>
            <a:p>
              <a:pPr algn="ctr"/>
              <a:r>
                <a:rPr sz="1200" b="0" i="0">
                  <a:solidFill>
                    <a:srgbClr val="595959"/>
                  </a:solidFill>
                  <a:latin typeface="Calibri"/>
                </a:rPr>
                <a:t>Gottlob Frege</a:t>
              </a:r>
            </a:p>
          </p:txBody>
        </p:sp>
        <p:pic>
          <p:nvPicPr>
            <p:cNvPr id="8" name="Picture 7" descr="image.jpg"/>
            <p:cNvPicPr>
              <a:picLocks noChangeAspect="1"/>
            </p:cNvPicPr>
            <p:nvPr/>
          </p:nvPicPr>
          <p:blipFill>
            <a:blip r:embed="rId3"/>
            <a:stretch>
              <a:fillRect/>
            </a:stretch>
          </p:blipFill>
          <p:spPr>
            <a:xfrm>
              <a:off x="9107291" y="1371600"/>
              <a:ext cx="2743200" cy="2743200"/>
            </a:xfrm>
            <a:prstGeom prst="rect">
              <a:avLst/>
            </a:prstGeom>
          </p:spPr>
        </p:pic>
        <p:sp>
          <p:nvSpPr>
            <p:cNvPr id="9" name="TextBox 8"/>
            <p:cNvSpPr txBox="1"/>
            <p:nvPr/>
          </p:nvSpPr>
          <p:spPr>
            <a:xfrm>
              <a:off x="8832971" y="4151376"/>
              <a:ext cx="3291840" cy="274320"/>
            </a:xfrm>
            <a:prstGeom prst="rect">
              <a:avLst/>
            </a:prstGeom>
            <a:noFill/>
          </p:spPr>
          <p:txBody>
            <a:bodyPr wrap="square" anchor="t" lIns="0" rIns="0" tIns="0" bIns="0">
              <a:spAutoFit/>
            </a:bodyPr>
            <a:lstStyle/>
            <a:p>
              <a:pPr algn="ctr"/>
              <a:r>
                <a:rPr sz="1200" b="0" i="0">
                  <a:solidFill>
                    <a:srgbClr val="595959"/>
                  </a:solidFill>
                  <a:latin typeface="Calibri"/>
                </a:rPr>
                <a:t>Venus</a:t>
              </a:r>
            </a:p>
          </p:txBody>
        </p:sp>
        <p:sp>
          <p:nvSpPr>
            <p:cNvPr id="10" name="description"/>
            <p:cNvSpPr txBox="1"/>
            <p:nvPr/>
          </p:nvSpPr>
          <p:spPr>
            <a:xfrm>
              <a:off x="6812280" y="4526280"/>
              <a:ext cx="5120640" cy="731520"/>
            </a:xfrm>
            <a:prstGeom prst="rect">
              <a:avLst/>
            </a:prstGeom>
            <a:noFill/>
          </p:spPr>
          <p:txBody>
            <a:bodyPr wrap="square" anchor="t" lIns="0" rIns="0" tIns="0" bIns="0">
              <a:spAutoFit/>
            </a:bodyPr>
            <a:lstStyle/>
            <a:p>
              <a:pPr algn="l"/>
              <a:r>
                <a:rPr sz="1400" b="0" i="0">
                  <a:solidFill>
                    <a:srgbClr val="595959"/>
                  </a:solidFill>
                  <a:latin typeface="Calibri"/>
                </a:rPr>
                <a:t>Aristotle, On Interpretation: a name signifies by convention; only a combination of expressions, a statement, is true or false.</a:t>
              </a:r>
            </a:p>
          </p:txBody>
        </p:sp>
      </p:grpSp>
      <p:grpSp>
        <p:nvGrpSpPr>
          <p:cNvPr id="11" name="picture 2"/>
          <p:cNvGrpSpPr/>
          <p:nvPr/>
        </p:nvGrpSpPr>
        <p:grpSpPr>
          <a:xfrm>
            <a:off x="6554820" y="1463040"/>
            <a:ext cx="5635559" cy="3886200"/>
            <a:chOff x="6554820" y="1463040"/>
            <a:chExt cx="5635559" cy="3886200"/>
          </a:xfrm>
        </p:grpSpPr>
        <p:pic>
          <p:nvPicPr>
            <p:cNvPr id="12" name="Picture 11" descr="image.png"/>
            <p:cNvPicPr>
              <a:picLocks noChangeAspect="1"/>
            </p:cNvPicPr>
            <p:nvPr/>
          </p:nvPicPr>
          <p:blipFill>
            <a:blip r:embed="rId4"/>
            <a:stretch>
              <a:fillRect/>
            </a:stretch>
          </p:blipFill>
          <p:spPr>
            <a:xfrm>
              <a:off x="7178040" y="1463040"/>
              <a:ext cx="4389120" cy="347619"/>
            </a:xfrm>
            <a:prstGeom prst="rect">
              <a:avLst/>
            </a:prstGeom>
          </p:spPr>
        </p:pic>
        <p:pic>
          <p:nvPicPr>
            <p:cNvPr id="13" name="Picture 12" descr="image.png"/>
            <p:cNvPicPr>
              <a:picLocks noChangeAspect="1"/>
            </p:cNvPicPr>
            <p:nvPr/>
          </p:nvPicPr>
          <p:blipFill>
            <a:blip r:embed="rId5"/>
            <a:stretch>
              <a:fillRect/>
            </a:stretch>
          </p:blipFill>
          <p:spPr>
            <a:xfrm>
              <a:off x="6554820" y="2103120"/>
              <a:ext cx="5635559" cy="2377440"/>
            </a:xfrm>
            <a:prstGeom prst="rect">
              <a:avLst/>
            </a:prstGeom>
          </p:spPr>
        </p:pic>
        <p:sp>
          <p:nvSpPr>
            <p:cNvPr id="14" name="description"/>
            <p:cNvSpPr txBox="1"/>
            <p:nvPr/>
          </p:nvSpPr>
          <p:spPr>
            <a:xfrm>
              <a:off x="6812280" y="4617720"/>
              <a:ext cx="5120640" cy="731520"/>
            </a:xfrm>
            <a:prstGeom prst="rect">
              <a:avLst/>
            </a:prstGeom>
            <a:noFill/>
          </p:spPr>
          <p:txBody>
            <a:bodyPr wrap="square" anchor="t" lIns="0" rIns="0" tIns="0" bIns="0">
              <a:spAutoFit/>
            </a:bodyPr>
            <a:lstStyle/>
            <a:p>
              <a:pPr algn="l"/>
              <a:r>
                <a:rPr sz="1400" b="0" i="0">
                  <a:solidFill>
                    <a:srgbClr val="595959"/>
                  </a:solidFill>
                  <a:latin typeface="Calibri"/>
                </a:rPr>
                <a:t>The same words, different truth conditions. A representation that records only which words occur cannot tell the readings apart.</a:t>
              </a:r>
            </a:p>
          </p:txBody>
        </p:sp>
      </p:grpSp>
      <p:grpSp>
        <p:nvGrpSpPr>
          <p:cNvPr id="15" name="picture 3"/>
          <p:cNvGrpSpPr/>
          <p:nvPr/>
        </p:nvGrpSpPr>
        <p:grpSpPr>
          <a:xfrm>
            <a:off x="6812280" y="1554480"/>
            <a:ext cx="5120640" cy="2468880"/>
            <a:chOff x="6812280" y="1554480"/>
            <a:chExt cx="5120640" cy="2468880"/>
          </a:xfrm>
        </p:grpSpPr>
        <p:sp>
          <p:nvSpPr>
            <p:cNvPr id="16" name="Rounded Rectangle 15"/>
            <p:cNvSpPr/>
            <p:nvPr/>
          </p:nvSpPr>
          <p:spPr>
            <a:xfrm>
              <a:off x="6812280" y="1554480"/>
              <a:ext cx="3474720" cy="548640"/>
            </a:xfrm>
            <a:prstGeom prst="roundRect">
              <a:avLst>
                <a:gd name="adj" fmla="val 25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800" b="0" i="0">
                  <a:solidFill>
                    <a:srgbClr val="000000"/>
                  </a:solidFill>
                  <a:latin typeface="Calibri"/>
                </a:rPr>
                <a:t>Did all four experiments succeed?</a:t>
              </a:r>
            </a:p>
          </p:txBody>
        </p:sp>
        <p:sp>
          <p:nvSpPr>
            <p:cNvPr id="17" name="Rounded Rectangle 16"/>
            <p:cNvSpPr/>
            <p:nvPr/>
          </p:nvSpPr>
          <p:spPr>
            <a:xfrm>
              <a:off x="9555480" y="2331720"/>
              <a:ext cx="2377440" cy="548640"/>
            </a:xfrm>
            <a:prstGeom prst="roundRect">
              <a:avLst>
                <a:gd name="adj" fmla="val 25000"/>
              </a:avLst>
            </a:prstGeom>
            <a:solidFill>
              <a:srgbClr val="E3E2FD"/>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800" b="0" i="0">
                  <a:solidFill>
                    <a:srgbClr val="000000"/>
                  </a:solidFill>
                  <a:latin typeface="Calibri"/>
                </a:rPr>
                <a:t>Some succeeded.</a:t>
              </a:r>
            </a:p>
          </p:txBody>
        </p:sp>
        <p:sp>
          <p:nvSpPr>
            <p:cNvPr id="18" name="description"/>
            <p:cNvSpPr txBox="1"/>
            <p:nvPr/>
          </p:nvSpPr>
          <p:spPr>
            <a:xfrm>
              <a:off x="6812280" y="3200400"/>
              <a:ext cx="5120640" cy="822960"/>
            </a:xfrm>
            <a:prstGeom prst="rect">
              <a:avLst/>
            </a:prstGeom>
            <a:noFill/>
          </p:spPr>
          <p:txBody>
            <a:bodyPr wrap="square" anchor="t" lIns="0" rIns="0" tIns="0" bIns="0">
              <a:spAutoFit/>
            </a:bodyPr>
            <a:lstStyle/>
            <a:p>
              <a:pPr algn="l"/>
              <a:r>
                <a:rPr sz="1400" b="0" i="0">
                  <a:solidFill>
                    <a:srgbClr val="595959"/>
                  </a:solidFill>
                  <a:latin typeface="Calibri"/>
                </a:rPr>
                <a:t>Suggests that not all did, although it is consistent with all four succeeding; the suggestion can be cancelled: “in fact, all four did.” A purely logical analysis misses this layer.</a:t>
              </a:r>
            </a:p>
          </p:txBody>
        </p:sp>
      </p:grpSp>
      <p:grpSp>
        <p:nvGrpSpPr>
          <p:cNvPr id="19" name="picture 4"/>
          <p:cNvGrpSpPr/>
          <p:nvPr/>
        </p:nvGrpSpPr>
        <p:grpSpPr>
          <a:xfrm>
            <a:off x="6812280" y="1463040"/>
            <a:ext cx="5120640" cy="2697480"/>
            <a:chOff x="6812280" y="1463040"/>
            <a:chExt cx="5120640" cy="2697480"/>
          </a:xfrm>
        </p:grpSpPr>
        <p:pic>
          <p:nvPicPr>
            <p:cNvPr id="20" name="Picture 19" descr="image.png"/>
            <p:cNvPicPr>
              <a:picLocks noChangeAspect="1"/>
            </p:cNvPicPr>
            <p:nvPr/>
          </p:nvPicPr>
          <p:blipFill>
            <a:blip r:embed="rId6"/>
            <a:stretch>
              <a:fillRect/>
            </a:stretch>
          </p:blipFill>
          <p:spPr>
            <a:xfrm>
              <a:off x="6812280" y="1463040"/>
              <a:ext cx="5120640" cy="1637413"/>
            </a:xfrm>
            <a:prstGeom prst="rect">
              <a:avLst/>
            </a:prstGeom>
          </p:spPr>
        </p:pic>
        <p:sp>
          <p:nvSpPr>
            <p:cNvPr id="21" name="description"/>
            <p:cNvSpPr txBox="1"/>
            <p:nvPr/>
          </p:nvSpPr>
          <p:spPr>
            <a:xfrm>
              <a:off x="6812280" y="3429000"/>
              <a:ext cx="5120640" cy="731520"/>
            </a:xfrm>
            <a:prstGeom prst="rect">
              <a:avLst/>
            </a:prstGeom>
            <a:noFill/>
          </p:spPr>
          <p:txBody>
            <a:bodyPr wrap="square" anchor="t" lIns="0" rIns="0" tIns="0" bIns="0">
              <a:spAutoFit/>
            </a:bodyPr>
            <a:lstStyle/>
            <a:p>
              <a:pPr algn="l"/>
              <a:r>
                <a:rPr sz="1400" b="0" i="0">
                  <a:solidFill>
                    <a:srgbClr val="595959"/>
                  </a:solidFill>
                  <a:latin typeface="Calibri"/>
                </a:rPr>
                <a:t>“It's cold in here” can report the temperature, explain a coat, or ask for the window to be closed. The words fix much less than the meaning.</a:t>
              </a:r>
            </a:p>
          </p:txBody>
        </p:sp>
      </p:grpSp>
      <p:sp>
        <p:nvSpPr>
          <p:cNvPr id="22" name="takeaway"/>
          <p:cNvSpPr txBox="1"/>
          <p:nvPr/>
        </p:nvSpPr>
        <p:spPr>
          <a:xfrm>
            <a:off x="384048" y="5943600"/>
            <a:ext cx="11430000" cy="457200"/>
          </a:xfrm>
          <a:prstGeom prst="rect">
            <a:avLst/>
          </a:prstGeom>
          <a:noFill/>
        </p:spPr>
        <p:txBody>
          <a:bodyPr wrap="square" lIns="0" rIns="0" tIns="0" bIns="0">
            <a:spAutoFit/>
          </a:bodyPr>
          <a:lstStyle/>
          <a:p>
            <a:pPr algn="l">
              <a:spcAft>
                <a:spcPts val="1000"/>
              </a:spcAft>
            </a:pPr>
            <a:r>
              <a:rPr sz="1800" b="1" i="0">
                <a:solidFill>
                  <a:srgbClr val="FF0000"/>
                </a:solidFill>
                <a:latin typeface="Calibri"/>
              </a:rPr>
              <a:t>A language model sees only text: </a:t>
            </a:r>
            <a:r>
              <a:rPr sz="1800" b="0" i="0">
                <a:solidFill>
                  <a:srgbClr val="000000"/>
                </a:solidFill>
                <a:latin typeface="Calibri"/>
              </a:rPr>
              <a:t>no label for the referent or the intent is ever supplied. The text carries evidence about both. Is it enough?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22" grpId="0"/>
    </p:bldLst>
  </p:timing>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ED7D31"/>
                </a:solidFill>
                <a:latin typeface="Calibri" pitchFamily="34" charset="0"/>
                <a:ea typeface="Calibri" pitchFamily="34" charset="-122"/>
                <a:cs typeface="Calibri" pitchFamily="34" charset="-120"/>
              </a:rPr>
              <a:t>Meaning</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The grounding problem</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FF0000"/>
                </a:solidFill>
                <a:latin typeface="Calibri"/>
              </a:rPr>
              <a:t>2020  </a:t>
            </a:r>
            <a:r>
              <a:rPr sz="1900" b="1" i="0">
                <a:solidFill>
                  <a:srgbClr val="000000"/>
                </a:solidFill>
                <a:latin typeface="Calibri"/>
              </a:rPr>
              <a:t>Bender and Koller: </a:t>
            </a:r>
            <a:r>
              <a:rPr sz="1900" b="0" i="0">
                <a:solidFill>
                  <a:srgbClr val="000000"/>
                </a:solidFill>
                <a:latin typeface="Calibri"/>
              </a:rPr>
              <a:t>a hyperintelligent octopus taps the cable between two islanders, learns the statistical patterns of their messages, and impersonates one of them convincingly.</a:t>
            </a:r>
          </a:p>
          <a:p>
            <a:pPr algn="l">
              <a:spcAft>
                <a:spcPts val="1400"/>
              </a:spcAft>
            </a:pPr>
            <a:r>
              <a:rPr sz="1900" b="1" i="0">
                <a:solidFill>
                  <a:srgbClr val="ED7D31"/>
                </a:solidFill>
                <a:latin typeface="Calibri"/>
              </a:rPr>
              <a:t>The bear</a:t>
            </a:r>
            <a:r>
              <a:rPr sz="1900" b="0" i="0">
                <a:solidFill>
                  <a:srgbClr val="000000"/>
                </a:solidFill>
                <a:latin typeface="Calibri"/>
              </a:rPr>
              <a:t>: chased by a bear and holding two sticks, one islander asks for advice. The octopus cannot help: nothing in the patterns connects the words to sticks and bears.</a:t>
            </a:r>
          </a:p>
          <a:p>
            <a:pPr algn="l">
              <a:spcAft>
                <a:spcPts val="1400"/>
              </a:spcAft>
            </a:pPr>
            <a:r>
              <a:rPr sz="1900" b="1" i="0">
                <a:solidFill>
                  <a:srgbClr val="362FEC"/>
                </a:solidFill>
                <a:latin typeface="Calibri"/>
              </a:rPr>
              <a:t>1990  </a:t>
            </a:r>
            <a:r>
              <a:rPr sz="1900" b="1" i="0">
                <a:solidFill>
                  <a:srgbClr val="000000"/>
                </a:solidFill>
                <a:latin typeface="Calibri"/>
              </a:rPr>
              <a:t>Harnad: </a:t>
            </a:r>
            <a:r>
              <a:rPr sz="1900" b="0" i="0">
                <a:solidFill>
                  <a:srgbClr val="000000"/>
                </a:solidFill>
                <a:latin typeface="Calibri"/>
              </a:rPr>
              <a:t>the symbol grounding problem: how can the symbols of a formal system mean anything to the system itself, rather than only to the people who interpret it?</a:t>
            </a:r>
          </a:p>
        </p:txBody>
      </p:sp>
      <p:grpSp>
        <p:nvGrpSpPr>
          <p:cNvPr id="5" name="picture 1"/>
          <p:cNvGrpSpPr/>
          <p:nvPr/>
        </p:nvGrpSpPr>
        <p:grpSpPr>
          <a:xfrm>
            <a:off x="6812280" y="1371600"/>
            <a:ext cx="5120640" cy="4133088"/>
            <a:chOff x="6812280" y="1371600"/>
            <a:chExt cx="5120640" cy="4133088"/>
          </a:xfrm>
        </p:grpSpPr>
        <p:pic>
          <p:nvPicPr>
            <p:cNvPr id="6" name="Picture 5" descr="octopus_cable0.png"/>
            <p:cNvPicPr>
              <a:picLocks noChangeAspect="1"/>
            </p:cNvPicPr>
            <p:nvPr/>
          </p:nvPicPr>
          <p:blipFill>
            <a:blip r:embed="rId2"/>
            <a:stretch>
              <a:fillRect/>
            </a:stretch>
          </p:blipFill>
          <p:spPr>
            <a:xfrm>
              <a:off x="6850953" y="1371600"/>
              <a:ext cx="5043293" cy="3200400"/>
            </a:xfrm>
            <a:prstGeom prst="rect">
              <a:avLst/>
            </a:prstGeom>
          </p:spPr>
        </p:pic>
        <p:sp>
          <p:nvSpPr>
            <p:cNvPr id="7" name="description"/>
            <p:cNvSpPr txBox="1"/>
            <p:nvPr/>
          </p:nvSpPr>
          <p:spPr>
            <a:xfrm>
              <a:off x="6812280" y="4681728"/>
              <a:ext cx="5120640" cy="822960"/>
            </a:xfrm>
            <a:prstGeom prst="rect">
              <a:avLst/>
            </a:prstGeom>
            <a:noFill/>
          </p:spPr>
          <p:txBody>
            <a:bodyPr wrap="square" anchor="t" lIns="0" rIns="0" tIns="0" bIns="0">
              <a:spAutoFit/>
            </a:bodyPr>
            <a:lstStyle/>
            <a:p>
              <a:pPr algn="l"/>
              <a:r>
                <a:rPr sz="1400" b="0" i="0">
                  <a:solidFill>
                    <a:srgbClr val="595959"/>
                  </a:solidFill>
                  <a:latin typeface="Calibri"/>
                </a:rPr>
                <a:t>Their claim: meaning cannot be learned from form alone.</a:t>
              </a:r>
            </a:p>
          </p:txBody>
        </p:sp>
      </p:grpSp>
      <p:grpSp>
        <p:nvGrpSpPr>
          <p:cNvPr id="8" name="picture 2"/>
          <p:cNvGrpSpPr/>
          <p:nvPr/>
        </p:nvGrpSpPr>
        <p:grpSpPr>
          <a:xfrm>
            <a:off x="6812280" y="1371600"/>
            <a:ext cx="5120640" cy="4133088"/>
            <a:chOff x="6812280" y="1371600"/>
            <a:chExt cx="5120640" cy="4133088"/>
          </a:xfrm>
        </p:grpSpPr>
        <p:pic>
          <p:nvPicPr>
            <p:cNvPr id="9" name="Picture 8" descr="octopus_cable.png"/>
            <p:cNvPicPr>
              <a:picLocks noChangeAspect="1"/>
            </p:cNvPicPr>
            <p:nvPr/>
          </p:nvPicPr>
          <p:blipFill>
            <a:blip r:embed="rId3"/>
            <a:stretch>
              <a:fillRect/>
            </a:stretch>
          </p:blipFill>
          <p:spPr>
            <a:xfrm>
              <a:off x="6850953" y="1371600"/>
              <a:ext cx="5043293" cy="3200400"/>
            </a:xfrm>
            <a:prstGeom prst="rect">
              <a:avLst/>
            </a:prstGeom>
          </p:spPr>
        </p:pic>
        <p:sp>
          <p:nvSpPr>
            <p:cNvPr id="10" name="description"/>
            <p:cNvSpPr txBox="1"/>
            <p:nvPr/>
          </p:nvSpPr>
          <p:spPr>
            <a:xfrm>
              <a:off x="6812280" y="4681728"/>
              <a:ext cx="5120640" cy="822960"/>
            </a:xfrm>
            <a:prstGeom prst="rect">
              <a:avLst/>
            </a:prstGeom>
            <a:noFill/>
          </p:spPr>
          <p:txBody>
            <a:bodyPr wrap="square" anchor="t" lIns="0" rIns="0" tIns="0" bIns="0">
              <a:spAutoFit/>
            </a:bodyPr>
            <a:lstStyle/>
            <a:p>
              <a:pPr algn="l"/>
              <a:r>
                <a:rPr sz="1400" b="0" i="0">
                  <a:solidFill>
                    <a:srgbClr val="595959"/>
                  </a:solidFill>
                  <a:latin typeface="Calibri"/>
                </a:rPr>
                <a:t>Form alone: the octopus has the messages, but not what they are about.</a:t>
              </a:r>
            </a:p>
          </p:txBody>
        </p:sp>
      </p:grpSp>
      <p:grpSp>
        <p:nvGrpSpPr>
          <p:cNvPr id="11" name="picture 3"/>
          <p:cNvGrpSpPr/>
          <p:nvPr/>
        </p:nvGrpSpPr>
        <p:grpSpPr>
          <a:xfrm>
            <a:off x="6812280" y="1371600"/>
            <a:ext cx="5120640" cy="3950208"/>
            <a:chOff x="6812280" y="1371600"/>
            <a:chExt cx="5120640" cy="3950208"/>
          </a:xfrm>
        </p:grpSpPr>
        <p:pic>
          <p:nvPicPr>
            <p:cNvPr id="12" name="Picture 11" descr="dict_en.png"/>
            <p:cNvPicPr>
              <a:picLocks noChangeAspect="1"/>
            </p:cNvPicPr>
            <p:nvPr/>
          </p:nvPicPr>
          <p:blipFill>
            <a:blip r:embed="rId4"/>
            <a:stretch>
              <a:fillRect/>
            </a:stretch>
          </p:blipFill>
          <p:spPr>
            <a:xfrm>
              <a:off x="7989920" y="1371600"/>
              <a:ext cx="2765359" cy="3017520"/>
            </a:xfrm>
            <a:prstGeom prst="rect">
              <a:avLst/>
            </a:prstGeom>
          </p:spPr>
        </p:pic>
        <p:sp>
          <p:nvSpPr>
            <p:cNvPr id="13" name="description"/>
            <p:cNvSpPr txBox="1"/>
            <p:nvPr/>
          </p:nvSpPr>
          <p:spPr>
            <a:xfrm>
              <a:off x="6812280" y="4498848"/>
              <a:ext cx="5120640" cy="822960"/>
            </a:xfrm>
            <a:prstGeom prst="rect">
              <a:avLst/>
            </a:prstGeom>
            <a:noFill/>
          </p:spPr>
          <p:txBody>
            <a:bodyPr wrap="square" anchor="t" lIns="0" rIns="0" tIns="0" bIns="0">
              <a:spAutoFit/>
            </a:bodyPr>
            <a:lstStyle/>
            <a:p>
              <a:pPr algn="l"/>
              <a:r>
                <a:rPr sz="1400" b="0" i="0">
                  <a:solidFill>
                    <a:srgbClr val="595959"/>
                  </a:solidFill>
                  <a:latin typeface="Calibri"/>
                </a:rPr>
                <a:t>A dictionary defines every word by other words. A newcomer who knows no English learns nothing from it alone: every definition leads only to more words.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ED7D31"/>
                </a:solidFill>
                <a:latin typeface="Calibri" pitchFamily="34" charset="0"/>
                <a:ea typeface="Calibri" pitchFamily="34" charset="-122"/>
                <a:cs typeface="Calibri" pitchFamily="34" charset="-120"/>
              </a:rPr>
              <a:t>Meaning</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Meaning up to isomorphism</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362FEC"/>
                </a:solidFill>
                <a:latin typeface="Calibri"/>
              </a:rPr>
              <a:t>A second dictionary</a:t>
            </a:r>
            <a:r>
              <a:rPr sz="1900" b="0" i="0">
                <a:solidFill>
                  <a:srgbClr val="000000"/>
                </a:solidFill>
                <a:latin typeface="Calibri"/>
              </a:rPr>
              <a:t>: if the newcomer also has a dictionary of their own language, and the two networks of cross-references have nearly the same shape, structure alone matches word to word.</a:t>
            </a:r>
          </a:p>
          <a:p>
            <a:pPr algn="l">
              <a:spcAft>
                <a:spcPts val="1400"/>
              </a:spcAft>
            </a:pPr>
            <a:r>
              <a:rPr sz="1900" b="1" i="0">
                <a:solidFill>
                  <a:srgbClr val="00B050"/>
                </a:solidFill>
                <a:latin typeface="Calibri"/>
              </a:rPr>
              <a:t>Word vectors</a:t>
            </a:r>
            <a:r>
              <a:rPr sz="1900" b="0" i="0">
                <a:solidFill>
                  <a:srgbClr val="000000"/>
                </a:solidFill>
                <a:latin typeface="Calibri"/>
              </a:rPr>
              <a:t>: vectors learned from each language's text separately have similar geometry: a linear map, learned from a small seed dictionary or from none, translates many words.</a:t>
            </a:r>
          </a:p>
          <a:p>
            <a:pPr algn="l">
              <a:spcAft>
                <a:spcPts val="1400"/>
              </a:spcAft>
            </a:pPr>
            <a:r>
              <a:rPr sz="1900" b="1" i="0">
                <a:solidFill>
                  <a:srgbClr val="FF0000"/>
                </a:solidFill>
                <a:latin typeface="Calibri"/>
              </a:rPr>
              <a:t>2022  </a:t>
            </a:r>
            <a:r>
              <a:rPr sz="1900" b="1" i="0">
                <a:solidFill>
                  <a:srgbClr val="000000"/>
                </a:solidFill>
                <a:latin typeface="Calibri"/>
              </a:rPr>
              <a:t>Piantadosi and Hill: </a:t>
            </a:r>
            <a:r>
              <a:rPr sz="1900" b="0" i="0">
                <a:solidFill>
                  <a:srgbClr val="000000"/>
                </a:solidFill>
                <a:latin typeface="Calibri"/>
              </a:rPr>
              <a:t>the meaning of a concept lies largely in its relations to other concepts, its conceptual role, which a model trained on text can learn.</a:t>
            </a:r>
          </a:p>
        </p:txBody>
      </p:sp>
      <p:grpSp>
        <p:nvGrpSpPr>
          <p:cNvPr id="5" name="picture 1"/>
          <p:cNvGrpSpPr/>
          <p:nvPr/>
        </p:nvGrpSpPr>
        <p:grpSpPr>
          <a:xfrm>
            <a:off x="6812280" y="1371600"/>
            <a:ext cx="5120640" cy="3256720"/>
            <a:chOff x="6812280" y="1371600"/>
            <a:chExt cx="5120640" cy="3256720"/>
          </a:xfrm>
        </p:grpSpPr>
        <p:pic>
          <p:nvPicPr>
            <p:cNvPr id="6" name="Picture 5" descr="dict_both.png"/>
            <p:cNvPicPr>
              <a:picLocks noChangeAspect="1"/>
            </p:cNvPicPr>
            <p:nvPr/>
          </p:nvPicPr>
          <p:blipFill>
            <a:blip r:embed="rId2"/>
            <a:stretch>
              <a:fillRect/>
            </a:stretch>
          </p:blipFill>
          <p:spPr>
            <a:xfrm>
              <a:off x="6812280" y="1371600"/>
              <a:ext cx="5120640" cy="2324032"/>
            </a:xfrm>
            <a:prstGeom prst="rect">
              <a:avLst/>
            </a:prstGeom>
          </p:spPr>
        </p:pic>
        <p:sp>
          <p:nvSpPr>
            <p:cNvPr id="7" name="description"/>
            <p:cNvSpPr txBox="1"/>
            <p:nvPr/>
          </p:nvSpPr>
          <p:spPr>
            <a:xfrm>
              <a:off x="6812280" y="3805360"/>
              <a:ext cx="5120640" cy="822960"/>
            </a:xfrm>
            <a:prstGeom prst="rect">
              <a:avLst/>
            </a:prstGeom>
            <a:noFill/>
          </p:spPr>
          <p:txBody>
            <a:bodyPr wrap="square" anchor="t" lIns="0" rIns="0" tIns="0" bIns="0">
              <a:spAutoFit/>
            </a:bodyPr>
            <a:lstStyle/>
            <a:p>
              <a:pPr algn="l"/>
              <a:r>
                <a:rPr sz="1400" b="0" i="0">
                  <a:solidFill>
                    <a:srgbClr val="595959"/>
                  </a:solidFill>
                  <a:latin typeface="Calibri"/>
                </a:rPr>
                <a:t>The relations do not ground the words, but they fix them up to a correspondence with a language that is grounded.</a:t>
              </a:r>
            </a:p>
          </p:txBody>
        </p:sp>
      </p:grpSp>
      <p:grpSp>
        <p:nvGrpSpPr>
          <p:cNvPr id="8" name="picture 2"/>
          <p:cNvGrpSpPr/>
          <p:nvPr/>
        </p:nvGrpSpPr>
        <p:grpSpPr>
          <a:xfrm>
            <a:off x="6629400" y="1371600"/>
            <a:ext cx="5486400" cy="3229902"/>
            <a:chOff x="6629400" y="1371600"/>
            <a:chExt cx="5486400" cy="3229902"/>
          </a:xfrm>
        </p:grpSpPr>
        <p:pic>
          <p:nvPicPr>
            <p:cNvPr id="9" name="Picture 8" descr="vector_align.png"/>
            <p:cNvPicPr>
              <a:picLocks noChangeAspect="1"/>
            </p:cNvPicPr>
            <p:nvPr/>
          </p:nvPicPr>
          <p:blipFill>
            <a:blip r:embed="rId3"/>
            <a:stretch>
              <a:fillRect/>
            </a:stretch>
          </p:blipFill>
          <p:spPr>
            <a:xfrm>
              <a:off x="6812280" y="1371600"/>
              <a:ext cx="5120640" cy="1949742"/>
            </a:xfrm>
            <a:prstGeom prst="rect">
              <a:avLst/>
            </a:prstGeom>
          </p:spPr>
        </p:pic>
        <p:sp>
          <p:nvSpPr>
            <p:cNvPr id="10" name="TextBox 9"/>
            <p:cNvSpPr txBox="1"/>
            <p:nvPr/>
          </p:nvSpPr>
          <p:spPr>
            <a:xfrm>
              <a:off x="6629400" y="3367062"/>
              <a:ext cx="5486400" cy="274320"/>
            </a:xfrm>
            <a:prstGeom prst="rect">
              <a:avLst/>
            </a:prstGeom>
            <a:noFill/>
          </p:spPr>
          <p:txBody>
            <a:bodyPr wrap="square" anchor="t" lIns="0" rIns="0" tIns="0" bIns="0">
              <a:spAutoFit/>
            </a:bodyPr>
            <a:lstStyle/>
            <a:p>
              <a:pPr algn="ctr"/>
              <a:r>
                <a:rPr sz="1200" b="0" i="0">
                  <a:solidFill>
                    <a:srgbClr val="595959"/>
                  </a:solidFill>
                  <a:latin typeface="Calibri"/>
                </a:rPr>
                <a:t>illustrative</a:t>
              </a:r>
            </a:p>
          </p:txBody>
        </p:sp>
        <p:sp>
          <p:nvSpPr>
            <p:cNvPr id="11" name="description"/>
            <p:cNvSpPr txBox="1"/>
            <p:nvPr/>
          </p:nvSpPr>
          <p:spPr>
            <a:xfrm>
              <a:off x="6812280" y="3778542"/>
              <a:ext cx="5120640" cy="822960"/>
            </a:xfrm>
            <a:prstGeom prst="rect">
              <a:avLst/>
            </a:prstGeom>
            <a:noFill/>
          </p:spPr>
          <p:txBody>
            <a:bodyPr wrap="square" anchor="t" lIns="0" rIns="0" tIns="0" bIns="0">
              <a:spAutoFit/>
            </a:bodyPr>
            <a:lstStyle/>
            <a:p>
              <a:pPr algn="l"/>
              <a:r>
                <a:rPr sz="1400" b="0" i="0">
                  <a:solidFill>
                    <a:srgbClr val="595959"/>
                  </a:solidFill>
                  <a:latin typeface="Calibri"/>
                </a:rPr>
                <a:t>Mikolov, Le, and Sutskever (2013); Conneau et al. (2018), with no dictionary. The match is imperfect, and worse for languages and text collections that differ more.</a:t>
              </a:r>
            </a:p>
          </p:txBody>
        </p:sp>
      </p:grpSp>
      <p:grpSp>
        <p:nvGrpSpPr>
          <p:cNvPr id="12" name="picture 3"/>
          <p:cNvGrpSpPr/>
          <p:nvPr/>
        </p:nvGrpSpPr>
        <p:grpSpPr>
          <a:xfrm>
            <a:off x="6812280" y="1371600"/>
            <a:ext cx="5120640" cy="4041648"/>
            <a:chOff x="6812280" y="1371600"/>
            <a:chExt cx="5120640" cy="4041648"/>
          </a:xfrm>
        </p:grpSpPr>
        <p:pic>
          <p:nvPicPr>
            <p:cNvPr id="13" name="Picture 12" descr="image.png"/>
            <p:cNvPicPr>
              <a:picLocks noChangeAspect="1"/>
            </p:cNvPicPr>
            <p:nvPr/>
          </p:nvPicPr>
          <p:blipFill>
            <a:blip r:embed="rId4"/>
            <a:stretch>
              <a:fillRect/>
            </a:stretch>
          </p:blipFill>
          <p:spPr>
            <a:xfrm>
              <a:off x="7263418" y="1371600"/>
              <a:ext cx="4218363" cy="3108960"/>
            </a:xfrm>
            <a:prstGeom prst="rect">
              <a:avLst/>
            </a:prstGeom>
          </p:spPr>
        </p:pic>
        <p:sp>
          <p:nvSpPr>
            <p:cNvPr id="14" name="description"/>
            <p:cNvSpPr txBox="1"/>
            <p:nvPr/>
          </p:nvSpPr>
          <p:spPr>
            <a:xfrm>
              <a:off x="6812280" y="4590288"/>
              <a:ext cx="5120640" cy="822960"/>
            </a:xfrm>
            <a:prstGeom prst="rect">
              <a:avLst/>
            </a:prstGeom>
            <a:noFill/>
          </p:spPr>
          <p:txBody>
            <a:bodyPr wrap="square" anchor="t" lIns="0" rIns="0" tIns="0" bIns="0">
              <a:spAutoFit/>
            </a:bodyPr>
            <a:lstStyle/>
            <a:p>
              <a:pPr algn="l"/>
              <a:r>
                <a:rPr sz="1400" b="0" i="0">
                  <a:solidFill>
                    <a:srgbClr val="595959"/>
                  </a:solidFill>
                  <a:latin typeface="Calibri"/>
                </a:rPr>
                <a:t>Not settled, and this course does not settle it.</a:t>
              </a:r>
            </a:p>
          </p:txBody>
        </p:sp>
      </p:grpSp>
      <p:sp>
        <p:nvSpPr>
          <p:cNvPr id="15" name="takeaway"/>
          <p:cNvSpPr txBox="1"/>
          <p:nvPr/>
        </p:nvSpPr>
        <p:spPr>
          <a:xfrm>
            <a:off x="384048" y="5943600"/>
            <a:ext cx="11430000" cy="457200"/>
          </a:xfrm>
          <a:prstGeom prst="rect">
            <a:avLst/>
          </a:prstGeom>
          <a:noFill/>
        </p:spPr>
        <p:txBody>
          <a:bodyPr wrap="square" lIns="0" rIns="0" tIns="0" bIns="0">
            <a:spAutoFit/>
          </a:bodyPr>
          <a:lstStyle/>
          <a:p>
            <a:pPr algn="l">
              <a:spcAft>
                <a:spcPts val="1000"/>
              </a:spcAft>
            </a:pPr>
            <a:r>
              <a:rPr sz="1900" b="1" i="0">
                <a:solidFill>
                  <a:srgbClr val="ED7D31"/>
                </a:solidFill>
                <a:latin typeface="Calibri"/>
              </a:rPr>
              <a:t>The precise question: </a:t>
            </a:r>
            <a:r>
              <a:rPr sz="1900" b="0" i="0">
                <a:solidFill>
                  <a:srgbClr val="000000"/>
                </a:solidFill>
                <a:latin typeface="Calibri"/>
              </a:rPr>
              <a:t>what about the world and about intent can be recovered from the distribution of text, and what do demonstrations, comparisons, and checks add?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5" grpId="0"/>
    </p:bldLst>
  </p:timing>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000000"/>
                </a:solidFill>
                <a:latin typeface="Calibri" pitchFamily="34" charset="0"/>
                <a:ea typeface="Calibri" pitchFamily="34" charset="-122"/>
                <a:cs typeface="Calibri" pitchFamily="34" charset="-120"/>
              </a:rPr>
              <a:t>Understanding </a:t>
            </a:r>
            <a:r>
              <a:rPr lang="en-US" sz="3200" b="1" dirty="0">
                <a:solidFill>
                  <a:srgbClr val="ED7D31"/>
                </a:solidFill>
                <a:latin typeface="Calibri" pitchFamily="34" charset="0"/>
                <a:ea typeface="Calibri" pitchFamily="34" charset="-122"/>
                <a:cs typeface="Calibri" pitchFamily="34" charset="-120"/>
              </a:rPr>
              <a:t>Meaning</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Probable is not true</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FF0000"/>
                </a:solidFill>
                <a:latin typeface="Calibri"/>
              </a:rPr>
              <a:t>1948  </a:t>
            </a:r>
            <a:r>
              <a:rPr sz="1900" b="1" i="0">
                <a:solidFill>
                  <a:srgbClr val="000000"/>
                </a:solidFill>
                <a:latin typeface="Calibri"/>
              </a:rPr>
              <a:t>Shannon: </a:t>
            </a:r>
            <a:r>
              <a:rPr sz="1900" b="0" i="0">
                <a:solidFill>
                  <a:srgbClr val="000000"/>
                </a:solidFill>
                <a:latin typeface="Calibri"/>
              </a:rPr>
              <a:t>the semantic aspects of communication are “irrelevant to the engineering problem.” A language model inherits the stance: it is rewarded for probable text, true or not.</a:t>
            </a:r>
          </a:p>
          <a:p>
            <a:pPr algn="l">
              <a:spcAft>
                <a:spcPts val="1400"/>
              </a:spcAft>
            </a:pPr>
            <a:r>
              <a:rPr sz="1900" b="1" i="0">
                <a:solidFill>
                  <a:srgbClr val="362FEC"/>
                </a:solidFill>
                <a:latin typeface="Calibri"/>
              </a:rPr>
              <a:t>2024  </a:t>
            </a:r>
            <a:r>
              <a:rPr sz="1900" b="1" i="0">
                <a:solidFill>
                  <a:srgbClr val="000000"/>
                </a:solidFill>
                <a:latin typeface="Calibri"/>
              </a:rPr>
              <a:t>Kalai and Vempala: </a:t>
            </a:r>
            <a:r>
              <a:rPr sz="1900" b="0" i="0">
                <a:solidFill>
                  <a:srgbClr val="000000"/>
                </a:solidFill>
                <a:latin typeface="Calibri"/>
              </a:rPr>
              <a:t>for arbitrary facts, whose truth no pattern reveals, a calibrated model must generate false ones at about the rate of facts seen exactly once in training.</a:t>
            </a:r>
          </a:p>
          <a:p>
            <a:pPr algn="l">
              <a:spcAft>
                <a:spcPts val="1400"/>
              </a:spcAft>
            </a:pPr>
            <a:r>
              <a:rPr sz="1900" b="1" i="0">
                <a:solidFill>
                  <a:srgbClr val="00B050"/>
                </a:solidFill>
                <a:latin typeface="Calibri"/>
              </a:rPr>
              <a:t>The scope</a:t>
            </a:r>
            <a:r>
              <a:rPr sz="1900" b="0" i="0">
                <a:solidFill>
                  <a:srgbClr val="000000"/>
                </a:solidFill>
                <a:latin typeface="Calibri"/>
              </a:rPr>
              <a:t>: a lower bound for arbitrary facts only: no statistical reason to hallucinate facts seen many times or that follow patterns. To go below it, give up some calibration (post-training, Week 7) or consult a source.</a:t>
            </a:r>
          </a:p>
        </p:txBody>
      </p:sp>
      <p:grpSp>
        <p:nvGrpSpPr>
          <p:cNvPr id="5" name="picture 1"/>
          <p:cNvGrpSpPr/>
          <p:nvPr/>
        </p:nvGrpSpPr>
        <p:grpSpPr>
          <a:xfrm>
            <a:off x="6629400" y="1371600"/>
            <a:ext cx="5486400" cy="4206240"/>
            <a:chOff x="6629400" y="1371600"/>
            <a:chExt cx="5486400" cy="4206240"/>
          </a:xfrm>
        </p:grpSpPr>
        <p:pic>
          <p:nvPicPr>
            <p:cNvPr id="6" name="Picture 5" descr="image.jpg"/>
            <p:cNvPicPr>
              <a:picLocks noChangeAspect="1"/>
            </p:cNvPicPr>
            <p:nvPr/>
          </p:nvPicPr>
          <p:blipFill>
            <a:blip r:embed="rId2"/>
            <a:stretch>
              <a:fillRect/>
            </a:stretch>
          </p:blipFill>
          <p:spPr>
            <a:xfrm>
              <a:off x="8333841" y="1371600"/>
              <a:ext cx="2077516" cy="2926080"/>
            </a:xfrm>
            <a:prstGeom prst="rect">
              <a:avLst/>
            </a:prstGeom>
          </p:spPr>
        </p:pic>
        <p:sp>
          <p:nvSpPr>
            <p:cNvPr id="7" name="TextBox 6"/>
            <p:cNvSpPr txBox="1"/>
            <p:nvPr/>
          </p:nvSpPr>
          <p:spPr>
            <a:xfrm>
              <a:off x="6629400" y="4343400"/>
              <a:ext cx="5486400" cy="274320"/>
            </a:xfrm>
            <a:prstGeom prst="rect">
              <a:avLst/>
            </a:prstGeom>
            <a:noFill/>
          </p:spPr>
          <p:txBody>
            <a:bodyPr wrap="square" anchor="t" lIns="0" rIns="0" tIns="0" bIns="0">
              <a:spAutoFit/>
            </a:bodyPr>
            <a:lstStyle/>
            <a:p>
              <a:pPr algn="ctr"/>
              <a:r>
                <a:rPr sz="1200" b="0" i="0">
                  <a:solidFill>
                    <a:srgbClr val="595959"/>
                  </a:solidFill>
                  <a:latin typeface="Calibri"/>
                </a:rPr>
                <a:t>Claude Shannon</a:t>
              </a:r>
            </a:p>
          </p:txBody>
        </p:sp>
        <p:sp>
          <p:nvSpPr>
            <p:cNvPr id="8" name="description"/>
            <p:cNvSpPr txBox="1"/>
            <p:nvPr/>
          </p:nvSpPr>
          <p:spPr>
            <a:xfrm>
              <a:off x="6812280" y="4754880"/>
              <a:ext cx="5120640" cy="822960"/>
            </a:xfrm>
            <a:prstGeom prst="rect">
              <a:avLst/>
            </a:prstGeom>
            <a:noFill/>
          </p:spPr>
          <p:txBody>
            <a:bodyPr wrap="square" anchor="t" lIns="0" rIns="0" tIns="0" bIns="0">
              <a:spAutoFit/>
            </a:bodyPr>
            <a:lstStyle/>
            <a:p>
              <a:pPr algn="l"/>
              <a:r>
                <a:rPr sz="1400" b="0" i="0">
                  <a:solidFill>
                    <a:srgbClr val="595959"/>
                  </a:solidFill>
                  <a:latin typeface="Calibri"/>
                </a:rPr>
                <a:t>Entropy measures uncertainty about which message is sent, not what it says.</a:t>
              </a:r>
            </a:p>
          </p:txBody>
        </p:sp>
      </p:grpSp>
      <p:grpSp>
        <p:nvGrpSpPr>
          <p:cNvPr id="9" name="picture 2"/>
          <p:cNvGrpSpPr/>
          <p:nvPr/>
        </p:nvGrpSpPr>
        <p:grpSpPr>
          <a:xfrm>
            <a:off x="6812280" y="1371600"/>
            <a:ext cx="5120640" cy="3858768"/>
            <a:chOff x="6812280" y="1371600"/>
            <a:chExt cx="5120640" cy="3858768"/>
          </a:xfrm>
        </p:grpSpPr>
        <p:pic>
          <p:nvPicPr>
            <p:cNvPr id="10" name="Picture 9" descr="image.png"/>
            <p:cNvPicPr>
              <a:picLocks noChangeAspect="1"/>
            </p:cNvPicPr>
            <p:nvPr/>
          </p:nvPicPr>
          <p:blipFill>
            <a:blip r:embed="rId3"/>
            <a:stretch>
              <a:fillRect/>
            </a:stretch>
          </p:blipFill>
          <p:spPr>
            <a:xfrm>
              <a:off x="7203994" y="1371600"/>
              <a:ext cx="4337211" cy="2926080"/>
            </a:xfrm>
            <a:prstGeom prst="rect">
              <a:avLst/>
            </a:prstGeom>
          </p:spPr>
        </p:pic>
        <p:sp>
          <p:nvSpPr>
            <p:cNvPr id="11" name="description"/>
            <p:cNvSpPr txBox="1"/>
            <p:nvPr/>
          </p:nvSpPr>
          <p:spPr>
            <a:xfrm>
              <a:off x="6812280" y="4407408"/>
              <a:ext cx="5120640" cy="822960"/>
            </a:xfrm>
            <a:prstGeom prst="rect">
              <a:avLst/>
            </a:prstGeom>
            <a:noFill/>
          </p:spPr>
          <p:txBody>
            <a:bodyPr wrap="square" anchor="t" lIns="0" rIns="0" tIns="0" bIns="0">
              <a:spAutoFit/>
            </a:bodyPr>
            <a:lstStyle/>
            <a:p>
              <a:pPr algn="l"/>
              <a:r>
                <a:rPr sz="1400" b="0" i="0">
                  <a:solidFill>
                    <a:srgbClr val="595959"/>
                  </a:solidFill>
                  <a:latin typeface="Calibri"/>
                </a:rPr>
                <a:t>Simulated facts. The fraction of facts seen once is the Good–Turing estimate of the probability of the unseen.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63D8B88D-36C4-45E1-74C8-A7D5EAB586FB}"/>
              </a:ext>
            </a:extLst>
          </p:cNvPr>
          <p:cNvSpPr txBox="1"/>
          <p:nvPr/>
        </p:nvSpPr>
        <p:spPr>
          <a:xfrm>
            <a:off x="0" y="148566"/>
            <a:ext cx="11680992" cy="548640"/>
          </a:xfrm>
          <a:prstGeom prst="rect">
            <a:avLst/>
          </a:prstGeom>
          <a:noFill/>
          <a:ln>
            <a:noFill/>
          </a:ln>
        </p:spPr>
        <p:txBody>
          <a:bodyPr wrap="square" rtlCol="0" anchor="ctr"/>
          <a:lstStyle/>
          <a:p>
            <a:pPr marL="0" indent="0">
              <a:buNone/>
            </a:pPr>
            <a:r>
              <a:rPr lang="en-US" sz="3200" b="1" dirty="0">
                <a:solidFill>
                  <a:srgbClr val="362FEC"/>
                </a:solidFill>
                <a:latin typeface="Calibri" pitchFamily="34" charset="0"/>
                <a:ea typeface="Calibri" pitchFamily="34" charset="-122"/>
                <a:cs typeface="Calibri" pitchFamily="34" charset="-120"/>
              </a:rPr>
              <a:t>Lecture 1</a:t>
            </a:r>
            <a:r>
              <a:rPr lang="en-US" sz="3200" b="1" dirty="0">
                <a:latin typeface="Calibri" pitchFamily="34" charset="0"/>
                <a:ea typeface="Calibri" pitchFamily="34" charset="-122"/>
                <a:cs typeface="Calibri" pitchFamily="34" charset="-120"/>
              </a:rPr>
              <a:t>:</a:t>
            </a:r>
            <a:r>
              <a:rPr lang="en-US" sz="3200" b="1" dirty="0">
                <a:solidFill>
                  <a:srgbClr val="00B050"/>
                </a:solidFill>
                <a:latin typeface="Calibri" pitchFamily="34" charset="0"/>
                <a:ea typeface="Calibri" pitchFamily="34" charset="-122"/>
                <a:cs typeface="Calibri" pitchFamily="34" charset="-120"/>
              </a:rPr>
              <a:t> </a:t>
            </a:r>
            <a:r>
              <a:rPr lang="en-US" sz="3200" b="1" dirty="0">
                <a:solidFill>
                  <a:srgbClr val="000000"/>
                </a:solidFill>
                <a:latin typeface="Calibri" pitchFamily="34" charset="0"/>
                <a:ea typeface="Calibri" pitchFamily="34" charset="-122"/>
                <a:cs typeface="Calibri" pitchFamily="34" charset="-120"/>
              </a:rPr>
              <a:t>(Artificial) </a:t>
            </a:r>
            <a:r>
              <a:rPr lang="en-US" sz="3200" b="1" dirty="0">
                <a:solidFill>
                  <a:srgbClr val="FF0000"/>
                </a:solidFill>
                <a:latin typeface="Calibri" pitchFamily="34" charset="0"/>
                <a:ea typeface="Calibri" pitchFamily="34" charset="-122"/>
                <a:cs typeface="Calibri" pitchFamily="34" charset="-120"/>
              </a:rPr>
              <a:t>Intelligence</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00B050"/>
                </a:solidFill>
                <a:latin typeface="Calibri" pitchFamily="34" charset="0"/>
                <a:ea typeface="Calibri" pitchFamily="34" charset="-122"/>
                <a:cs typeface="Calibri" pitchFamily="34" charset="-120"/>
              </a:rPr>
              <a:t>Learning</a:t>
            </a:r>
            <a:r>
              <a:rPr lang="en-US" sz="3200" b="1" dirty="0">
                <a:solidFill>
                  <a:srgbClr val="000000"/>
                </a:solidFill>
                <a:latin typeface="Calibri" pitchFamily="34" charset="0"/>
                <a:ea typeface="Calibri" pitchFamily="34" charset="-122"/>
                <a:cs typeface="Calibri" pitchFamily="34" charset="-120"/>
              </a:rPr>
              <a:t>, </a:t>
            </a:r>
            <a:r>
              <a:rPr lang="en-US" sz="3200" b="1" dirty="0">
                <a:solidFill>
                  <a:srgbClr val="362FEC"/>
                </a:solidFill>
                <a:latin typeface="Calibri" pitchFamily="34" charset="0"/>
                <a:ea typeface="Calibri" pitchFamily="34" charset="-122"/>
                <a:cs typeface="Calibri" pitchFamily="34" charset="-120"/>
              </a:rPr>
              <a:t>Language</a:t>
            </a:r>
            <a:r>
              <a:rPr lang="en-US" sz="3200" b="1" dirty="0">
                <a:solidFill>
                  <a:srgbClr val="000000"/>
                </a:solidFill>
                <a:latin typeface="Calibri" pitchFamily="34" charset="0"/>
                <a:ea typeface="Calibri" pitchFamily="34" charset="-122"/>
                <a:cs typeface="Calibri" pitchFamily="34" charset="-120"/>
              </a:rPr>
              <a:t>, and </a:t>
            </a:r>
            <a:r>
              <a:rPr lang="en-US" sz="3200" b="1" dirty="0">
                <a:solidFill>
                  <a:schemeClr val="accent2"/>
                </a:solidFill>
                <a:latin typeface="Calibri" pitchFamily="34" charset="0"/>
                <a:ea typeface="Calibri" pitchFamily="34" charset="-122"/>
                <a:cs typeface="Calibri" pitchFamily="34" charset="-120"/>
              </a:rPr>
              <a:t>Meaning</a:t>
            </a:r>
            <a:endParaRPr lang="en-US" sz="3200" dirty="0">
              <a:solidFill>
                <a:schemeClr val="accent2"/>
              </a:solidFill>
            </a:endParaRPr>
          </a:p>
        </p:txBody>
      </p:sp>
      <p:sp>
        <p:nvSpPr>
          <p:cNvPr id="3" name="TextBox 4">
            <a:extLst>
              <a:ext uri="{FF2B5EF4-FFF2-40B4-BE49-F238E27FC236}">
                <a16:creationId xmlns:a16="http://schemas.microsoft.com/office/drawing/2014/main" id="{66572BAD-DD8C-3E32-5E0A-D54192545328}"/>
              </a:ext>
            </a:extLst>
          </p:cNvPr>
          <p:cNvSpPr txBox="1"/>
          <p:nvPr/>
        </p:nvSpPr>
        <p:spPr>
          <a:xfrm>
            <a:off x="599290" y="1382286"/>
            <a:ext cx="6646637" cy="3785652"/>
          </a:xfrm>
          <a:prstGeom prst="rect">
            <a:avLst/>
          </a:prstGeom>
          <a:noFill/>
        </p:spPr>
        <p:txBody>
          <a:bodyPr wrap="square" rtlCol="0">
            <a:spAutoFit/>
          </a:bodyPr>
          <a:lstStyle/>
          <a:p>
            <a:pPr marL="342900" indent="-342900">
              <a:buFont typeface="+mj-lt"/>
              <a:buAutoNum type="arabicPeriod"/>
            </a:pPr>
            <a:r>
              <a:rPr lang="en-US" sz="2000" dirty="0">
                <a:latin typeface="Calibri" panose="020F0502020204030204" pitchFamily="34" charset="0"/>
                <a:cs typeface="Calibri" panose="020F0502020204030204" pitchFamily="34" charset="0"/>
              </a:rPr>
              <a:t>Short timeline highlighting language and its modeling, course description: what we will study and build</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Basic AI/ML/DL terminology</a:t>
            </a:r>
          </a:p>
          <a:p>
            <a:pPr marL="342900" indent="-342900">
              <a:buFont typeface="+mj-lt"/>
              <a:buAutoNum type="arabicPeriod"/>
            </a:pPr>
            <a:endParaRPr lang="en-US" sz="2000" dirty="0">
              <a:latin typeface="Calibri" panose="020F0502020204030204" pitchFamily="34" charset="0"/>
              <a:cs typeface="Calibri" panose="020F0502020204030204" pitchFamily="34" charset="0"/>
            </a:endParaRPr>
          </a:p>
          <a:p>
            <a:pPr marL="342900" indent="-342900">
              <a:buFont typeface="+mj-lt"/>
              <a:buAutoNum type="arabicPeriod"/>
            </a:pPr>
            <a:r>
              <a:rPr lang="en-US" sz="2000" dirty="0">
                <a:latin typeface="Calibri" panose="020F0502020204030204" pitchFamily="34" charset="0"/>
                <a:cs typeface="Calibri" panose="020F0502020204030204" pitchFamily="34" charset="0"/>
              </a:rPr>
              <a:t>Understanding </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Intelligence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Learning</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Language</a:t>
            </a:r>
          </a:p>
          <a:p>
            <a:pPr marL="800100" lvl="1" indent="-342900">
              <a:buFont typeface="Arial" panose="020B0604020202020204" pitchFamily="34" charset="0"/>
              <a:buChar char="•"/>
            </a:pPr>
            <a:r>
              <a:rPr lang="en-US" sz="2000" dirty="0">
                <a:latin typeface="Calibri" pitchFamily="34" charset="0"/>
                <a:ea typeface="Calibri" pitchFamily="34" charset="-122"/>
                <a:cs typeface="Calibri" pitchFamily="34" charset="-120"/>
              </a:rPr>
              <a:t>Meaning</a:t>
            </a:r>
            <a:endParaRPr lang="en-US" sz="2000" dirty="0">
              <a:latin typeface="Calibri" panose="020F0502020204030204" pitchFamily="34" charset="0"/>
              <a:cs typeface="Calibri" panose="020F0502020204030204" pitchFamily="34" charset="0"/>
            </a:endParaRPr>
          </a:p>
          <a:p>
            <a:pPr lvl="1"/>
            <a:endParaRPr lang="en-US" sz="2000" dirty="0">
              <a:latin typeface="Calibri" panose="020F0502020204030204" pitchFamily="34" charset="0"/>
              <a:cs typeface="Calibri" panose="020F0502020204030204" pitchFamily="34" charset="0"/>
            </a:endParaRPr>
          </a:p>
          <a:p>
            <a:pPr marL="457200" indent="-457200">
              <a:buFont typeface="+mj-lt"/>
              <a:buAutoNum type="arabicPeriod"/>
            </a:pPr>
            <a:r>
              <a:rPr lang="en-US" sz="2000" dirty="0">
                <a:latin typeface="Calibri" panose="020F0502020204030204" pitchFamily="34" charset="0"/>
                <a:cs typeface="Calibri" panose="020F0502020204030204" pitchFamily="34" charset="0"/>
              </a:rPr>
              <a:t>Hands-on: an autograd engine</a:t>
            </a:r>
          </a:p>
        </p:txBody>
      </p:sp>
      <p:sp>
        <p:nvSpPr>
          <p:cNvPr id="4" name="red box">
            <a:extLst>
              <a:ext uri="{FF2B5EF4-FFF2-40B4-BE49-F238E27FC236}">
                <a16:creationId xmlns:a16="http://schemas.microsoft.com/office/drawing/2014/main" id="{614C2DA7-5561-EFDE-A18D-698F7356000C}"/>
              </a:ext>
            </a:extLst>
          </p:cNvPr>
          <p:cNvSpPr/>
          <p:nvPr/>
        </p:nvSpPr>
        <p:spPr>
          <a:xfrm>
            <a:off x="1070264" y="4792096"/>
            <a:ext cx="3256364" cy="377241"/>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Hands-on</a:t>
            </a:r>
            <a:r>
              <a:rPr lang="en-US" sz="3200" b="1" dirty="0">
                <a:solidFill>
                  <a:srgbClr val="000000"/>
                </a:solidFill>
                <a:latin typeface="Calibri" pitchFamily="34" charset="0"/>
                <a:ea typeface="Calibri" pitchFamily="34" charset="-122"/>
                <a:cs typeface="Calibri" pitchFamily="34" charset="-120"/>
              </a:rPr>
              <a:t>: an </a:t>
            </a:r>
            <a:r>
              <a:rPr lang="en-US" sz="3200" b="1" dirty="0">
                <a:solidFill>
                  <a:srgbClr val="362FEC"/>
                </a:solidFill>
                <a:latin typeface="Calibri" pitchFamily="34" charset="0"/>
                <a:ea typeface="Calibri" pitchFamily="34" charset="-122"/>
                <a:cs typeface="Calibri" pitchFamily="34" charset="-120"/>
              </a:rPr>
              <a:t>Autograd</a:t>
            </a:r>
            <a:r>
              <a:rPr lang="en-US" sz="3200" b="1" dirty="0">
                <a:solidFill>
                  <a:srgbClr val="000000"/>
                </a:solidFill>
                <a:latin typeface="Calibri" pitchFamily="34" charset="0"/>
                <a:ea typeface="Calibri" pitchFamily="34" charset="-122"/>
                <a:cs typeface="Calibri" pitchFamily="34" charset="-120"/>
              </a:rPr>
              <a:t> Engine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Three ways to compute a derivative</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362FEC"/>
                </a:solidFill>
                <a:latin typeface="Calibri"/>
              </a:rPr>
              <a:t>A small program</a:t>
            </a:r>
            <a:r>
              <a:rPr sz="1800" b="0" i="0">
                <a:solidFill>
                  <a:srgbClr val="000000"/>
                </a:solidFill>
                <a:latin typeface="Calibri"/>
              </a:rPr>
              <a:t>: the logistic map, run for three steps. How do we get its derivative? (Figure 17 of the notes, from Baydin et al., 2018.)</a:t>
            </a:r>
          </a:p>
          <a:p>
            <a:pPr algn="l">
              <a:spcAft>
                <a:spcPts val="1200"/>
              </a:spcAft>
            </a:pPr>
            <a:r>
              <a:rPr sz="1800" b="1" i="0">
                <a:solidFill>
                  <a:srgbClr val="FF0000"/>
                </a:solidFill>
                <a:latin typeface="Calibri"/>
              </a:rPr>
              <a:t>Symbolic</a:t>
            </a:r>
            <a:r>
              <a:rPr sz="1800" b="0" i="0">
                <a:solidFill>
                  <a:srgbClr val="000000"/>
                </a:solidFill>
                <a:latin typeface="Calibri"/>
              </a:rPr>
              <a:t>: expand the program into one formula, then differentiate. Exact, but a value used twice is copied twice.</a:t>
            </a:r>
          </a:p>
          <a:p>
            <a:pPr algn="l">
              <a:spcAft>
                <a:spcPts val="1200"/>
              </a:spcAft>
            </a:pPr>
            <a:r>
              <a:rPr sz="1800" b="1" i="0">
                <a:solidFill>
                  <a:srgbClr val="00B050"/>
                </a:solidFill>
                <a:latin typeface="Calibri"/>
              </a:rPr>
              <a:t>Numerical</a:t>
            </a:r>
            <a:r>
              <a:rPr sz="1800" b="0" i="0">
                <a:solidFill>
                  <a:srgbClr val="000000"/>
                </a:solidFill>
                <a:latin typeface="Calibri"/>
              </a:rPr>
              <a:t>: evaluate the program at nearby points. Approximate, and one input direction at a time.</a:t>
            </a:r>
          </a:p>
          <a:p>
            <a:pPr algn="l">
              <a:spcAft>
                <a:spcPts val="1200"/>
              </a:spcAft>
            </a:pPr>
            <a:r>
              <a:rPr sz="1800" b="1" i="0">
                <a:solidFill>
                  <a:srgbClr val="362FEC"/>
                </a:solidFill>
                <a:latin typeface="Calibri"/>
              </a:rPr>
              <a:t>Automatic</a:t>
            </a:r>
            <a:r>
              <a:rPr sz="1800" b="0" i="0">
                <a:solidFill>
                  <a:srgbClr val="000000"/>
                </a:solidFill>
                <a:latin typeface="Calibri"/>
              </a:rPr>
              <a:t>: apply each operation's exact derivative to the values the program computes. Exact up to rounding, a constant factor more work, and it follows the loops and branches the program took.</a:t>
            </a:r>
          </a:p>
        </p:txBody>
      </p:sp>
      <p:grpSp>
        <p:nvGrpSpPr>
          <p:cNvPr id="5" name="picture 1"/>
          <p:cNvGrpSpPr/>
          <p:nvPr/>
        </p:nvGrpSpPr>
        <p:grpSpPr>
          <a:xfrm>
            <a:off x="6967374" y="1325880"/>
            <a:ext cx="4810451" cy="4709160"/>
            <a:chOff x="6967374" y="1325880"/>
            <a:chExt cx="4810451" cy="4709160"/>
          </a:xfrm>
        </p:grpSpPr>
        <p:pic>
          <p:nvPicPr>
            <p:cNvPr id="6" name="Picture 5" descr="eq_logmap.png"/>
            <p:cNvPicPr>
              <a:picLocks noChangeAspect="1"/>
            </p:cNvPicPr>
            <p:nvPr/>
          </p:nvPicPr>
          <p:blipFill>
            <a:blip r:embed="rId2"/>
            <a:stretch>
              <a:fillRect/>
            </a:stretch>
          </p:blipFill>
          <p:spPr>
            <a:xfrm>
              <a:off x="7269480" y="1325880"/>
              <a:ext cx="4206240" cy="274377"/>
            </a:xfrm>
            <a:prstGeom prst="rect">
              <a:avLst/>
            </a:prstGeom>
          </p:spPr>
        </p:pic>
        <p:pic>
          <p:nvPicPr>
            <p:cNvPr id="7" name="Picture 6" descr="baydin-differentiation.png"/>
            <p:cNvPicPr>
              <a:picLocks noChangeAspect="1"/>
            </p:cNvPicPr>
            <p:nvPr/>
          </p:nvPicPr>
          <p:blipFill>
            <a:blip r:embed="rId3"/>
            <a:stretch>
              <a:fillRect/>
            </a:stretch>
          </p:blipFill>
          <p:spPr>
            <a:xfrm>
              <a:off x="6967374" y="1828800"/>
              <a:ext cx="4810451" cy="4206240"/>
            </a:xfrm>
            <a:prstGeom prst="rect">
              <a:avLst/>
            </a:prstGeom>
          </p:spPr>
        </p:pic>
      </p:grpSp>
      <p:grpSp>
        <p:nvGrpSpPr>
          <p:cNvPr id="8" name="picture 2"/>
          <p:cNvGrpSpPr/>
          <p:nvPr/>
        </p:nvGrpSpPr>
        <p:grpSpPr>
          <a:xfrm>
            <a:off x="6812280" y="1371600"/>
            <a:ext cx="5120640" cy="4224528"/>
            <a:chOff x="6812280" y="1371600"/>
            <a:chExt cx="5120640" cy="4224528"/>
          </a:xfrm>
        </p:grpSpPr>
        <p:pic>
          <p:nvPicPr>
            <p:cNvPr id="9" name="Picture 8" descr="blowup.png"/>
            <p:cNvPicPr>
              <a:picLocks noChangeAspect="1"/>
            </p:cNvPicPr>
            <p:nvPr/>
          </p:nvPicPr>
          <p:blipFill>
            <a:blip r:embed="rId4"/>
            <a:stretch>
              <a:fillRect/>
            </a:stretch>
          </p:blipFill>
          <p:spPr>
            <a:xfrm>
              <a:off x="6977816" y="1371600"/>
              <a:ext cx="4789567" cy="3291840"/>
            </a:xfrm>
            <a:prstGeom prst="rect">
              <a:avLst/>
            </a:prstGeom>
          </p:spPr>
        </p:pic>
        <p:sp>
          <p:nvSpPr>
            <p:cNvPr id="10" name="description"/>
            <p:cNvSpPr txBox="1"/>
            <p:nvPr/>
          </p:nvSpPr>
          <p:spPr>
            <a:xfrm>
              <a:off x="6812280" y="4773168"/>
              <a:ext cx="5120640" cy="822960"/>
            </a:xfrm>
            <a:prstGeom prst="rect">
              <a:avLst/>
            </a:prstGeom>
            <a:noFill/>
          </p:spPr>
          <p:txBody>
            <a:bodyPr wrap="square" anchor="t" lIns="0" rIns="0" tIns="0" bIns="0">
              <a:spAutoFit/>
            </a:bodyPr>
            <a:lstStyle/>
            <a:p>
              <a:pPr algn="l"/>
              <a:r>
                <a:rPr sz="1400" b="0" i="0">
                  <a:solidFill>
                    <a:srgbClr val="595959"/>
                  </a:solidFill>
                  <a:latin typeface="Calibri"/>
                </a:rPr>
                <a:t>After seven steps the program performs 21 operations; its derivative written as a formula has about 11,000 nodes, and each step multiplies that by more than 2.5. A program with data-dependent branches has no single formula.</a:t>
              </a:r>
            </a:p>
          </p:txBody>
        </p:sp>
      </p:grpSp>
      <p:grpSp>
        <p:nvGrpSpPr>
          <p:cNvPr id="11" name="picture 3"/>
          <p:cNvGrpSpPr/>
          <p:nvPr/>
        </p:nvGrpSpPr>
        <p:grpSpPr>
          <a:xfrm>
            <a:off x="6812280" y="1371600"/>
            <a:ext cx="5120640" cy="4133088"/>
            <a:chOff x="6812280" y="1371600"/>
            <a:chExt cx="5120640" cy="4133088"/>
          </a:xfrm>
        </p:grpSpPr>
        <p:pic>
          <p:nvPicPr>
            <p:cNvPr id="12" name="Picture 11" descr="fd_error.png"/>
            <p:cNvPicPr>
              <a:picLocks noChangeAspect="1"/>
            </p:cNvPicPr>
            <p:nvPr/>
          </p:nvPicPr>
          <p:blipFill>
            <a:blip r:embed="rId5"/>
            <a:stretch>
              <a:fillRect/>
            </a:stretch>
          </p:blipFill>
          <p:spPr>
            <a:xfrm>
              <a:off x="7008378" y="1371600"/>
              <a:ext cx="4728442" cy="3200400"/>
            </a:xfrm>
            <a:prstGeom prst="rect">
              <a:avLst/>
            </a:prstGeom>
          </p:spPr>
        </p:pic>
        <p:sp>
          <p:nvSpPr>
            <p:cNvPr id="13" name="description"/>
            <p:cNvSpPr txBox="1"/>
            <p:nvPr/>
          </p:nvSpPr>
          <p:spPr>
            <a:xfrm>
              <a:off x="6812280" y="4681728"/>
              <a:ext cx="5120640" cy="822960"/>
            </a:xfrm>
            <a:prstGeom prst="rect">
              <a:avLst/>
            </a:prstGeom>
            <a:noFill/>
          </p:spPr>
          <p:txBody>
            <a:bodyPr wrap="square" anchor="t" lIns="0" rIns="0" tIns="0" bIns="0">
              <a:spAutoFit/>
            </a:bodyPr>
            <a:lstStyle/>
            <a:p>
              <a:pPr algn="l"/>
              <a:r>
                <a:rPr sz="1400" b="0" i="0">
                  <a:solidFill>
                    <a:srgbClr val="595959"/>
                  </a:solidFill>
                  <a:latin typeface="Calibri"/>
                </a:rPr>
                <a:t>Even the central difference keeps only about two thirds of the digits of double precision, four or five in single, one or two in 16-bit formats. A gradient in n inputs needs 2n evaluations.</a:t>
              </a:r>
            </a:p>
          </p:txBody>
        </p:sp>
      </p:grpSp>
      <p:grpSp>
        <p:nvGrpSpPr>
          <p:cNvPr id="14" name="picture 4"/>
          <p:cNvGrpSpPr/>
          <p:nvPr/>
        </p:nvGrpSpPr>
        <p:grpSpPr>
          <a:xfrm>
            <a:off x="6812280" y="1371600"/>
            <a:ext cx="5120640" cy="4480560"/>
            <a:chOff x="6812280" y="1371600"/>
            <a:chExt cx="5120640" cy="4480560"/>
          </a:xfrm>
        </p:grpSpPr>
        <p:pic>
          <p:nvPicPr>
            <p:cNvPr id="15" name="Picture 14" descr="baydin-differentiation.png"/>
            <p:cNvPicPr>
              <a:picLocks noChangeAspect="1"/>
            </p:cNvPicPr>
            <p:nvPr/>
          </p:nvPicPr>
          <p:blipFill>
            <a:blip r:embed="rId3"/>
            <a:stretch>
              <a:fillRect/>
            </a:stretch>
          </p:blipFill>
          <p:spPr>
            <a:xfrm>
              <a:off x="7124236" y="1371600"/>
              <a:ext cx="4496726" cy="3931920"/>
            </a:xfrm>
            <a:prstGeom prst="rect">
              <a:avLst/>
            </a:prstGeom>
          </p:spPr>
        </p:pic>
        <p:sp>
          <p:nvSpPr>
            <p:cNvPr id="16" name="description"/>
            <p:cNvSpPr txBox="1"/>
            <p:nvPr/>
          </p:nvSpPr>
          <p:spPr>
            <a:xfrm>
              <a:off x="6812280" y="5394960"/>
              <a:ext cx="5120640" cy="457200"/>
            </a:xfrm>
            <a:prstGeom prst="rect">
              <a:avLst/>
            </a:prstGeom>
            <a:noFill/>
          </p:spPr>
          <p:txBody>
            <a:bodyPr wrap="square" anchor="t" lIns="0" rIns="0" tIns="0" bIns="0">
              <a:spAutoFit/>
            </a:bodyPr>
            <a:lstStyle/>
            <a:p>
              <a:pPr algn="l"/>
              <a:r>
                <a:rPr sz="1400" b="0" i="0">
                  <a:solidFill>
                    <a:srgbClr val="595959"/>
                  </a:solidFill>
                  <a:latin typeface="Calibri"/>
                </a:rPr>
                <a:t>The right-hand column of the figure: each value v is carried together with its derivative dv.</a:t>
              </a:r>
            </a:p>
          </p:txBody>
        </p:sp>
      </p:grpSp>
      <p:sp>
        <p:nvSpPr>
          <p:cNvPr id="17" name="takeaway"/>
          <p:cNvSpPr txBox="1"/>
          <p:nvPr/>
        </p:nvSpPr>
        <p:spPr>
          <a:xfrm>
            <a:off x="384048" y="6080760"/>
            <a:ext cx="11430000" cy="457200"/>
          </a:xfrm>
          <a:prstGeom prst="rect">
            <a:avLst/>
          </a:prstGeom>
          <a:noFill/>
        </p:spPr>
        <p:txBody>
          <a:bodyPr wrap="square" lIns="0" rIns="0" tIns="0" bIns="0">
            <a:spAutoFit/>
          </a:bodyPr>
          <a:lstStyle/>
          <a:p>
            <a:pPr algn="l">
              <a:spcAft>
                <a:spcPts val="1000"/>
              </a:spcAft>
            </a:pPr>
            <a:r>
              <a:rPr sz="1800" b="1" i="0">
                <a:solidFill>
                  <a:srgbClr val="000000"/>
                </a:solidFill>
                <a:latin typeface="Calibri"/>
              </a:rPr>
              <a:t>Against numerical differentiation, autodiff wins twice: </a:t>
            </a:r>
            <a:r>
              <a:rPr sz="1800" b="1" i="0">
                <a:solidFill>
                  <a:srgbClr val="00B050"/>
                </a:solidFill>
                <a:latin typeface="Calibri"/>
              </a:rPr>
              <a:t>accuracy</a:t>
            </a:r>
            <a:r>
              <a:rPr sz="1800" b="0" i="0">
                <a:solidFill>
                  <a:srgbClr val="000000"/>
                </a:solidFill>
                <a:latin typeface="Calibri"/>
              </a:rPr>
              <a:t> (the smaller win) and </a:t>
            </a:r>
            <a:r>
              <a:rPr sz="1800" b="1" i="0">
                <a:solidFill>
                  <a:srgbClr val="FF0000"/>
                </a:solidFill>
                <a:latin typeface="Calibri"/>
              </a:rPr>
              <a:t>cost</a:t>
            </a:r>
            <a:r>
              <a:rPr sz="1800" b="0" i="0">
                <a:solidFill>
                  <a:srgbClr val="000000"/>
                </a:solidFill>
                <a:latin typeface="Calibri"/>
              </a:rPr>
              <a:t> (the decisive 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7" grpId="0"/>
    </p:bldLst>
  </p:timing>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Hands-on</a:t>
            </a:r>
            <a:r>
              <a:rPr lang="en-US" sz="3200" b="1" dirty="0">
                <a:solidFill>
                  <a:srgbClr val="000000"/>
                </a:solidFill>
                <a:latin typeface="Calibri" pitchFamily="34" charset="0"/>
                <a:ea typeface="Calibri" pitchFamily="34" charset="-122"/>
                <a:cs typeface="Calibri" pitchFamily="34" charset="-120"/>
              </a:rPr>
              <a:t>: an </a:t>
            </a:r>
            <a:r>
              <a:rPr lang="en-US" sz="3200" b="1" dirty="0">
                <a:solidFill>
                  <a:srgbClr val="362FEC"/>
                </a:solidFill>
                <a:latin typeface="Calibri" pitchFamily="34" charset="0"/>
                <a:ea typeface="Calibri" pitchFamily="34" charset="-122"/>
                <a:cs typeface="Calibri" pitchFamily="34" charset="-120"/>
              </a:rPr>
              <a:t>Autograd</a:t>
            </a:r>
            <a:r>
              <a:rPr lang="en-US" sz="3200" b="1" dirty="0">
                <a:solidFill>
                  <a:srgbClr val="000000"/>
                </a:solidFill>
                <a:latin typeface="Calibri" pitchFamily="34" charset="0"/>
                <a:ea typeface="Calibri" pitchFamily="34" charset="-122"/>
                <a:cs typeface="Calibri" pitchFamily="34" charset="-120"/>
              </a:rPr>
              <a:t> Engine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Why reverse mode</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00B050"/>
                </a:solidFill>
                <a:latin typeface="Calibri"/>
              </a:rPr>
              <a:t>Forward mode</a:t>
            </a:r>
            <a:r>
              <a:rPr sz="1800" b="0" i="0">
                <a:solidFill>
                  <a:srgbClr val="000000"/>
                </a:solidFill>
                <a:latin typeface="Calibri"/>
              </a:rPr>
              <a:t>: carries the derivative with respect to one input forward, alongside the values: n inputs, n passes, like finite differences.</a:t>
            </a:r>
          </a:p>
          <a:p>
            <a:pPr algn="l">
              <a:spcAft>
                <a:spcPts val="1200"/>
              </a:spcAft>
            </a:pPr>
            <a:r>
              <a:rPr sz="1800" b="1" i="0">
                <a:solidFill>
                  <a:srgbClr val="FF0000"/>
                </a:solidFill>
                <a:latin typeface="Calibri"/>
              </a:rPr>
              <a:t>Reverse mode</a:t>
            </a:r>
            <a:r>
              <a:rPr sz="1800" b="0" i="0">
                <a:solidFill>
                  <a:srgbClr val="000000"/>
                </a:solidFill>
                <a:latin typeface="Calibri"/>
              </a:rPr>
              <a:t>: starts from the single output and sends its sensitivity back to every input at once. The whole gradient costs a small constant factor more than the function (Baur and Strassen, 1983). The price is memory.</a:t>
            </a:r>
          </a:p>
          <a:p>
            <a:pPr algn="l">
              <a:spcAft>
                <a:spcPts val="1200"/>
              </a:spcAft>
            </a:pPr>
            <a:r>
              <a:rPr sz="1800" b="1" i="0">
                <a:solidFill>
                  <a:srgbClr val="362FEC"/>
                </a:solidFill>
                <a:latin typeface="Calibri"/>
              </a:rPr>
              <a:t>At scale</a:t>
            </a:r>
            <a:r>
              <a:rPr sz="1800" b="0" i="0">
                <a:solidFill>
                  <a:srgbClr val="000000"/>
                </a:solidFill>
                <a:latin typeface="Calibri"/>
              </a:rPr>
              <a:t>: 100 million parameters: 200 million evaluations for finite differences, about 2 or 3 for forward plus backward.</a:t>
            </a:r>
          </a:p>
        </p:txBody>
      </p:sp>
      <p:grpSp>
        <p:nvGrpSpPr>
          <p:cNvPr id="5" name="picture 1"/>
          <p:cNvGrpSpPr/>
          <p:nvPr/>
        </p:nvGrpSpPr>
        <p:grpSpPr>
          <a:xfrm>
            <a:off x="6812280" y="1371600"/>
            <a:ext cx="5120640" cy="2985161"/>
            <a:chOff x="6812280" y="1371600"/>
            <a:chExt cx="5120640" cy="2985161"/>
          </a:xfrm>
        </p:grpSpPr>
        <p:pic>
          <p:nvPicPr>
            <p:cNvPr id="6" name="Picture 5" descr="modes.png"/>
            <p:cNvPicPr>
              <a:picLocks noChangeAspect="1"/>
            </p:cNvPicPr>
            <p:nvPr/>
          </p:nvPicPr>
          <p:blipFill>
            <a:blip r:embed="rId2"/>
            <a:stretch>
              <a:fillRect/>
            </a:stretch>
          </p:blipFill>
          <p:spPr>
            <a:xfrm>
              <a:off x="6812280" y="1371600"/>
              <a:ext cx="5120640" cy="2052473"/>
            </a:xfrm>
            <a:prstGeom prst="rect">
              <a:avLst/>
            </a:prstGeom>
          </p:spPr>
        </p:pic>
        <p:sp>
          <p:nvSpPr>
            <p:cNvPr id="7" name="description"/>
            <p:cNvSpPr txBox="1"/>
            <p:nvPr/>
          </p:nvSpPr>
          <p:spPr>
            <a:xfrm>
              <a:off x="6812280" y="3533801"/>
              <a:ext cx="5120640" cy="822960"/>
            </a:xfrm>
            <a:prstGeom prst="rect">
              <a:avLst/>
            </a:prstGeom>
            <a:noFill/>
          </p:spPr>
          <p:txBody>
            <a:bodyPr wrap="square" anchor="t" lIns="0" rIns="0" tIns="0" bIns="0">
              <a:spAutoFit/>
            </a:bodyPr>
            <a:lstStyle/>
            <a:p>
              <a:pPr algn="l"/>
              <a:r>
                <a:rPr sz="1400" b="0" i="0">
                  <a:solidFill>
                    <a:srgbClr val="595959"/>
                  </a:solidFill>
                  <a:latin typeface="Calibri"/>
                </a:rPr>
                <a:t>For the logistic map, with a single input, forward mode is fine. For a loss with millions of parameters it is the whole difference.</a:t>
              </a:r>
            </a:p>
          </p:txBody>
        </p:sp>
      </p:grpSp>
      <p:grpSp>
        <p:nvGrpSpPr>
          <p:cNvPr id="8" name="picture 3"/>
          <p:cNvGrpSpPr/>
          <p:nvPr/>
        </p:nvGrpSpPr>
        <p:grpSpPr>
          <a:xfrm>
            <a:off x="6812280" y="1371600"/>
            <a:ext cx="5120640" cy="4133088"/>
            <a:chOff x="6812280" y="1371600"/>
            <a:chExt cx="5120640" cy="4133088"/>
          </a:xfrm>
        </p:grpSpPr>
        <p:pic>
          <p:nvPicPr>
            <p:cNvPr id="9" name="Picture 8" descr="cheap_grad.png"/>
            <p:cNvPicPr>
              <a:picLocks noChangeAspect="1"/>
            </p:cNvPicPr>
            <p:nvPr/>
          </p:nvPicPr>
          <p:blipFill>
            <a:blip r:embed="rId3"/>
            <a:stretch>
              <a:fillRect/>
            </a:stretch>
          </p:blipFill>
          <p:spPr>
            <a:xfrm>
              <a:off x="7145866" y="1371600"/>
              <a:ext cx="4453466" cy="3200400"/>
            </a:xfrm>
            <a:prstGeom prst="rect">
              <a:avLst/>
            </a:prstGeom>
          </p:spPr>
        </p:pic>
        <p:sp>
          <p:nvSpPr>
            <p:cNvPr id="10" name="description"/>
            <p:cNvSpPr txBox="1"/>
            <p:nvPr/>
          </p:nvSpPr>
          <p:spPr>
            <a:xfrm>
              <a:off x="6812280" y="4681728"/>
              <a:ext cx="5120640" cy="822960"/>
            </a:xfrm>
            <a:prstGeom prst="rect">
              <a:avLst/>
            </a:prstGeom>
            <a:noFill/>
          </p:spPr>
          <p:txBody>
            <a:bodyPr wrap="square" anchor="t" lIns="0" rIns="0" tIns="0" bIns="0">
              <a:spAutoFit/>
            </a:bodyPr>
            <a:lstStyle/>
            <a:p>
              <a:pPr algn="l"/>
              <a:r>
                <a:rPr sz="1400" b="0" i="0">
                  <a:solidFill>
                    <a:srgbClr val="595959"/>
                  </a:solidFill>
                  <a:latin typeface="Calibri"/>
                </a:rPr>
                <a:t>In the notebook, width 1024: about 15 minutes for finite differences against about ten milliseconds for forward plus backward. This, more than the digits, is why billion-parameter networks can be trained.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Hands-on</a:t>
            </a:r>
            <a:r>
              <a:rPr lang="en-US" sz="3200" b="1" dirty="0">
                <a:solidFill>
                  <a:srgbClr val="000000"/>
                </a:solidFill>
                <a:latin typeface="Calibri" pitchFamily="34" charset="0"/>
                <a:ea typeface="Calibri" pitchFamily="34" charset="-122"/>
                <a:cs typeface="Calibri" pitchFamily="34" charset="-120"/>
              </a:rPr>
              <a:t>: an </a:t>
            </a:r>
            <a:r>
              <a:rPr lang="en-US" sz="3200" b="1" dirty="0">
                <a:solidFill>
                  <a:srgbClr val="362FEC"/>
                </a:solidFill>
                <a:latin typeface="Calibri" pitchFamily="34" charset="0"/>
                <a:ea typeface="Calibri" pitchFamily="34" charset="-122"/>
                <a:cs typeface="Calibri" pitchFamily="34" charset="-120"/>
              </a:rPr>
              <a:t>Autograd</a:t>
            </a:r>
            <a:r>
              <a:rPr lang="en-US" sz="3200" b="1" dirty="0">
                <a:solidFill>
                  <a:srgbClr val="000000"/>
                </a:solidFill>
                <a:latin typeface="Calibri" pitchFamily="34" charset="0"/>
                <a:ea typeface="Calibri" pitchFamily="34" charset="-122"/>
                <a:cs typeface="Calibri" pitchFamily="34" charset="-120"/>
              </a:rPr>
              <a:t> Engine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Tensors and computation graphs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600"/>
              </a:spcAft>
            </a:pPr>
            <a:r>
              <a:rPr sz="2000" b="1" i="0">
                <a:solidFill>
                  <a:srgbClr val="362FEC"/>
                </a:solidFill>
                <a:latin typeface="Calibri"/>
              </a:rPr>
              <a:t>A tensor</a:t>
            </a:r>
            <a:r>
              <a:rPr sz="2000" b="0" i="0">
                <a:solidFill>
                  <a:srgbClr val="000000"/>
                </a:solidFill>
                <a:latin typeface="Calibri"/>
              </a:rPr>
              <a:t>: holds its data, a gradient of the same shape, its parents, and a backward rule.</a:t>
            </a:r>
          </a:p>
          <a:p>
            <a:pPr algn="l">
              <a:spcAft>
                <a:spcPts val="1600"/>
              </a:spcAft>
            </a:pPr>
            <a:r>
              <a:rPr sz="2000" b="1" i="0">
                <a:solidFill>
                  <a:srgbClr val="00B050"/>
                </a:solidFill>
                <a:latin typeface="Calibri"/>
              </a:rPr>
              <a:t>Every operation records these</a:t>
            </a:r>
            <a:r>
              <a:rPr sz="2000" b="0" i="0">
                <a:solidFill>
                  <a:srgbClr val="000000"/>
                </a:solidFill>
                <a:latin typeface="Calibri"/>
              </a:rPr>
              <a:t>: so evaluating a loss builds a graph from the leaves, the inputs and parameters, to the loss.</a:t>
            </a:r>
          </a:p>
        </p:txBody>
      </p:sp>
      <p:grpSp>
        <p:nvGrpSpPr>
          <p:cNvPr id="5" name="picture 1"/>
          <p:cNvGrpSpPr/>
          <p:nvPr/>
        </p:nvGrpSpPr>
        <p:grpSpPr>
          <a:xfrm>
            <a:off x="6812280" y="1371600"/>
            <a:ext cx="5120640" cy="3789243"/>
            <a:chOff x="6812280" y="1371600"/>
            <a:chExt cx="5120640" cy="3789243"/>
          </a:xfrm>
        </p:grpSpPr>
        <p:pic>
          <p:nvPicPr>
            <p:cNvPr id="6" name="Picture 5" descr="tensor_anatomy.png"/>
            <p:cNvPicPr>
              <a:picLocks noChangeAspect="1"/>
            </p:cNvPicPr>
            <p:nvPr/>
          </p:nvPicPr>
          <p:blipFill>
            <a:blip r:embed="rId2"/>
            <a:stretch>
              <a:fillRect/>
            </a:stretch>
          </p:blipFill>
          <p:spPr>
            <a:xfrm>
              <a:off x="6812280" y="1371600"/>
              <a:ext cx="5120640" cy="2856555"/>
            </a:xfrm>
            <a:prstGeom prst="rect">
              <a:avLst/>
            </a:prstGeom>
          </p:spPr>
        </p:pic>
        <p:sp>
          <p:nvSpPr>
            <p:cNvPr id="7" name="description"/>
            <p:cNvSpPr txBox="1"/>
            <p:nvPr/>
          </p:nvSpPr>
          <p:spPr>
            <a:xfrm>
              <a:off x="6812280" y="4337883"/>
              <a:ext cx="5120640" cy="822960"/>
            </a:xfrm>
            <a:prstGeom prst="rect">
              <a:avLst/>
            </a:prstGeom>
            <a:noFill/>
          </p:spPr>
          <p:txBody>
            <a:bodyPr wrap="square" anchor="t" lIns="0" rIns="0" tIns="0" bIns="0">
              <a:spAutoFit/>
            </a:bodyPr>
            <a:lstStyle/>
            <a:p>
              <a:pPr algn="l"/>
              <a:r>
                <a:rPr sz="1400" b="0" i="0">
                  <a:solidFill>
                    <a:srgbClr val="595959"/>
                  </a:solidFill>
                  <a:latin typeface="Calibri"/>
                </a:rPr>
                <a:t>tinylm/autograd.py: a few hundred lines of plain Python and NumPy.</a:t>
              </a:r>
            </a:p>
          </p:txBody>
        </p:sp>
      </p:grpSp>
      <p:grpSp>
        <p:nvGrpSpPr>
          <p:cNvPr id="8" name="picture 2"/>
          <p:cNvGrpSpPr/>
          <p:nvPr/>
        </p:nvGrpSpPr>
        <p:grpSpPr>
          <a:xfrm>
            <a:off x="6812280" y="1371600"/>
            <a:ext cx="5120640" cy="3429000"/>
            <a:chOff x="6812280" y="1371600"/>
            <a:chExt cx="5120640" cy="3429000"/>
          </a:xfrm>
        </p:grpSpPr>
        <p:sp>
          <p:nvSpPr>
            <p:cNvPr id="9" name="Rounded Rectangle 8"/>
            <p:cNvSpPr/>
            <p:nvPr/>
          </p:nvSpPr>
          <p:spPr>
            <a:xfrm>
              <a:off x="6812280" y="1371600"/>
              <a:ext cx="5120640" cy="1737360"/>
            </a:xfrm>
            <a:prstGeom prst="roundRect">
              <a:avLst>
                <a:gd name="adj" fmla="val 6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200" b="0" i="0">
                  <a:solidFill>
                    <a:srgbClr val="000000"/>
                  </a:solidFill>
                  <a:latin typeface="Consolas"/>
                </a:rPr>
                <a:t>X = Tensor(rng.normal(size=(4, 3)))</a:t>
              </a:r>
            </a:p>
            <a:p>
              <a:pPr algn="l"/>
              <a:r>
                <a:rPr sz="1200" b="0" i="0">
                  <a:solidFill>
                    <a:srgbClr val="000000"/>
                  </a:solidFill>
                  <a:latin typeface="Consolas"/>
                </a:rPr>
                <a:t>W = Tensor(rng.normal(size=(3, 2)), requires_grad=True)</a:t>
              </a:r>
            </a:p>
            <a:p>
              <a:pPr algn="l"/>
              <a:r>
                <a:rPr sz="1200" b="0" i="0">
                  <a:solidFill>
                    <a:srgbClr val="000000"/>
                  </a:solidFill>
                  <a:latin typeface="Consolas"/>
                </a:rPr>
                <a:t>b = Tensor(np.array([0.5, -0.5]), requires_grad=True)</a:t>
              </a:r>
            </a:p>
            <a:p>
              <a:pPr algn="l"/>
              <a:r>
                <a:rPr sz="1200" b="0" i="0">
                  <a:solidFill>
                    <a:srgbClr val="000000"/>
                  </a:solidFill>
                  <a:latin typeface="Consolas"/>
                </a:rPr>
                <a:t/>
              </a:r>
            </a:p>
            <a:p>
              <a:pPr algn="l"/>
              <a:r>
                <a:rPr sz="1200" b="0" i="0">
                  <a:solidFill>
                    <a:srgbClr val="000000"/>
                  </a:solidFill>
                  <a:latin typeface="Consolas"/>
                </a:rPr>
                <a:t>Z = X @ W + b        # (4,3) @ (3,2) + (2,) -&gt; (4,2)</a:t>
              </a:r>
            </a:p>
            <a:p>
              <a:pPr algn="l"/>
              <a:r>
                <a:rPr sz="1200" b="0" i="0">
                  <a:solidFill>
                    <a:srgbClr val="000000"/>
                  </a:solidFill>
                  <a:latin typeface="Consolas"/>
                </a:rPr>
                <a:t>L = (Z ** 2).mean()   # one number</a:t>
              </a:r>
            </a:p>
          </p:txBody>
        </p:sp>
        <p:sp>
          <p:nvSpPr>
            <p:cNvPr id="10" name="Rounded Rectangle 9"/>
            <p:cNvSpPr/>
            <p:nvPr/>
          </p:nvSpPr>
          <p:spPr>
            <a:xfrm>
              <a:off x="6812280" y="3246120"/>
              <a:ext cx="5120640" cy="868680"/>
            </a:xfrm>
            <a:prstGeom prst="roundRect">
              <a:avLst>
                <a:gd name="adj" fmla="val 6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200" b="0" i="0">
                  <a:solidFill>
                    <a:srgbClr val="595959"/>
                  </a:solidFill>
                  <a:latin typeface="Consolas"/>
                </a:rPr>
                <a:t>Z: shape (4, 2)  op +   parents: @, leaf</a:t>
              </a:r>
            </a:p>
            <a:p>
              <a:pPr algn="l"/>
              <a:r>
                <a:rPr sz="1200" b="0" i="0">
                  <a:solidFill>
                    <a:srgbClr val="595959"/>
                  </a:solidFill>
                  <a:latin typeface="Consolas"/>
                </a:rPr>
                <a:t>L: shape ()      op /   parents: sum, leaf</a:t>
              </a:r>
            </a:p>
            <a:p>
              <a:pPr algn="l"/>
              <a:r>
                <a:rPr sz="1200" b="0" i="0">
                  <a:solidFill>
                    <a:srgbClr val="595959"/>
                  </a:solidFill>
                  <a:latin typeface="Consolas"/>
                </a:rPr>
                <a:t>L = 3.913</a:t>
              </a:r>
            </a:p>
          </p:txBody>
        </p:sp>
        <p:sp>
          <p:nvSpPr>
            <p:cNvPr id="11" name="description"/>
            <p:cNvSpPr txBox="1"/>
            <p:nvPr/>
          </p:nvSpPr>
          <p:spPr>
            <a:xfrm>
              <a:off x="6812280" y="4251960"/>
              <a:ext cx="5120640" cy="548640"/>
            </a:xfrm>
            <a:prstGeom prst="rect">
              <a:avLst/>
            </a:prstGeom>
            <a:noFill/>
          </p:spPr>
          <p:txBody>
            <a:bodyPr wrap="square" anchor="t" lIns="0" rIns="0" tIns="0" bIns="0">
              <a:spAutoFit/>
            </a:bodyPr>
            <a:lstStyle/>
            <a:p>
              <a:pPr algn="l"/>
              <a:r>
                <a:rPr sz="1400" b="0" i="0">
                  <a:solidFill>
                    <a:srgbClr val="595959"/>
                  </a:solidFill>
                  <a:latin typeface="Calibri"/>
                </a:rPr>
                <a:t>Part A of the Week 1 notebook, section 1. The engine computes a mean as a sum divided by a count.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Hands-on</a:t>
            </a:r>
            <a:r>
              <a:rPr lang="en-US" sz="3200" b="1" dirty="0">
                <a:solidFill>
                  <a:srgbClr val="000000"/>
                </a:solidFill>
                <a:latin typeface="Calibri" pitchFamily="34" charset="0"/>
                <a:ea typeface="Calibri" pitchFamily="34" charset="-122"/>
                <a:cs typeface="Calibri" pitchFamily="34" charset="-120"/>
              </a:rPr>
              <a:t>: an </a:t>
            </a:r>
            <a:r>
              <a:rPr lang="en-US" sz="3200" b="1" dirty="0">
                <a:solidFill>
                  <a:srgbClr val="362FEC"/>
                </a:solidFill>
                <a:latin typeface="Calibri" pitchFamily="34" charset="0"/>
                <a:ea typeface="Calibri" pitchFamily="34" charset="-122"/>
                <a:cs typeface="Calibri" pitchFamily="34" charset="-120"/>
              </a:rPr>
              <a:t>Autograd</a:t>
            </a:r>
            <a:r>
              <a:rPr lang="en-US" sz="3200" b="1" dirty="0">
                <a:solidFill>
                  <a:srgbClr val="000000"/>
                </a:solidFill>
                <a:latin typeface="Calibri" pitchFamily="34" charset="0"/>
                <a:ea typeface="Calibri" pitchFamily="34" charset="-122"/>
                <a:cs typeface="Calibri" pitchFamily="34" charset="-120"/>
              </a:rPr>
              <a:t> Engine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The backward pass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600"/>
              </a:spcAft>
            </a:pPr>
            <a:r>
              <a:rPr sz="2000" b="1" i="0">
                <a:solidFill>
                  <a:srgbClr val="362FEC"/>
                </a:solidFill>
                <a:latin typeface="Calibri"/>
              </a:rPr>
              <a:t>One local rule per operation</a:t>
            </a:r>
            <a:r>
              <a:rPr sz="2000" b="0" i="0">
                <a:solidFill>
                  <a:srgbClr val="000000"/>
                </a:solidFill>
                <a:latin typeface="Calibri"/>
              </a:rPr>
              <a:t>: a vector–Jacobian product. Visit the nodes in reverse topological order.</a:t>
            </a:r>
          </a:p>
          <a:p>
            <a:pPr algn="l">
              <a:spcAft>
                <a:spcPts val="1600"/>
              </a:spcAft>
            </a:pPr>
            <a:r>
              <a:rPr sz="2000" b="1" i="0">
                <a:solidFill>
                  <a:srgbClr val="00B050"/>
                </a:solidFill>
                <a:latin typeface="Calibri"/>
              </a:rPr>
              <a:t>A value used twice</a:t>
            </a:r>
            <a:r>
              <a:rPr sz="2000" b="0" i="0">
                <a:solidFill>
                  <a:srgbClr val="000000"/>
                </a:solidFill>
                <a:latin typeface="Calibri"/>
              </a:rPr>
              <a:t>: the contributions from its uses add: the multivariable chain rule.</a:t>
            </a:r>
          </a:p>
          <a:p>
            <a:pPr algn="l">
              <a:spcAft>
                <a:spcPts val="1600"/>
              </a:spcAft>
            </a:pPr>
            <a:r>
              <a:rPr sz="2000" b="1" i="0">
                <a:solidFill>
                  <a:srgbClr val="FF0000"/>
                </a:solidFill>
                <a:latin typeface="Calibri"/>
              </a:rPr>
              <a:t>Broadcasting is reuse</a:t>
            </a:r>
            <a:r>
              <a:rPr sz="2000" b="0" i="0">
                <a:solidFill>
                  <a:srgbClr val="000000"/>
                </a:solidFill>
                <a:latin typeface="Calibri"/>
              </a:rPr>
              <a:t>: b is added to every row, so its gradient sums the rows. Every gradient has the shape of its tensor.</a:t>
            </a:r>
          </a:p>
        </p:txBody>
      </p:sp>
      <p:grpSp>
        <p:nvGrpSpPr>
          <p:cNvPr id="5" name="picture 1"/>
          <p:cNvGrpSpPr/>
          <p:nvPr/>
        </p:nvGrpSpPr>
        <p:grpSpPr>
          <a:xfrm>
            <a:off x="6812280" y="1371600"/>
            <a:ext cx="5120640" cy="4069080"/>
            <a:chOff x="6812280" y="1371600"/>
            <a:chExt cx="5120640" cy="4069080"/>
          </a:xfrm>
        </p:grpSpPr>
        <p:pic>
          <p:nvPicPr>
            <p:cNvPr id="6" name="Picture 5" descr="eq_vjp.png"/>
            <p:cNvPicPr>
              <a:picLocks noChangeAspect="1"/>
            </p:cNvPicPr>
            <p:nvPr/>
          </p:nvPicPr>
          <p:blipFill>
            <a:blip r:embed="rId2"/>
            <a:stretch>
              <a:fillRect/>
            </a:stretch>
          </p:blipFill>
          <p:spPr>
            <a:xfrm>
              <a:off x="7543800" y="1371600"/>
              <a:ext cx="3657600" cy="765039"/>
            </a:xfrm>
            <a:prstGeom prst="rect">
              <a:avLst/>
            </a:prstGeom>
          </p:spPr>
        </p:pic>
        <p:pic>
          <p:nvPicPr>
            <p:cNvPr id="7" name="Picture 6" descr="fx_graph.png"/>
            <p:cNvPicPr>
              <a:picLocks noChangeAspect="1"/>
            </p:cNvPicPr>
            <p:nvPr/>
          </p:nvPicPr>
          <p:blipFill>
            <a:blip r:embed="rId3"/>
            <a:stretch>
              <a:fillRect/>
            </a:stretch>
          </p:blipFill>
          <p:spPr>
            <a:xfrm>
              <a:off x="6812280" y="2331720"/>
              <a:ext cx="5120640" cy="2538026"/>
            </a:xfrm>
            <a:prstGeom prst="rect">
              <a:avLst/>
            </a:prstGeom>
          </p:spPr>
        </p:pic>
        <p:sp>
          <p:nvSpPr>
            <p:cNvPr id="8" name="description"/>
            <p:cNvSpPr txBox="1"/>
            <p:nvPr/>
          </p:nvSpPr>
          <p:spPr>
            <a:xfrm>
              <a:off x="6812280" y="4983480"/>
              <a:ext cx="5120640" cy="457200"/>
            </a:xfrm>
            <a:prstGeom prst="rect">
              <a:avLst/>
            </a:prstGeom>
            <a:noFill/>
          </p:spPr>
          <p:txBody>
            <a:bodyPr wrap="square" anchor="t" lIns="0" rIns="0" tIns="0" bIns="0">
              <a:spAutoFit/>
            </a:bodyPr>
            <a:lstStyle/>
            <a:p>
              <a:pPr algn="l"/>
              <a:r>
                <a:rPr sz="1400" b="0" i="0">
                  <a:solidFill>
                    <a:srgbClr val="595959"/>
                  </a:solidFill>
                  <a:latin typeface="Calibri"/>
                </a:rPr>
                <a:t>Forward values flow right; gradients flow left, one local rule per node.</a:t>
              </a:r>
            </a:p>
          </p:txBody>
        </p:sp>
      </p:grpSp>
      <p:grpSp>
        <p:nvGrpSpPr>
          <p:cNvPr id="9" name="picture 2"/>
          <p:cNvGrpSpPr/>
          <p:nvPr/>
        </p:nvGrpSpPr>
        <p:grpSpPr>
          <a:xfrm>
            <a:off x="6812280" y="1371600"/>
            <a:ext cx="5120640" cy="3862131"/>
            <a:chOff x="6812280" y="1371600"/>
            <a:chExt cx="5120640" cy="3862131"/>
          </a:xfrm>
        </p:grpSpPr>
        <p:pic>
          <p:nvPicPr>
            <p:cNvPr id="10" name="Picture 9" descr="eq_fxy.png"/>
            <p:cNvPicPr>
              <a:picLocks noChangeAspect="1"/>
            </p:cNvPicPr>
            <p:nvPr/>
          </p:nvPicPr>
          <p:blipFill>
            <a:blip r:embed="rId4"/>
            <a:stretch>
              <a:fillRect/>
            </a:stretch>
          </p:blipFill>
          <p:spPr>
            <a:xfrm>
              <a:off x="7818120" y="1371600"/>
              <a:ext cx="3108960" cy="382106"/>
            </a:xfrm>
            <a:prstGeom prst="rect">
              <a:avLst/>
            </a:prstGeom>
          </p:spPr>
        </p:pic>
        <p:pic>
          <p:nvPicPr>
            <p:cNvPr id="11" name="Picture 10" descr="fx_graph_twice.png"/>
            <p:cNvPicPr>
              <a:picLocks noChangeAspect="1"/>
            </p:cNvPicPr>
            <p:nvPr/>
          </p:nvPicPr>
          <p:blipFill>
            <a:blip r:embed="rId5"/>
            <a:stretch>
              <a:fillRect/>
            </a:stretch>
          </p:blipFill>
          <p:spPr>
            <a:xfrm>
              <a:off x="6812280" y="1965960"/>
              <a:ext cx="5120640" cy="2555175"/>
            </a:xfrm>
            <a:prstGeom prst="rect">
              <a:avLst/>
            </a:prstGeom>
          </p:spPr>
        </p:pic>
        <p:pic>
          <p:nvPicPr>
            <p:cNvPr id="12" name="Picture 11" descr="eq_twice.png"/>
            <p:cNvPicPr>
              <a:picLocks noChangeAspect="1"/>
            </p:cNvPicPr>
            <p:nvPr/>
          </p:nvPicPr>
          <p:blipFill>
            <a:blip r:embed="rId6"/>
            <a:stretch>
              <a:fillRect/>
            </a:stretch>
          </p:blipFill>
          <p:spPr>
            <a:xfrm>
              <a:off x="6995160" y="4663440"/>
              <a:ext cx="4754880" cy="570291"/>
            </a:xfrm>
            <a:prstGeom prst="rect">
              <a:avLst/>
            </a:prstGeom>
          </p:spPr>
        </p:pic>
      </p:grpSp>
      <p:grpSp>
        <p:nvGrpSpPr>
          <p:cNvPr id="13" name="picture 3"/>
          <p:cNvGrpSpPr/>
          <p:nvPr/>
        </p:nvGrpSpPr>
        <p:grpSpPr>
          <a:xfrm>
            <a:off x="6812280" y="1371600"/>
            <a:ext cx="5120640" cy="3337560"/>
            <a:chOff x="6812280" y="1371600"/>
            <a:chExt cx="5120640" cy="3337560"/>
          </a:xfrm>
        </p:grpSpPr>
        <p:pic>
          <p:nvPicPr>
            <p:cNvPr id="14" name="Picture 13" descr="broadcast.png"/>
            <p:cNvPicPr>
              <a:picLocks noChangeAspect="1"/>
            </p:cNvPicPr>
            <p:nvPr/>
          </p:nvPicPr>
          <p:blipFill>
            <a:blip r:embed="rId7"/>
            <a:stretch>
              <a:fillRect/>
            </a:stretch>
          </p:blipFill>
          <p:spPr>
            <a:xfrm>
              <a:off x="6812280" y="1371600"/>
              <a:ext cx="5120640" cy="1915970"/>
            </a:xfrm>
            <a:prstGeom prst="rect">
              <a:avLst/>
            </a:prstGeom>
          </p:spPr>
        </p:pic>
        <p:pic>
          <p:nvPicPr>
            <p:cNvPr id="15" name="Picture 14" descr="eq_broadcast.png"/>
            <p:cNvPicPr>
              <a:picLocks noChangeAspect="1"/>
            </p:cNvPicPr>
            <p:nvPr/>
          </p:nvPicPr>
          <p:blipFill>
            <a:blip r:embed="rId8"/>
            <a:stretch>
              <a:fillRect/>
            </a:stretch>
          </p:blipFill>
          <p:spPr>
            <a:xfrm>
              <a:off x="6949440" y="3520440"/>
              <a:ext cx="4846320" cy="657596"/>
            </a:xfrm>
            <a:prstGeom prst="rect">
              <a:avLst/>
            </a:prstGeom>
          </p:spPr>
        </p:pic>
        <p:sp>
          <p:nvSpPr>
            <p:cNvPr id="16" name="description"/>
            <p:cNvSpPr txBox="1"/>
            <p:nvPr/>
          </p:nvSpPr>
          <p:spPr>
            <a:xfrm>
              <a:off x="6812280" y="4251960"/>
              <a:ext cx="5120640" cy="457200"/>
            </a:xfrm>
            <a:prstGeom prst="rect">
              <a:avLst/>
            </a:prstGeom>
            <a:noFill/>
          </p:spPr>
          <p:txBody>
            <a:bodyPr wrap="square" anchor="t" lIns="0" rIns="0" tIns="0" bIns="0">
              <a:spAutoFit/>
            </a:bodyPr>
            <a:lstStyle/>
            <a:p>
              <a:pPr algn="l"/>
              <a:r>
                <a:rPr sz="1400" b="0" i="0">
                  <a:solidFill>
                    <a:srgbClr val="595959"/>
                  </a:solidFill>
                  <a:latin typeface="Calibri"/>
                </a:rPr>
                <a:t>A useful check when deriving rules by hand: the gradient has the shape of the tensor it belongs to.</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Hands-on</a:t>
            </a:r>
            <a:r>
              <a:rPr lang="en-US" sz="3200" b="1" dirty="0">
                <a:solidFill>
                  <a:srgbClr val="000000"/>
                </a:solidFill>
                <a:latin typeface="Calibri" pitchFamily="34" charset="0"/>
                <a:ea typeface="Calibri" pitchFamily="34" charset="-122"/>
                <a:cs typeface="Calibri" pitchFamily="34" charset="-120"/>
              </a:rPr>
              <a:t>: an </a:t>
            </a:r>
            <a:r>
              <a:rPr lang="en-US" sz="3200" b="1" dirty="0">
                <a:solidFill>
                  <a:srgbClr val="362FEC"/>
                </a:solidFill>
                <a:latin typeface="Calibri" pitchFamily="34" charset="0"/>
                <a:ea typeface="Calibri" pitchFamily="34" charset="-122"/>
                <a:cs typeface="Calibri" pitchFamily="34" charset="-120"/>
              </a:rPr>
              <a:t>Autograd</a:t>
            </a:r>
            <a:r>
              <a:rPr lang="en-US" sz="3200" b="1" dirty="0">
                <a:solidFill>
                  <a:srgbClr val="000000"/>
                </a:solidFill>
                <a:latin typeface="Calibri" pitchFamily="34" charset="0"/>
                <a:ea typeface="Calibri" pitchFamily="34" charset="-122"/>
                <a:cs typeface="Calibri" pitchFamily="34" charset="-120"/>
              </a:rPr>
              <a:t> Engine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Checking gradients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600"/>
              </a:spcAft>
            </a:pPr>
            <a:r>
              <a:rPr sz="2000" b="1" i="0">
                <a:solidFill>
                  <a:srgbClr val="FF0000"/>
                </a:solidFill>
                <a:latin typeface="Calibri"/>
              </a:rPr>
              <a:t>A wrong rule does not crash</a:t>
            </a:r>
            <a:r>
              <a:rPr sz="2000" b="0" i="0">
                <a:solidFill>
                  <a:srgbClr val="000000"/>
                </a:solidFill>
                <a:latin typeface="Calibri"/>
              </a:rPr>
              <a:t>: it silently gives a wrong gradient, and training quietly does worse. Check every rule against the central difference.</a:t>
            </a:r>
          </a:p>
          <a:p>
            <a:pPr algn="l">
              <a:spcAft>
                <a:spcPts val="1600"/>
              </a:spcAft>
            </a:pPr>
            <a:r>
              <a:rPr sz="2000" b="1" i="0">
                <a:solidFill>
                  <a:srgbClr val="00B050"/>
                </a:solidFill>
                <a:latin typeface="Calibri"/>
              </a:rPr>
              <a:t>Two errors</a:t>
            </a:r>
            <a:r>
              <a:rPr sz="2000" b="0" i="0">
                <a:solidFill>
                  <a:srgbClr val="000000"/>
                </a:solidFill>
                <a:latin typeface="Calibri"/>
              </a:rPr>
              <a:t>: truncation of order h², rounding of order ε/h: the best h is near 10⁻⁵ in double precision.</a:t>
            </a:r>
          </a:p>
          <a:p>
            <a:pPr algn="l">
              <a:spcAft>
                <a:spcPts val="1600"/>
              </a:spcAft>
            </a:pPr>
            <a:r>
              <a:rPr sz="2000" b="1" i="0">
                <a:solidFill>
                  <a:srgbClr val="362FEC"/>
                </a:solidFill>
                <a:latin typeface="Calibri"/>
              </a:rPr>
              <a:t>And against PyTorch</a:t>
            </a:r>
            <a:r>
              <a:rPr sz="2000" b="0" i="0">
                <a:solidFill>
                  <a:srgbClr val="000000"/>
                </a:solidFill>
                <a:latin typeface="Calibri"/>
              </a:rPr>
              <a:t>: the engine's tests compare its gradients with PyTorch's.</a:t>
            </a:r>
          </a:p>
        </p:txBody>
      </p:sp>
      <p:grpSp>
        <p:nvGrpSpPr>
          <p:cNvPr id="5" name="picture 1"/>
          <p:cNvGrpSpPr/>
          <p:nvPr/>
        </p:nvGrpSpPr>
        <p:grpSpPr>
          <a:xfrm>
            <a:off x="6812280" y="1417320"/>
            <a:ext cx="5120640" cy="2743200"/>
            <a:chOff x="6812280" y="1417320"/>
            <a:chExt cx="5120640" cy="2743200"/>
          </a:xfrm>
        </p:grpSpPr>
        <p:pic>
          <p:nvPicPr>
            <p:cNvPr id="6" name="Picture 5" descr="eq_central.png"/>
            <p:cNvPicPr>
              <a:picLocks noChangeAspect="1"/>
            </p:cNvPicPr>
            <p:nvPr/>
          </p:nvPicPr>
          <p:blipFill>
            <a:blip r:embed="rId2"/>
            <a:stretch>
              <a:fillRect/>
            </a:stretch>
          </p:blipFill>
          <p:spPr>
            <a:xfrm>
              <a:off x="7360920" y="1417320"/>
              <a:ext cx="4023360" cy="708821"/>
            </a:xfrm>
            <a:prstGeom prst="rect">
              <a:avLst/>
            </a:prstGeom>
          </p:spPr>
        </p:pic>
        <p:sp>
          <p:nvSpPr>
            <p:cNvPr id="7" name="Rounded Rectangle 6"/>
            <p:cNvSpPr/>
            <p:nvPr/>
          </p:nvSpPr>
          <p:spPr>
            <a:xfrm>
              <a:off x="6812280" y="2514600"/>
              <a:ext cx="5120640" cy="914400"/>
            </a:xfrm>
            <a:prstGeom prst="roundRect">
              <a:avLst>
                <a:gd name="adj" fmla="val 6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200" b="0" i="0">
                  <a:solidFill>
                    <a:srgbClr val="595959"/>
                  </a:solidFill>
                  <a:latin typeface="Consolas"/>
                </a:rPr>
                <a:t>dL/db0: finite difference 0.40444980, autograd 0.40444980</a:t>
              </a:r>
            </a:p>
            <a:p>
              <a:pPr algn="l"/>
              <a:r>
                <a:rPr sz="1200" b="0" i="0">
                  <a:solidFill>
                    <a:srgbClr val="595959"/>
                  </a:solidFill>
                  <a:latin typeface="Consolas"/>
                </a:rPr>
                <a:t>gradcheck over every entry of W and b:</a:t>
              </a:r>
            </a:p>
            <a:p>
              <a:pPr algn="l"/>
              <a:r>
                <a:rPr sz="1200" b="0" i="0">
                  <a:solidFill>
                    <a:srgbClr val="595959"/>
                  </a:solidFill>
                  <a:latin typeface="Consolas"/>
                </a:rPr>
                <a:t>largest relative error 4.3e-10</a:t>
              </a:r>
            </a:p>
          </p:txBody>
        </p:sp>
        <p:sp>
          <p:nvSpPr>
            <p:cNvPr id="8" name="description"/>
            <p:cNvSpPr txBox="1"/>
            <p:nvPr/>
          </p:nvSpPr>
          <p:spPr>
            <a:xfrm>
              <a:off x="6812280" y="3611880"/>
              <a:ext cx="5120640" cy="548640"/>
            </a:xfrm>
            <a:prstGeom prst="rect">
              <a:avLst/>
            </a:prstGeom>
            <a:noFill/>
          </p:spPr>
          <p:txBody>
            <a:bodyPr wrap="square" anchor="t" lIns="0" rIns="0" tIns="0" bIns="0">
              <a:spAutoFit/>
            </a:bodyPr>
            <a:lstStyle/>
            <a:p>
              <a:pPr algn="l"/>
              <a:r>
                <a:rPr sz="1400" b="0" i="0">
                  <a:solidFill>
                    <a:srgbClr val="595959"/>
                  </a:solidFill>
                  <a:latin typeface="Calibri"/>
                </a:rPr>
                <a:t>Part A, section 4: predict first, then check. No calculus is needed for this independent check.</a:t>
              </a:r>
            </a:p>
          </p:txBody>
        </p:sp>
      </p:grpSp>
      <p:grpSp>
        <p:nvGrpSpPr>
          <p:cNvPr id="9" name="picture 2"/>
          <p:cNvGrpSpPr/>
          <p:nvPr/>
        </p:nvGrpSpPr>
        <p:grpSpPr>
          <a:xfrm>
            <a:off x="6812280" y="1371600"/>
            <a:ext cx="5120640" cy="4224528"/>
            <a:chOff x="6812280" y="1371600"/>
            <a:chExt cx="5120640" cy="4224528"/>
          </a:xfrm>
        </p:grpSpPr>
        <p:pic>
          <p:nvPicPr>
            <p:cNvPr id="10" name="Picture 9" descr="fd_error.png"/>
            <p:cNvPicPr>
              <a:picLocks noChangeAspect="1"/>
            </p:cNvPicPr>
            <p:nvPr/>
          </p:nvPicPr>
          <p:blipFill>
            <a:blip r:embed="rId3"/>
            <a:stretch>
              <a:fillRect/>
            </a:stretch>
          </p:blipFill>
          <p:spPr>
            <a:xfrm>
              <a:off x="6940829" y="1371600"/>
              <a:ext cx="4863540" cy="3291840"/>
            </a:xfrm>
            <a:prstGeom prst="rect">
              <a:avLst/>
            </a:prstGeom>
          </p:spPr>
        </p:pic>
        <p:sp>
          <p:nvSpPr>
            <p:cNvPr id="11" name="description"/>
            <p:cNvSpPr txBox="1"/>
            <p:nvPr/>
          </p:nvSpPr>
          <p:spPr>
            <a:xfrm>
              <a:off x="6812280" y="4773168"/>
              <a:ext cx="5120640" cy="822960"/>
            </a:xfrm>
            <a:prstGeom prst="rect">
              <a:avLst/>
            </a:prstGeom>
            <a:noFill/>
          </p:spPr>
          <p:txBody>
            <a:bodyPr wrap="square" anchor="t" lIns="0" rIns="0" tIns="0" bIns="0">
              <a:spAutoFit/>
            </a:bodyPr>
            <a:lstStyle/>
            <a:p>
              <a:pPr algn="l"/>
              <a:r>
                <a:rPr sz="1400" b="0" i="0">
                  <a:solidFill>
                    <a:srgbClr val="595959"/>
                  </a:solidFill>
                  <a:latin typeface="Calibri"/>
                </a:rPr>
                <a:t>Error of the central difference against the step size, for a small network.</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Hands-on</a:t>
            </a:r>
            <a:r>
              <a:rPr lang="en-US" sz="3200" b="1" dirty="0">
                <a:solidFill>
                  <a:srgbClr val="000000"/>
                </a:solidFill>
                <a:latin typeface="Calibri" pitchFamily="34" charset="0"/>
                <a:ea typeface="Calibri" pitchFamily="34" charset="-122"/>
                <a:cs typeface="Calibri" pitchFamily="34" charset="-120"/>
              </a:rPr>
              <a:t>: an </a:t>
            </a:r>
            <a:r>
              <a:rPr lang="en-US" sz="3200" b="1" dirty="0">
                <a:solidFill>
                  <a:srgbClr val="362FEC"/>
                </a:solidFill>
                <a:latin typeface="Calibri" pitchFamily="34" charset="0"/>
                <a:ea typeface="Calibri" pitchFamily="34" charset="-122"/>
                <a:cs typeface="Calibri" pitchFamily="34" charset="-120"/>
              </a:rPr>
              <a:t>Autograd</a:t>
            </a:r>
            <a:r>
              <a:rPr lang="en-US" sz="3200" b="1" dirty="0">
                <a:solidFill>
                  <a:srgbClr val="000000"/>
                </a:solidFill>
                <a:latin typeface="Calibri" pitchFamily="34" charset="0"/>
                <a:ea typeface="Calibri" pitchFamily="34" charset="-122"/>
                <a:cs typeface="Calibri" pitchFamily="34" charset="-120"/>
              </a:rPr>
              <a:t> Engine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Try it: the Week 1 notebook</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362FEC"/>
                </a:solidFill>
                <a:latin typeface="Calibri"/>
              </a:rPr>
              <a:t>Get the code</a:t>
            </a:r>
            <a:r>
              <a:rPr sz="1900" b="0" i="0">
                <a:solidFill>
                  <a:srgbClr val="000000"/>
                </a:solidFill>
                <a:latin typeface="Calibri"/>
              </a:rPr>
              <a:t>: tinylm, the course's codebase, built from scratch.</a:t>
            </a:r>
          </a:p>
          <a:p>
            <a:pPr algn="l">
              <a:spcAft>
                <a:spcPts val="1400"/>
              </a:spcAft>
            </a:pPr>
            <a:r>
              <a:rPr sz="1900" b="1" i="0">
                <a:solidFill>
                  <a:srgbClr val="00B050"/>
                </a:solidFill>
                <a:latin typeface="Calibri"/>
              </a:rPr>
              <a:t>Part A</a:t>
            </a:r>
            <a:r>
              <a:rPr sz="1900" b="0" i="0">
                <a:solidFill>
                  <a:srgbClr val="000000"/>
                </a:solidFill>
                <a:latin typeface="Calibri"/>
              </a:rPr>
              <a:t>: a tensor, the graph walked backwards, gradient shapes, a derivative checked, one gradient step.</a:t>
            </a:r>
          </a:p>
          <a:p>
            <a:pPr algn="l">
              <a:spcAft>
                <a:spcPts val="1400"/>
              </a:spcAft>
            </a:pPr>
            <a:r>
              <a:rPr sz="1900" b="1" i="0">
                <a:solidFill>
                  <a:srgbClr val="FF0000"/>
                </a:solidFill>
                <a:latin typeface="Calibri"/>
              </a:rPr>
              <a:t>Part B</a:t>
            </a:r>
            <a:r>
              <a:rPr sz="1900" b="0" i="0">
                <a:solidFill>
                  <a:srgbClr val="000000"/>
                </a:solidFill>
                <a:latin typeface="Calibri"/>
              </a:rPr>
              <a:t>: the cost of gradients, then logistic regression and a two-layer network trained with the engine.</a:t>
            </a:r>
          </a:p>
          <a:p>
            <a:pPr algn="l">
              <a:spcAft>
                <a:spcPts val="1400"/>
              </a:spcAft>
            </a:pPr>
            <a:r>
              <a:rPr sz="1900" b="1" i="0">
                <a:solidFill>
                  <a:srgbClr val="362FEC"/>
                </a:solidFill>
                <a:latin typeface="Calibri"/>
              </a:rPr>
              <a:t>Exercise, five minutes</a:t>
            </a:r>
            <a:r>
              <a:rPr sz="1900" b="0" i="0">
                <a:solidFill>
                  <a:srgbClr val="000000"/>
                </a:solidFill>
                <a:latin typeface="Calibri"/>
              </a:rPr>
              <a:t>: let L = ‖Xv‖². Work out ∂L/∂v by hand and compare it with v.grad; then change the shape of b and predict b.grad.</a:t>
            </a:r>
          </a:p>
        </p:txBody>
      </p:sp>
      <p:grpSp>
        <p:nvGrpSpPr>
          <p:cNvPr id="5" name="picture 1"/>
          <p:cNvGrpSpPr/>
          <p:nvPr/>
        </p:nvGrpSpPr>
        <p:grpSpPr>
          <a:xfrm>
            <a:off x="6812280" y="1463040"/>
            <a:ext cx="5120640" cy="2148840"/>
            <a:chOff x="6812280" y="1463040"/>
            <a:chExt cx="5120640" cy="2148840"/>
          </a:xfrm>
        </p:grpSpPr>
        <p:sp>
          <p:nvSpPr>
            <p:cNvPr id="6" name="Rounded Rectangle 5"/>
            <p:cNvSpPr/>
            <p:nvPr/>
          </p:nvSpPr>
          <p:spPr>
            <a:xfrm>
              <a:off x="6812280" y="1463040"/>
              <a:ext cx="5120640" cy="1097280"/>
            </a:xfrm>
            <a:prstGeom prst="roundRect">
              <a:avLst>
                <a:gd name="adj" fmla="val 6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100" b="0" i="0">
                  <a:solidFill>
                    <a:srgbClr val="000000"/>
                  </a:solidFill>
                  <a:latin typeface="Consolas"/>
                </a:rPr>
                <a:t>git clone https://github.com/mathrulestheworld/tinylm.git</a:t>
              </a:r>
            </a:p>
            <a:p>
              <a:pPr algn="l"/>
              <a:r>
                <a:rPr sz="1100" b="0" i="0">
                  <a:solidFill>
                    <a:srgbClr val="000000"/>
                  </a:solidFill>
                  <a:latin typeface="Consolas"/>
                </a:rPr>
                <a:t>cd tinylm &amp;&amp; python3 -m pip install -e ".[dev]"</a:t>
              </a:r>
            </a:p>
            <a:p>
              <a:pPr algn="l"/>
              <a:r>
                <a:rPr sz="1100" b="0" i="0">
                  <a:solidFill>
                    <a:srgbClr val="000000"/>
                  </a:solidFill>
                  <a:latin typeface="Consolas"/>
                </a:rPr>
                <a:t>jupyter lab notebooks/week01_autograd.ipynb</a:t>
              </a:r>
            </a:p>
          </p:txBody>
        </p:sp>
        <p:sp>
          <p:nvSpPr>
            <p:cNvPr id="7" name="TextBox 6"/>
            <p:cNvSpPr txBox="1"/>
            <p:nvPr/>
          </p:nvSpPr>
          <p:spPr>
            <a:xfrm>
              <a:off x="6812280" y="2743200"/>
              <a:ext cx="5120640" cy="320040"/>
            </a:xfrm>
            <a:prstGeom prst="rect">
              <a:avLst/>
            </a:prstGeom>
            <a:noFill/>
          </p:spPr>
          <p:txBody>
            <a:bodyPr wrap="square" lIns="0" rIns="0" tIns="0" bIns="0">
              <a:spAutoFit/>
            </a:bodyPr>
            <a:lstStyle/>
            <a:p>
              <a:pPr algn="l">
                <a:spcAft>
                  <a:spcPts val="1000"/>
                </a:spcAft>
              </a:pPr>
              <a:r>
                <a:rPr sz="1400" b="0" i="0">
                  <a:solidFill>
                    <a:srgbClr val="362FEC"/>
                  </a:solidFill>
                  <a:latin typeface="Calibri"/>
                  <a:hlinkClick r:id="rId2"/>
                </a:rPr>
                <a:t>github.com/mathrulestheworld/tinylm</a:t>
              </a:r>
            </a:p>
          </p:txBody>
        </p:sp>
        <p:sp>
          <p:nvSpPr>
            <p:cNvPr id="8" name="description"/>
            <p:cNvSpPr txBox="1"/>
            <p:nvPr/>
          </p:nvSpPr>
          <p:spPr>
            <a:xfrm>
              <a:off x="6812280" y="3154680"/>
              <a:ext cx="5120640" cy="457200"/>
            </a:xfrm>
            <a:prstGeom prst="rect">
              <a:avLst/>
            </a:prstGeom>
            <a:noFill/>
          </p:spPr>
          <p:txBody>
            <a:bodyPr wrap="square" anchor="t" lIns="0" rIns="0" tIns="0" bIns="0">
              <a:spAutoFit/>
            </a:bodyPr>
            <a:lstStyle/>
            <a:p>
              <a:pPr algn="l"/>
              <a:r>
                <a:rPr sz="1400" b="0" i="0">
                  <a:solidFill>
                    <a:srgbClr val="595959"/>
                  </a:solidFill>
                  <a:latin typeface="Calibri"/>
                </a:rPr>
                <a:t>Fallback: the notebook on GitHub has saved outputs.</a:t>
              </a:r>
            </a:p>
          </p:txBody>
        </p:sp>
      </p:grpSp>
      <p:grpSp>
        <p:nvGrpSpPr>
          <p:cNvPr id="9" name="picture 2"/>
          <p:cNvGrpSpPr/>
          <p:nvPr/>
        </p:nvGrpSpPr>
        <p:grpSpPr>
          <a:xfrm>
            <a:off x="6812280" y="1371600"/>
            <a:ext cx="5120640" cy="3749040"/>
            <a:chOff x="6812280" y="1371600"/>
            <a:chExt cx="5120640" cy="3749040"/>
          </a:xfrm>
        </p:grpSpPr>
        <p:sp>
          <p:nvSpPr>
            <p:cNvPr id="10" name="Rounded Rectangle 9"/>
            <p:cNvSpPr/>
            <p:nvPr/>
          </p:nvSpPr>
          <p:spPr>
            <a:xfrm>
              <a:off x="6812280" y="1371600"/>
              <a:ext cx="5120640" cy="1691640"/>
            </a:xfrm>
            <a:prstGeom prst="roundRect">
              <a:avLst>
                <a:gd name="adj" fmla="val 6000"/>
              </a:avLst>
            </a:prstGeom>
            <a:solidFill>
              <a:srgbClr val="EDEDED"/>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200" b="0" i="0">
                  <a:solidFill>
                    <a:srgbClr val="000000"/>
                  </a:solidFill>
                  <a:latin typeface="Consolas"/>
                </a:rPr>
                <a:t>opt = SGD([W, b], lr=0.1)</a:t>
              </a:r>
            </a:p>
            <a:p>
              <a:pPr algn="l"/>
              <a:r>
                <a:rPr sz="1200" b="0" i="0">
                  <a:solidFill>
                    <a:srgbClr val="000000"/>
                  </a:solidFill>
                  <a:latin typeface="Consolas"/>
                </a:rPr>
                <a:t>for step in range(3):</a:t>
              </a:r>
            </a:p>
            <a:p>
              <a:pPr algn="l"/>
              <a:r>
                <a:rPr sz="1200" b="0" i="0">
                  <a:solidFill>
                    <a:srgbClr val="000000"/>
                  </a:solidFill>
                  <a:latin typeface="Consolas"/>
                </a:rPr>
                <a:t>    opt.zero_grad()    # clear old gradients</a:t>
              </a:r>
            </a:p>
            <a:p>
              <a:pPr algn="l"/>
              <a:r>
                <a:rPr sz="1200" b="0" i="0">
                  <a:solidFill>
                    <a:srgbClr val="000000"/>
                  </a:solidFill>
                  <a:latin typeface="Consolas"/>
                </a:rPr>
                <a:t>    L = loss()         # forward</a:t>
              </a:r>
            </a:p>
            <a:p>
              <a:pPr algn="l"/>
              <a:r>
                <a:rPr sz="1200" b="0" i="0">
                  <a:solidFill>
                    <a:srgbClr val="000000"/>
                  </a:solidFill>
                  <a:latin typeface="Consolas"/>
                </a:rPr>
                <a:t>    L.backward()       # fills W.grad and b.grad</a:t>
              </a:r>
            </a:p>
            <a:p>
              <a:pPr algn="l"/>
              <a:r>
                <a:rPr sz="1200" b="0" i="0">
                  <a:solidFill>
                    <a:srgbClr val="000000"/>
                  </a:solidFill>
                  <a:latin typeface="Consolas"/>
                </a:rPr>
                <a:t>    opt.step()         # W &lt;- W - 0.1 * W.grad</a:t>
              </a:r>
            </a:p>
          </p:txBody>
        </p:sp>
        <p:sp>
          <p:nvSpPr>
            <p:cNvPr id="11" name="Rounded Rectangle 10"/>
            <p:cNvSpPr/>
            <p:nvPr/>
          </p:nvSpPr>
          <p:spPr>
            <a:xfrm>
              <a:off x="6812280" y="3200400"/>
              <a:ext cx="2560320" cy="1097280"/>
            </a:xfrm>
            <a:prstGeom prst="roundRect">
              <a:avLst>
                <a:gd name="adj" fmla="val 6000"/>
              </a:avLst>
            </a:prstGeom>
            <a:solidFill>
              <a:srgbClr val="F4F4F4"/>
            </a:solidFill>
            <a:ln>
              <a:no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54864" bIns="54864"/>
            <a:lstStyle/>
            <a:p>
              <a:pPr algn="l"/>
              <a:r>
                <a:rPr sz="1200" b="0" i="0">
                  <a:solidFill>
                    <a:srgbClr val="595959"/>
                  </a:solidFill>
                  <a:latin typeface="Consolas"/>
                </a:rPr>
                <a:t>step 0: loss 3.9132</a:t>
              </a:r>
            </a:p>
            <a:p>
              <a:pPr algn="l"/>
              <a:r>
                <a:rPr sz="1200" b="0" i="0">
                  <a:solidFill>
                    <a:srgbClr val="595959"/>
                  </a:solidFill>
                  <a:latin typeface="Consolas"/>
                </a:rPr>
                <a:t>step 1: loss 3.0386</a:t>
              </a:r>
            </a:p>
            <a:p>
              <a:pPr algn="l"/>
              <a:r>
                <a:rPr sz="1200" b="0" i="0">
                  <a:solidFill>
                    <a:srgbClr val="595959"/>
                  </a:solidFill>
                  <a:latin typeface="Consolas"/>
                </a:rPr>
                <a:t>step 2: loss 2.3663</a:t>
              </a:r>
            </a:p>
            <a:p>
              <a:pPr algn="l"/>
              <a:r>
                <a:rPr sz="1200" b="0" i="0">
                  <a:solidFill>
                    <a:srgbClr val="595959"/>
                  </a:solidFill>
                  <a:latin typeface="Consolas"/>
                </a:rPr>
                <a:t>after 3 steps: 1.8492</a:t>
              </a:r>
            </a:p>
          </p:txBody>
        </p:sp>
        <p:sp>
          <p:nvSpPr>
            <p:cNvPr id="12" name="description"/>
            <p:cNvSpPr txBox="1"/>
            <p:nvPr/>
          </p:nvSpPr>
          <p:spPr>
            <a:xfrm>
              <a:off x="6812280" y="4480560"/>
              <a:ext cx="5120640" cy="640080"/>
            </a:xfrm>
            <a:prstGeom prst="rect">
              <a:avLst/>
            </a:prstGeom>
            <a:noFill/>
          </p:spPr>
          <p:txBody>
            <a:bodyPr wrap="square" anchor="t" lIns="0" rIns="0" tIns="0" bIns="0">
              <a:spAutoFit/>
            </a:bodyPr>
            <a:lstStyle/>
            <a:p>
              <a:pPr algn="l"/>
              <a:r>
                <a:rPr sz="1400" b="0" i="0">
                  <a:solidFill>
                    <a:srgbClr val="595959"/>
                  </a:solidFill>
                  <a:latin typeface="Calibri"/>
                </a:rPr>
                <a:t>Autograd computes gradients; the optimizer decides how to use them. Training a network is this loop with a different loss.</a:t>
              </a:r>
            </a:p>
          </p:txBody>
        </p:sp>
      </p:grpSp>
      <p:grpSp>
        <p:nvGrpSpPr>
          <p:cNvPr id="13" name="picture 3"/>
          <p:cNvGrpSpPr/>
          <p:nvPr/>
        </p:nvGrpSpPr>
        <p:grpSpPr>
          <a:xfrm>
            <a:off x="6812280" y="1371600"/>
            <a:ext cx="5120640" cy="3034277"/>
            <a:chOff x="6812280" y="1371600"/>
            <a:chExt cx="5120640" cy="3034277"/>
          </a:xfrm>
        </p:grpSpPr>
        <p:pic>
          <p:nvPicPr>
            <p:cNvPr id="14" name="Picture 13" descr="moons.png"/>
            <p:cNvPicPr>
              <a:picLocks noChangeAspect="1"/>
            </p:cNvPicPr>
            <p:nvPr/>
          </p:nvPicPr>
          <p:blipFill>
            <a:blip r:embed="rId3"/>
            <a:stretch>
              <a:fillRect/>
            </a:stretch>
          </p:blipFill>
          <p:spPr>
            <a:xfrm>
              <a:off x="6812280" y="1371600"/>
              <a:ext cx="5120640" cy="2101589"/>
            </a:xfrm>
            <a:prstGeom prst="rect">
              <a:avLst/>
            </a:prstGeom>
          </p:spPr>
        </p:pic>
        <p:sp>
          <p:nvSpPr>
            <p:cNvPr id="15" name="description"/>
            <p:cNvSpPr txBox="1"/>
            <p:nvPr/>
          </p:nvSpPr>
          <p:spPr>
            <a:xfrm>
              <a:off x="6812280" y="3582917"/>
              <a:ext cx="5120640" cy="822960"/>
            </a:xfrm>
            <a:prstGeom prst="rect">
              <a:avLst/>
            </a:prstGeom>
            <a:noFill/>
          </p:spPr>
          <p:txBody>
            <a:bodyPr wrap="square" anchor="t" lIns="0" rIns="0" tIns="0" bIns="0">
              <a:spAutoFit/>
            </a:bodyPr>
            <a:lstStyle/>
            <a:p>
              <a:pPr algn="l"/>
              <a:r>
                <a:rPr sz="1400" b="0" i="0">
                  <a:solidFill>
                    <a:srgbClr val="595959"/>
                  </a:solidFill>
                  <a:latin typeface="Calibri"/>
                </a:rPr>
                <a:t>Two interleaved half-moons: logistic regression draws a straight boundary; one hidden layer of tanh units bends it.</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Hands-on</a:t>
            </a:r>
            <a:r>
              <a:rPr lang="en-US" sz="3200" b="1" dirty="0">
                <a:solidFill>
                  <a:srgbClr val="000000"/>
                </a:solidFill>
                <a:latin typeface="Calibri" pitchFamily="34" charset="0"/>
                <a:ea typeface="Calibri" pitchFamily="34" charset="-122"/>
                <a:cs typeface="Calibri" pitchFamily="34" charset="-120"/>
              </a:rPr>
              <a:t>: an </a:t>
            </a:r>
            <a:r>
              <a:rPr lang="en-US" sz="3200" b="1" dirty="0">
                <a:solidFill>
                  <a:srgbClr val="362FEC"/>
                </a:solidFill>
                <a:latin typeface="Calibri" pitchFamily="34" charset="0"/>
                <a:ea typeface="Calibri" pitchFamily="34" charset="-122"/>
                <a:cs typeface="Calibri" pitchFamily="34" charset="-120"/>
              </a:rPr>
              <a:t>Autograd</a:t>
            </a:r>
            <a:r>
              <a:rPr lang="en-US" sz="3200" b="1" dirty="0">
                <a:solidFill>
                  <a:srgbClr val="000000"/>
                </a:solidFill>
                <a:latin typeface="Calibri" pitchFamily="34" charset="0"/>
                <a:ea typeface="Calibri" pitchFamily="34" charset="-122"/>
                <a:cs typeface="Calibri" pitchFamily="34" charset="-120"/>
              </a:rPr>
              <a:t> Engine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From here to language models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900" b="1" i="0">
                <a:solidFill>
                  <a:srgbClr val="362FEC"/>
                </a:solidFill>
                <a:latin typeface="Calibri"/>
              </a:rPr>
              <a:t>Each conditional</a:t>
            </a:r>
            <a:r>
              <a:rPr sz="1900" b="0" i="0">
                <a:solidFill>
                  <a:srgbClr val="000000"/>
                </a:solidFill>
                <a:latin typeface="Calibri"/>
              </a:rPr>
              <a:t>: is a classifier over the vocabulary, computed by a network from the prefix.</a:t>
            </a:r>
          </a:p>
          <a:p>
            <a:pPr algn="l">
              <a:spcAft>
                <a:spcPts val="1200"/>
              </a:spcAft>
            </a:pPr>
            <a:r>
              <a:rPr sz="1900" b="1" i="0">
                <a:solidFill>
                  <a:srgbClr val="00B050"/>
                </a:solidFill>
                <a:latin typeface="Calibri"/>
              </a:rPr>
              <a:t>Training</a:t>
            </a:r>
            <a:r>
              <a:rPr sz="1900" b="0" i="0">
                <a:solidFill>
                  <a:srgbClr val="000000"/>
                </a:solidFill>
                <a:latin typeface="Calibri"/>
              </a:rPr>
              <a:t>: minimizes the log loss of the observed next tokens: self-supervised.</a:t>
            </a:r>
          </a:p>
          <a:p>
            <a:pPr algn="l">
              <a:spcAft>
                <a:spcPts val="1200"/>
              </a:spcAft>
            </a:pPr>
            <a:r>
              <a:rPr sz="1900" b="1" i="0">
                <a:solidFill>
                  <a:srgbClr val="00B050"/>
                </a:solidFill>
                <a:latin typeface="Calibri"/>
              </a:rPr>
              <a:t>Generation</a:t>
            </a:r>
            <a:r>
              <a:rPr sz="1900" b="0" i="0">
                <a:solidFill>
                  <a:srgbClr val="000000"/>
                </a:solidFill>
                <a:latin typeface="Calibri"/>
              </a:rPr>
              <a:t>: samples one token at a time and feeds it back as input.</a:t>
            </a:r>
          </a:p>
          <a:p>
            <a:pPr algn="l">
              <a:spcAft>
                <a:spcPts val="1200"/>
              </a:spcAft>
            </a:pPr>
            <a:r>
              <a:rPr sz="1900" b="1" i="0">
                <a:solidFill>
                  <a:srgbClr val="362FEC"/>
                </a:solidFill>
                <a:latin typeface="Calibri"/>
              </a:rPr>
              <a:t>Four stages</a:t>
            </a:r>
            <a:r>
              <a:rPr sz="1900" b="0" i="0">
                <a:solidFill>
                  <a:srgbClr val="000000"/>
                </a:solidFill>
                <a:latin typeface="Calibri"/>
              </a:rPr>
              <a:t>: each with its own source of learning signal.</a:t>
            </a:r>
          </a:p>
          <a:p>
            <a:pPr algn="l">
              <a:spcAft>
                <a:spcPts val="1200"/>
              </a:spcAft>
            </a:pPr>
            <a:r>
              <a:rPr sz="1900" b="1" i="0">
                <a:solidFill>
                  <a:srgbClr val="FF0000"/>
                </a:solidFill>
                <a:latin typeface="Calibri"/>
              </a:rPr>
              <a:t>Learning mid-conversation </a:t>
            </a:r>
            <a:r>
              <a:rPr sz="1900" b="0" i="0">
                <a:solidFill>
                  <a:srgbClr val="000000"/>
                </a:solidFill>
                <a:latin typeface="Calibri"/>
              </a:rPr>
              <a:t>is conditioning: a fact in the context changes the predictions, and nothing persists once the context is gone.</a:t>
            </a:r>
          </a:p>
        </p:txBody>
      </p:sp>
      <p:grpSp>
        <p:nvGrpSpPr>
          <p:cNvPr id="5" name="picture 1"/>
          <p:cNvGrpSpPr/>
          <p:nvPr/>
        </p:nvGrpSpPr>
        <p:grpSpPr>
          <a:xfrm>
            <a:off x="6995160" y="1371600"/>
            <a:ext cx="5120640" cy="3429000"/>
            <a:chOff x="6995160" y="1371600"/>
            <a:chExt cx="5120640" cy="3429000"/>
          </a:xfrm>
        </p:grpSpPr>
        <p:sp>
          <p:nvSpPr>
            <p:cNvPr id="6" name="TextBox 5"/>
            <p:cNvSpPr txBox="1"/>
            <p:nvPr/>
          </p:nvSpPr>
          <p:spPr>
            <a:xfrm>
              <a:off x="6995160" y="1371600"/>
              <a:ext cx="5120640" cy="365760"/>
            </a:xfrm>
            <a:prstGeom prst="rect">
              <a:avLst/>
            </a:prstGeom>
            <a:noFill/>
          </p:spPr>
          <p:txBody>
            <a:bodyPr wrap="square" lIns="0" rIns="0" tIns="0" bIns="0">
              <a:spAutoFit/>
            </a:bodyPr>
            <a:lstStyle/>
            <a:p>
              <a:pPr algn="l">
                <a:spcAft>
                  <a:spcPts val="1000"/>
                </a:spcAft>
              </a:pPr>
              <a:r>
                <a:rPr sz="2000" b="0" i="0">
                  <a:solidFill>
                    <a:srgbClr val="000000"/>
                  </a:solidFill>
                  <a:latin typeface="Calibri"/>
                </a:rPr>
                <a:t>the cat sat on the </a:t>
              </a:r>
              <a:r>
                <a:rPr sz="2000" b="1" i="0">
                  <a:solidFill>
                    <a:srgbClr val="362FEC"/>
                  </a:solidFill>
                  <a:latin typeface="Calibri"/>
                </a:rPr>
                <a:t>___</a:t>
              </a:r>
            </a:p>
          </p:txBody>
        </p:sp>
        <p:pic>
          <p:nvPicPr>
            <p:cNvPr id="7" name="Picture 6" descr="image.png"/>
            <p:cNvPicPr>
              <a:picLocks noChangeAspect="1"/>
            </p:cNvPicPr>
            <p:nvPr/>
          </p:nvPicPr>
          <p:blipFill>
            <a:blip r:embed="rId2"/>
            <a:stretch>
              <a:fillRect/>
            </a:stretch>
          </p:blipFill>
          <p:spPr>
            <a:xfrm>
              <a:off x="7086600" y="1828800"/>
              <a:ext cx="4572000" cy="2971800"/>
            </a:xfrm>
            <a:prstGeom prst="rect">
              <a:avLst/>
            </a:prstGeom>
          </p:spPr>
        </p:pic>
      </p:grpSp>
      <p:grpSp>
        <p:nvGrpSpPr>
          <p:cNvPr id="8" name="picture 4"/>
          <p:cNvGrpSpPr/>
          <p:nvPr/>
        </p:nvGrpSpPr>
        <p:grpSpPr>
          <a:xfrm>
            <a:off x="6812280" y="1371600"/>
            <a:ext cx="5120640" cy="2022351"/>
            <a:chOff x="6812280" y="1371600"/>
            <a:chExt cx="5120640" cy="2022351"/>
          </a:xfrm>
        </p:grpSpPr>
        <p:pic>
          <p:nvPicPr>
            <p:cNvPr id="9" name="Picture 8" descr="lifecycle.png"/>
            <p:cNvPicPr>
              <a:picLocks noChangeAspect="1"/>
            </p:cNvPicPr>
            <p:nvPr/>
          </p:nvPicPr>
          <p:blipFill>
            <a:blip r:embed="rId3"/>
            <a:stretch>
              <a:fillRect/>
            </a:stretch>
          </p:blipFill>
          <p:spPr>
            <a:xfrm>
              <a:off x="6812280" y="1371600"/>
              <a:ext cx="5120640" cy="1089663"/>
            </a:xfrm>
            <a:prstGeom prst="rect">
              <a:avLst/>
            </a:prstGeom>
          </p:spPr>
        </p:pic>
        <p:sp>
          <p:nvSpPr>
            <p:cNvPr id="10" name="description"/>
            <p:cNvSpPr txBox="1"/>
            <p:nvPr/>
          </p:nvSpPr>
          <p:spPr>
            <a:xfrm>
              <a:off x="6812280" y="2570991"/>
              <a:ext cx="5120640" cy="822960"/>
            </a:xfrm>
            <a:prstGeom prst="rect">
              <a:avLst/>
            </a:prstGeom>
            <a:noFill/>
          </p:spPr>
          <p:txBody>
            <a:bodyPr wrap="square" anchor="t" lIns="0" rIns="0" tIns="0" bIns="0">
              <a:spAutoFit/>
            </a:bodyPr>
            <a:lstStyle/>
            <a:p>
              <a:pPr algn="l"/>
              <a:r>
                <a:rPr sz="1400" b="0" i="0">
                  <a:solidFill>
                    <a:srgbClr val="595959"/>
                  </a:solidFill>
                  <a:latin typeface="Calibri"/>
                </a:rPr>
                <a:t>Pretraining (Weeks 2–5), supervised fine-tuning (7), preferences and reinforcement learning (6–7), inference (5, 8). Only inference leaves the parameters unchanged.</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Hands-on</a:t>
            </a:r>
            <a:r>
              <a:rPr lang="en-US" sz="3200" b="1" dirty="0">
                <a:solidFill>
                  <a:srgbClr val="000000"/>
                </a:solidFill>
                <a:latin typeface="Calibri" pitchFamily="34" charset="0"/>
                <a:ea typeface="Calibri" pitchFamily="34" charset="-122"/>
                <a:cs typeface="Calibri" pitchFamily="34" charset="-120"/>
              </a:rPr>
              <a:t>: an </a:t>
            </a:r>
            <a:r>
              <a:rPr lang="en-US" sz="3200" b="1" dirty="0">
                <a:solidFill>
                  <a:srgbClr val="362FEC"/>
                </a:solidFill>
                <a:latin typeface="Calibri" pitchFamily="34" charset="0"/>
                <a:ea typeface="Calibri" pitchFamily="34" charset="-122"/>
                <a:cs typeface="Calibri" pitchFamily="34" charset="-120"/>
              </a:rPr>
              <a:t>Autograd</a:t>
            </a:r>
            <a:r>
              <a:rPr lang="en-US" sz="3200" b="1" dirty="0">
                <a:solidFill>
                  <a:srgbClr val="000000"/>
                </a:solidFill>
                <a:latin typeface="Calibri" pitchFamily="34" charset="0"/>
                <a:ea typeface="Calibri" pitchFamily="34" charset="-122"/>
                <a:cs typeface="Calibri" pitchFamily="34" charset="-120"/>
              </a:rPr>
              <a:t> Engine</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Next week: from counts to neural networks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2200"/>
              </a:spcAft>
            </a:pPr>
            <a:r>
              <a:rPr sz="2200" b="1" i="0">
                <a:solidFill>
                  <a:srgbClr val="362FEC"/>
                </a:solidFill>
                <a:latin typeface="Calibri"/>
              </a:rPr>
              <a:t>1</a:t>
            </a:r>
            <a:r>
              <a:rPr sz="2200" b="0" i="0">
                <a:solidFill>
                  <a:srgbClr val="000000"/>
                </a:solidFill>
                <a:latin typeface="Calibri"/>
              </a:rPr>
              <a:t>. How do we assign probabilities to strings?</a:t>
            </a:r>
          </a:p>
          <a:p>
            <a:pPr algn="l">
              <a:spcAft>
                <a:spcPts val="2200"/>
              </a:spcAft>
            </a:pPr>
            <a:r>
              <a:rPr sz="2200" b="1" i="0">
                <a:solidFill>
                  <a:srgbClr val="00B050"/>
                </a:solidFill>
                <a:latin typeface="Calibri"/>
              </a:rPr>
              <a:t>2</a:t>
            </a:r>
            <a:r>
              <a:rPr sz="2200" b="0" i="0">
                <a:solidFill>
                  <a:srgbClr val="000000"/>
                </a:solidFill>
                <a:latin typeface="Calibri"/>
              </a:rPr>
              <a:t>. How do we measure whether a predictor is any good?</a:t>
            </a:r>
          </a:p>
          <a:p>
            <a:pPr algn="l">
              <a:spcAft>
                <a:spcPts val="2200"/>
              </a:spcAft>
            </a:pPr>
            <a:r>
              <a:rPr sz="2200" b="1" i="0">
                <a:solidFill>
                  <a:srgbClr val="FF0000"/>
                </a:solidFill>
                <a:latin typeface="Calibri"/>
              </a:rPr>
              <a:t>3</a:t>
            </a:r>
            <a:r>
              <a:rPr sz="2200" b="0" i="0">
                <a:solidFill>
                  <a:srgbClr val="000000"/>
                </a:solidFill>
                <a:latin typeface="Calibri"/>
              </a:rPr>
              <a:t>. Why does counting run out, and what replaces it?</a:t>
            </a:r>
          </a:p>
        </p:txBody>
      </p:sp>
      <p:grpSp>
        <p:nvGrpSpPr>
          <p:cNvPr id="5" name="picture 1"/>
          <p:cNvGrpSpPr/>
          <p:nvPr/>
        </p:nvGrpSpPr>
        <p:grpSpPr>
          <a:xfrm>
            <a:off x="6812280" y="1371600"/>
            <a:ext cx="5120640" cy="3675888"/>
            <a:chOff x="6812280" y="1371600"/>
            <a:chExt cx="5120640" cy="3675888"/>
          </a:xfrm>
        </p:grpSpPr>
        <p:pic>
          <p:nvPicPr>
            <p:cNvPr id="6" name="Picture 5" descr="chomsky_hierarchy.png"/>
            <p:cNvPicPr>
              <a:picLocks noChangeAspect="1"/>
            </p:cNvPicPr>
            <p:nvPr/>
          </p:nvPicPr>
          <p:blipFill>
            <a:blip r:embed="rId2"/>
            <a:stretch>
              <a:fillRect/>
            </a:stretch>
          </p:blipFill>
          <p:spPr>
            <a:xfrm>
              <a:off x="7491283" y="1371600"/>
              <a:ext cx="3762632" cy="2743200"/>
            </a:xfrm>
            <a:prstGeom prst="rect">
              <a:avLst/>
            </a:prstGeom>
          </p:spPr>
        </p:pic>
        <p:sp>
          <p:nvSpPr>
            <p:cNvPr id="7" name="description"/>
            <p:cNvSpPr txBox="1"/>
            <p:nvPr/>
          </p:nvSpPr>
          <p:spPr>
            <a:xfrm>
              <a:off x="6812280" y="4224528"/>
              <a:ext cx="5120640" cy="822960"/>
            </a:xfrm>
            <a:prstGeom prst="rect">
              <a:avLst/>
            </a:prstGeom>
            <a:noFill/>
          </p:spPr>
          <p:txBody>
            <a:bodyPr wrap="square" anchor="t" lIns="0" rIns="0" tIns="0" bIns="0">
              <a:spAutoFit/>
            </a:bodyPr>
            <a:lstStyle/>
            <a:p>
              <a:pPr algn="l"/>
              <a:r>
                <a:rPr sz="1400" b="0" i="0">
                  <a:solidFill>
                    <a:srgbClr val="595959"/>
                  </a:solidFill>
                  <a:latin typeface="Calibri"/>
                </a:rPr>
                <a:t>Counts: most contexts are new.</a:t>
              </a:r>
            </a:p>
          </p:txBody>
        </p:sp>
      </p:grpSp>
      <p:grpSp>
        <p:nvGrpSpPr>
          <p:cNvPr id="8" name="picture 2"/>
          <p:cNvGrpSpPr/>
          <p:nvPr/>
        </p:nvGrpSpPr>
        <p:grpSpPr>
          <a:xfrm>
            <a:off x="6812280" y="1371600"/>
            <a:ext cx="5120640" cy="4041648"/>
            <a:chOff x="6812280" y="1371600"/>
            <a:chExt cx="5120640" cy="4041648"/>
          </a:xfrm>
        </p:grpSpPr>
        <p:pic>
          <p:nvPicPr>
            <p:cNvPr id="9" name="Picture 8" descr="zipf.png"/>
            <p:cNvPicPr>
              <a:picLocks noChangeAspect="1"/>
            </p:cNvPicPr>
            <p:nvPr/>
          </p:nvPicPr>
          <p:blipFill>
            <a:blip r:embed="rId3"/>
            <a:stretch>
              <a:fillRect/>
            </a:stretch>
          </p:blipFill>
          <p:spPr>
            <a:xfrm>
              <a:off x="7215684" y="1371600"/>
              <a:ext cx="4313830" cy="3108960"/>
            </a:xfrm>
            <a:prstGeom prst="rect">
              <a:avLst/>
            </a:prstGeom>
          </p:spPr>
        </p:pic>
        <p:sp>
          <p:nvSpPr>
            <p:cNvPr id="10" name="description"/>
            <p:cNvSpPr txBox="1"/>
            <p:nvPr/>
          </p:nvSpPr>
          <p:spPr>
            <a:xfrm>
              <a:off x="6812280" y="4590288"/>
              <a:ext cx="5120640" cy="822960"/>
            </a:xfrm>
            <a:prstGeom prst="rect">
              <a:avLst/>
            </a:prstGeom>
            <a:noFill/>
          </p:spPr>
          <p:txBody>
            <a:bodyPr wrap="square" anchor="t" lIns="0" rIns="0" tIns="0" bIns="0">
              <a:spAutoFit/>
            </a:bodyPr>
            <a:lstStyle/>
            <a:p>
              <a:pPr algn="l"/>
              <a:r>
                <a:rPr sz="1400" b="0" i="0">
                  <a:solidFill>
                    <a:srgbClr val="595959"/>
                  </a:solidFill>
                  <a:latin typeface="Calibri"/>
                </a:rPr>
                <a:t>Held-out log loss, bits per letter, and perplexity.</a:t>
              </a:r>
            </a:p>
          </p:txBody>
        </p:sp>
      </p:grpSp>
      <p:grpSp>
        <p:nvGrpSpPr>
          <p:cNvPr id="11" name="picture 3"/>
          <p:cNvGrpSpPr/>
          <p:nvPr/>
        </p:nvGrpSpPr>
        <p:grpSpPr>
          <a:xfrm>
            <a:off x="6812280" y="1371600"/>
            <a:ext cx="5120640" cy="4041648"/>
            <a:chOff x="6812280" y="1371600"/>
            <a:chExt cx="5120640" cy="4041648"/>
          </a:xfrm>
        </p:grpSpPr>
        <p:pic>
          <p:nvPicPr>
            <p:cNvPr id="12" name="Picture 11" descr="entropy_vs_context.png"/>
            <p:cNvPicPr>
              <a:picLocks noChangeAspect="1"/>
            </p:cNvPicPr>
            <p:nvPr/>
          </p:nvPicPr>
          <p:blipFill>
            <a:blip r:embed="rId4"/>
            <a:stretch>
              <a:fillRect/>
            </a:stretch>
          </p:blipFill>
          <p:spPr>
            <a:xfrm>
              <a:off x="7011316" y="1371600"/>
              <a:ext cx="4722567" cy="3108960"/>
            </a:xfrm>
            <a:prstGeom prst="rect">
              <a:avLst/>
            </a:prstGeom>
          </p:spPr>
        </p:pic>
        <p:sp>
          <p:nvSpPr>
            <p:cNvPr id="13" name="description"/>
            <p:cNvSpPr txBox="1"/>
            <p:nvPr/>
          </p:nvSpPr>
          <p:spPr>
            <a:xfrm>
              <a:off x="6812280" y="4590288"/>
              <a:ext cx="5120640" cy="822960"/>
            </a:xfrm>
            <a:prstGeom prst="rect">
              <a:avLst/>
            </a:prstGeom>
            <a:noFill/>
          </p:spPr>
          <p:txBody>
            <a:bodyPr wrap="square" anchor="t" lIns="0" rIns="0" tIns="0" bIns="0">
              <a:spAutoFit/>
            </a:bodyPr>
            <a:lstStyle/>
            <a:p>
              <a:pPr algn="l"/>
              <a:r>
                <a:rPr sz="1400" b="0" i="0">
                  <a:solidFill>
                    <a:srgbClr val="595959"/>
                  </a:solidFill>
                  <a:latin typeface="Calibri"/>
                </a:rPr>
                <a:t>Word vectors and neural language models.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Appendix</a:t>
            </a:r>
            <a:r>
              <a:rPr lang="en-US" sz="3200" b="1" dirty="0">
                <a:solidFill>
                  <a:srgbClr val="000000"/>
                </a:solidFill>
                <a:latin typeface="Calibri" pitchFamily="34" charset="0"/>
                <a:ea typeface="Calibri" pitchFamily="34" charset="-122"/>
                <a:cs typeface="Calibri" pitchFamily="34" charset="-120"/>
              </a:rPr>
              <a:t>: Before the </a:t>
            </a:r>
            <a:r>
              <a:rPr lang="en-US" sz="3200" b="1" dirty="0">
                <a:solidFill>
                  <a:srgbClr val="362FEC"/>
                </a:solidFill>
                <a:latin typeface="Calibri" pitchFamily="34" charset="0"/>
                <a:ea typeface="Calibri" pitchFamily="34" charset="-122"/>
                <a:cs typeface="Calibri" pitchFamily="34" charset="-120"/>
              </a:rPr>
              <a:t>Deep Learning</a:t>
            </a:r>
            <a:r>
              <a:rPr lang="en-US" sz="3200" b="1" dirty="0">
                <a:solidFill>
                  <a:srgbClr val="000000"/>
                </a:solidFill>
                <a:latin typeface="Calibri" pitchFamily="34" charset="0"/>
                <a:ea typeface="Calibri" pitchFamily="34" charset="-122"/>
                <a:cs typeface="Calibri" pitchFamily="34" charset="-120"/>
              </a:rPr>
              <a:t> Revival</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1989–2012 at a glance</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p:txBody>
      </p:sp>
      <p:sp>
        <p:nvSpPr>
          <p:cNvPr id="5" name="takeaway"/>
          <p:cNvSpPr txBox="1"/>
          <p:nvPr/>
        </p:nvSpPr>
        <p:spPr>
          <a:xfrm>
            <a:off x="384048" y="6172200"/>
            <a:ext cx="11430000" cy="457200"/>
          </a:xfrm>
          <a:prstGeom prst="rect">
            <a:avLst/>
          </a:prstGeom>
          <a:noFill/>
        </p:spPr>
        <p:txBody>
          <a:bodyPr wrap="square" lIns="0" rIns="0" tIns="0" bIns="0">
            <a:spAutoFit/>
          </a:bodyPr>
          <a:lstStyle/>
          <a:p>
            <a:pPr algn="l">
              <a:spcAft>
                <a:spcPts val="1000"/>
              </a:spcAft>
            </a:pPr>
            <a:r>
              <a:rPr sz="1800" b="1" i="0">
                <a:solidFill>
                  <a:srgbClr val="362FEC"/>
                </a:solidFill>
                <a:latin typeface="Calibri"/>
              </a:rPr>
              <a:t>Neural networks were out of fashion, not abandoned: </a:t>
            </a:r>
            <a:r>
              <a:rPr sz="1800" b="0" i="0">
                <a:solidFill>
                  <a:srgbClr val="000000"/>
                </a:solidFill>
                <a:latin typeface="Calibri"/>
              </a:rPr>
              <a:t>most of the field turned to statistical methods on features designed by hand.</a:t>
            </a:r>
          </a:p>
        </p:txBody>
      </p:sp>
      <p:pic>
        <p:nvPicPr>
          <p:cNvPr id="7" name="Picture 6" descr="timeline.png"/>
          <p:cNvPicPr>
            <a:picLocks noChangeAspect="1"/>
          </p:cNvPicPr>
          <p:nvPr/>
        </p:nvPicPr>
        <p:blipFill>
          <a:blip r:embed="rId3"/>
          <a:stretch>
            <a:fillRect/>
          </a:stretch>
        </p:blipFill>
        <p:spPr>
          <a:xfrm>
            <a:off x="411480" y="1371600"/>
            <a:ext cx="11338560" cy="47073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Appendix</a:t>
            </a:r>
            <a:r>
              <a:rPr lang="en-US" sz="3200" b="1" dirty="0">
                <a:solidFill>
                  <a:srgbClr val="000000"/>
                </a:solidFill>
                <a:latin typeface="Calibri" pitchFamily="34" charset="0"/>
                <a:ea typeface="Calibri" pitchFamily="34" charset="-122"/>
                <a:cs typeface="Calibri" pitchFamily="34" charset="-120"/>
              </a:rPr>
              <a:t>: Before the </a:t>
            </a:r>
            <a:r>
              <a:rPr lang="en-US" sz="3200" b="1" dirty="0">
                <a:solidFill>
                  <a:srgbClr val="362FEC"/>
                </a:solidFill>
                <a:latin typeface="Calibri" pitchFamily="34" charset="0"/>
                <a:ea typeface="Calibri" pitchFamily="34" charset="-122"/>
                <a:cs typeface="Calibri" pitchFamily="34" charset="-120"/>
              </a:rPr>
              <a:t>Deep Learning</a:t>
            </a:r>
            <a:r>
              <a:rPr lang="en-US" sz="3200" b="1" dirty="0">
                <a:solidFill>
                  <a:srgbClr val="000000"/>
                </a:solidFill>
                <a:latin typeface="Calibri" pitchFamily="34" charset="0"/>
                <a:ea typeface="Calibri" pitchFamily="34" charset="-122"/>
                <a:cs typeface="Calibri" pitchFamily="34" charset="-120"/>
              </a:rPr>
              <a:t> Revival</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Why neural networks fell out of favor</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00B050"/>
                </a:solidFill>
                <a:latin typeface="Calibri"/>
              </a:rPr>
              <a:t>Small problems worked</a:t>
            </a:r>
            <a:r>
              <a:rPr sz="1900" b="0" i="0">
                <a:solidFill>
                  <a:srgbClr val="000000"/>
                </a:solidFill>
                <a:latin typeface="Calibri"/>
              </a:rPr>
              <a:t>: networks trained by backpropagation read digits, steered a van, and played backgammon.</a:t>
            </a:r>
          </a:p>
          <a:p>
            <a:pPr algn="l">
              <a:spcAft>
                <a:spcPts val="1400"/>
              </a:spcAft>
            </a:pPr>
            <a:r>
              <a:rPr sz="1900" b="1" i="0">
                <a:solidFill>
                  <a:srgbClr val="FF0000"/>
                </a:solidFill>
                <a:latin typeface="Calibri"/>
              </a:rPr>
              <a:t>Deep networks were hard to train</a:t>
            </a:r>
            <a:r>
              <a:rPr sz="1900" b="0" i="0">
                <a:solidFill>
                  <a:srgbClr val="000000"/>
                </a:solidFill>
                <a:latin typeface="Calibri"/>
              </a:rPr>
              <a:t>: gradients passed back through many layers shrink or blow up (Hochreiter, 1991; Bengio, Simard, and Frasconi, 1994).</a:t>
            </a:r>
          </a:p>
          <a:p>
            <a:pPr algn="l">
              <a:spcAft>
                <a:spcPts val="1400"/>
              </a:spcAft>
            </a:pPr>
            <a:r>
              <a:rPr sz="1900" b="1" i="0">
                <a:solidFill>
                  <a:srgbClr val="FF0000"/>
                </a:solidFill>
                <a:latin typeface="Calibri"/>
              </a:rPr>
              <a:t>No guarantees</a:t>
            </a:r>
            <a:r>
              <a:rPr sz="1900" b="0" i="0">
                <a:solidFill>
                  <a:srgbClr val="000000"/>
                </a:solidFill>
                <a:latin typeface="Calibri"/>
              </a:rPr>
              <a:t>: slow computers, small labeled data sets, and a training problem that is not convex.</a:t>
            </a:r>
          </a:p>
          <a:p>
            <a:pPr algn="l">
              <a:spcAft>
                <a:spcPts val="1400"/>
              </a:spcAft>
            </a:pPr>
            <a:r>
              <a:rPr sz="1900" b="1" i="0">
                <a:solidFill>
                  <a:srgbClr val="362FEC"/>
                </a:solidFill>
                <a:latin typeface="Calibri"/>
              </a:rPr>
              <a:t>The alternative</a:t>
            </a:r>
            <a:r>
              <a:rPr sz="1900" b="0" i="0">
                <a:solidFill>
                  <a:srgbClr val="000000"/>
                </a:solidFill>
                <a:latin typeface="Calibri"/>
              </a:rPr>
              <a:t>: convex methods with a theory of generalization matched networks on many benchmarks of the day, and most of the field moved to them.</a:t>
            </a:r>
          </a:p>
        </p:txBody>
      </p:sp>
      <p:grpSp>
        <p:nvGrpSpPr>
          <p:cNvPr id="5" name="picture 1"/>
          <p:cNvGrpSpPr/>
          <p:nvPr/>
        </p:nvGrpSpPr>
        <p:grpSpPr>
          <a:xfrm>
            <a:off x="6812280" y="1371600"/>
            <a:ext cx="5120640" cy="4224528"/>
            <a:chOff x="6812280" y="1371600"/>
            <a:chExt cx="5120640" cy="4224528"/>
          </a:xfrm>
        </p:grpSpPr>
        <p:pic>
          <p:nvPicPr>
            <p:cNvPr id="6" name="Picture 5" descr="vanishing.png"/>
            <p:cNvPicPr>
              <a:picLocks noChangeAspect="1"/>
            </p:cNvPicPr>
            <p:nvPr/>
          </p:nvPicPr>
          <p:blipFill>
            <a:blip r:embed="rId2"/>
            <a:stretch>
              <a:fillRect/>
            </a:stretch>
          </p:blipFill>
          <p:spPr>
            <a:xfrm>
              <a:off x="7135887" y="1371600"/>
              <a:ext cx="4473424" cy="3291840"/>
            </a:xfrm>
            <a:prstGeom prst="rect">
              <a:avLst/>
            </a:prstGeom>
          </p:spPr>
        </p:pic>
        <p:sp>
          <p:nvSpPr>
            <p:cNvPr id="7" name="description"/>
            <p:cNvSpPr txBox="1"/>
            <p:nvPr/>
          </p:nvSpPr>
          <p:spPr>
            <a:xfrm>
              <a:off x="6812280" y="4773168"/>
              <a:ext cx="5120640" cy="822960"/>
            </a:xfrm>
            <a:prstGeom prst="rect">
              <a:avLst/>
            </a:prstGeom>
            <a:noFill/>
          </p:spPr>
          <p:txBody>
            <a:bodyPr wrap="square" anchor="t" lIns="0" rIns="0" tIns="0" bIns="0">
              <a:spAutoFit/>
            </a:bodyPr>
            <a:lstStyle/>
            <a:p>
              <a:pPr algn="l"/>
              <a:r>
                <a:rPr sz="1400" b="0" i="0">
                  <a:solidFill>
                    <a:srgbClr val="595959"/>
                  </a:solidFill>
                  <a:latin typeface="Calibri"/>
                </a:rPr>
                <a:t>A 12-layer network at random initialization. With sigmoid units the gradient shrinks about fourfold per layer; with ReLU units and scaled initialization it does not. Computed for these slides.</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Appendix</a:t>
            </a:r>
            <a:r>
              <a:rPr lang="en-US" sz="3200" b="1" dirty="0">
                <a:solidFill>
                  <a:srgbClr val="000000"/>
                </a:solidFill>
                <a:latin typeface="Calibri" pitchFamily="34" charset="0"/>
                <a:ea typeface="Calibri" pitchFamily="34" charset="-122"/>
                <a:cs typeface="Calibri" pitchFamily="34" charset="-120"/>
              </a:rPr>
              <a:t>: Before the </a:t>
            </a:r>
            <a:r>
              <a:rPr lang="en-US" sz="3200" b="1" dirty="0">
                <a:solidFill>
                  <a:srgbClr val="362FEC"/>
                </a:solidFill>
                <a:latin typeface="Calibri" pitchFamily="34" charset="0"/>
                <a:ea typeface="Calibri" pitchFamily="34" charset="-122"/>
                <a:cs typeface="Calibri" pitchFamily="34" charset="-120"/>
              </a:rPr>
              <a:t>Deep Learning</a:t>
            </a:r>
            <a:r>
              <a:rPr lang="en-US" sz="3200" b="1" dirty="0">
                <a:solidFill>
                  <a:srgbClr val="000000"/>
                </a:solidFill>
                <a:latin typeface="Calibri" pitchFamily="34" charset="0"/>
                <a:ea typeface="Calibri" pitchFamily="34" charset="-122"/>
                <a:cs typeface="Calibri" pitchFamily="34" charset="-120"/>
              </a:rPr>
              <a:t> Revival</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Machine learning becomes statistical</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362FEC"/>
                </a:solidFill>
                <a:latin typeface="Calibri"/>
              </a:rPr>
              <a:t>1992–95  </a:t>
            </a:r>
            <a:r>
              <a:rPr sz="1900" b="1" i="0">
                <a:solidFill>
                  <a:srgbClr val="000000"/>
                </a:solidFill>
                <a:latin typeface="Calibri"/>
              </a:rPr>
              <a:t>Support vector machines: </a:t>
            </a:r>
            <a:r>
              <a:rPr sz="1900" b="0" i="0">
                <a:solidFill>
                  <a:srgbClr val="000000"/>
                </a:solidFill>
                <a:latin typeface="Calibri"/>
              </a:rPr>
              <a:t>a maximum-margin classifier with kernels. Training is a convex program, and the margin bounds the error on new data.</a:t>
            </a:r>
          </a:p>
          <a:p>
            <a:pPr algn="l">
              <a:spcAft>
                <a:spcPts val="1400"/>
              </a:spcAft>
            </a:pPr>
            <a:r>
              <a:rPr sz="1900" b="1" i="0">
                <a:solidFill>
                  <a:srgbClr val="00B050"/>
                </a:solidFill>
                <a:latin typeface="Calibri"/>
              </a:rPr>
              <a:t>1995–2001  </a:t>
            </a:r>
            <a:r>
              <a:rPr sz="1900" b="1" i="0">
                <a:solidFill>
                  <a:srgbClr val="000000"/>
                </a:solidFill>
                <a:latin typeface="Calibri"/>
              </a:rPr>
              <a:t>Ensembles: </a:t>
            </a:r>
            <a:r>
              <a:rPr sz="1900" b="0" i="0">
                <a:solidFill>
                  <a:srgbClr val="000000"/>
                </a:solidFill>
                <a:latin typeface="Calibri"/>
              </a:rPr>
              <a:t>AdaBoost reweights the examples that earlier classifiers got wrong; random forests average randomized trees.</a:t>
            </a:r>
          </a:p>
          <a:p>
            <a:pPr algn="l">
              <a:spcAft>
                <a:spcPts val="1400"/>
              </a:spcAft>
            </a:pPr>
            <a:r>
              <a:rPr sz="1900" b="1" i="0">
                <a:solidFill>
                  <a:srgbClr val="FF0000"/>
                </a:solidFill>
                <a:latin typeface="Calibri"/>
              </a:rPr>
              <a:t>Graphical models</a:t>
            </a:r>
            <a:r>
              <a:rPr sz="1900" b="0" i="0">
                <a:solidFill>
                  <a:srgbClr val="000000"/>
                </a:solidFill>
                <a:latin typeface="Calibri"/>
              </a:rPr>
              <a:t>: hidden Markov models for speech, conditional random fields for tagging (2001), topic models for documents (2003).</a:t>
            </a:r>
          </a:p>
          <a:p>
            <a:pPr algn="l">
              <a:spcAft>
                <a:spcPts val="1400"/>
              </a:spcAft>
            </a:pPr>
            <a:r>
              <a:rPr sz="1900" b="1" i="0">
                <a:solidFill>
                  <a:srgbClr val="362FEC"/>
                </a:solidFill>
                <a:latin typeface="Calibri"/>
              </a:rPr>
              <a:t>Deployed at scale</a:t>
            </a:r>
            <a:r>
              <a:rPr sz="1900" b="0" i="0">
                <a:solidFill>
                  <a:srgbClr val="000000"/>
                </a:solidFill>
                <a:latin typeface="Calibri"/>
              </a:rPr>
              <a:t>: spam filters, search ranking, and recommendation. The Netflix Prize (2006–09) was won with learned vectors for users and movies.</a:t>
            </a:r>
          </a:p>
        </p:txBody>
      </p:sp>
      <p:grpSp>
        <p:nvGrpSpPr>
          <p:cNvPr id="5" name="picture 1"/>
          <p:cNvGrpSpPr/>
          <p:nvPr/>
        </p:nvGrpSpPr>
        <p:grpSpPr>
          <a:xfrm>
            <a:off x="6629400" y="1371600"/>
            <a:ext cx="5486400" cy="4663440"/>
            <a:chOff x="6629400" y="1371600"/>
            <a:chExt cx="5486400" cy="4663440"/>
          </a:xfrm>
        </p:grpSpPr>
        <p:pic>
          <p:nvPicPr>
            <p:cNvPr id="6" name="Picture 5" descr="svm.png"/>
            <p:cNvPicPr>
              <a:picLocks noChangeAspect="1"/>
            </p:cNvPicPr>
            <p:nvPr/>
          </p:nvPicPr>
          <p:blipFill>
            <a:blip r:embed="rId2"/>
            <a:stretch>
              <a:fillRect/>
            </a:stretch>
          </p:blipFill>
          <p:spPr>
            <a:xfrm>
              <a:off x="7646035" y="1371600"/>
              <a:ext cx="3453128" cy="3383280"/>
            </a:xfrm>
            <a:prstGeom prst="rect">
              <a:avLst/>
            </a:prstGeom>
          </p:spPr>
        </p:pic>
        <p:sp>
          <p:nvSpPr>
            <p:cNvPr id="7" name="TextBox 6"/>
            <p:cNvSpPr txBox="1"/>
            <p:nvPr/>
          </p:nvSpPr>
          <p:spPr>
            <a:xfrm>
              <a:off x="6629400" y="4800600"/>
              <a:ext cx="5486400" cy="274320"/>
            </a:xfrm>
            <a:prstGeom prst="rect">
              <a:avLst/>
            </a:prstGeom>
            <a:noFill/>
          </p:spPr>
          <p:txBody>
            <a:bodyPr wrap="square" anchor="t" lIns="0" rIns="0" tIns="0" bIns="0">
              <a:spAutoFit/>
            </a:bodyPr>
            <a:lstStyle/>
            <a:p>
              <a:pPr algn="ctr"/>
              <a:r>
                <a:rPr sz="1200" b="0" i="0">
                  <a:solidFill>
                    <a:srgbClr val="595959"/>
                  </a:solidFill>
                  <a:latin typeface="Calibri"/>
                </a:rPr>
                <a:t>a maximum-margin classifier; the support vectors are circled</a:t>
              </a:r>
            </a:p>
          </p:txBody>
        </p:sp>
        <p:sp>
          <p:nvSpPr>
            <p:cNvPr id="8" name="description"/>
            <p:cNvSpPr txBox="1"/>
            <p:nvPr/>
          </p:nvSpPr>
          <p:spPr>
            <a:xfrm>
              <a:off x="6812280" y="5212080"/>
              <a:ext cx="5120640" cy="822960"/>
            </a:xfrm>
            <a:prstGeom prst="rect">
              <a:avLst/>
            </a:prstGeom>
            <a:noFill/>
          </p:spPr>
          <p:txBody>
            <a:bodyPr wrap="square" anchor="t" lIns="0" rIns="0" tIns="0" bIns="0">
              <a:spAutoFit/>
            </a:bodyPr>
            <a:lstStyle/>
            <a:p>
              <a:pPr algn="l"/>
              <a:r>
                <a:rPr sz="1400" b="0" i="0">
                  <a:solidFill>
                    <a:srgbClr val="595959"/>
                  </a:solidFill>
                  <a:latin typeface="Calibri"/>
                </a:rPr>
                <a:t>Only the circled points determine the boundary; the theory bounds the error in terms of the margin.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Appendix</a:t>
            </a:r>
            <a:r>
              <a:rPr lang="en-US" sz="3200" b="1" dirty="0">
                <a:solidFill>
                  <a:srgbClr val="000000"/>
                </a:solidFill>
                <a:latin typeface="Calibri" pitchFamily="34" charset="0"/>
                <a:ea typeface="Calibri" pitchFamily="34" charset="-122"/>
                <a:cs typeface="Calibri" pitchFamily="34" charset="-120"/>
              </a:rPr>
              <a:t>: Before the </a:t>
            </a:r>
            <a:r>
              <a:rPr lang="en-US" sz="3200" b="1" dirty="0">
                <a:solidFill>
                  <a:srgbClr val="362FEC"/>
                </a:solidFill>
                <a:latin typeface="Calibri" pitchFamily="34" charset="0"/>
                <a:ea typeface="Calibri" pitchFamily="34" charset="-122"/>
                <a:cs typeface="Calibri" pitchFamily="34" charset="-120"/>
              </a:rPr>
              <a:t>Deep Learning</a:t>
            </a:r>
            <a:r>
              <a:rPr lang="en-US" sz="3200" b="1" dirty="0">
                <a:solidFill>
                  <a:srgbClr val="000000"/>
                </a:solidFill>
                <a:latin typeface="Calibri" pitchFamily="34" charset="0"/>
                <a:ea typeface="Calibri" pitchFamily="34" charset="-122"/>
                <a:cs typeface="Calibri" pitchFamily="34" charset="-120"/>
              </a:rPr>
              <a:t> Revival</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Reinforcement learning and games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362FEC"/>
                </a:solidFill>
                <a:latin typeface="Calibri"/>
              </a:rPr>
              <a:t>Foundations</a:t>
            </a:r>
            <a:r>
              <a:rPr sz="1900" b="0" i="0">
                <a:solidFill>
                  <a:srgbClr val="000000"/>
                </a:solidFill>
                <a:latin typeface="Calibri"/>
              </a:rPr>
              <a:t>: Q-learning (1989), REINFORCE (1992), the policy gradient theorem (1999), and Sutton and Barto's textbook (1998).</a:t>
            </a:r>
          </a:p>
          <a:p>
            <a:pPr algn="l">
              <a:spcAft>
                <a:spcPts val="1400"/>
              </a:spcAft>
            </a:pPr>
            <a:r>
              <a:rPr sz="1900" b="1" i="0">
                <a:solidFill>
                  <a:srgbClr val="00B050"/>
                </a:solidFill>
                <a:latin typeface="Calibri"/>
              </a:rPr>
              <a:t>1992–95  </a:t>
            </a:r>
            <a:r>
              <a:rPr sz="1900" b="1" i="0">
                <a:solidFill>
                  <a:srgbClr val="000000"/>
                </a:solidFill>
                <a:latin typeface="Calibri"/>
              </a:rPr>
              <a:t>TD-Gammon: </a:t>
            </a:r>
            <a:r>
              <a:rPr sz="1900" b="0" i="0">
                <a:solidFill>
                  <a:srgbClr val="000000"/>
                </a:solidFill>
                <a:latin typeface="Calibri"/>
              </a:rPr>
              <a:t>a network taught itself backgammon from games against itself, close to the best human players: an ancestor of AlphaGo.</a:t>
            </a:r>
          </a:p>
          <a:p>
            <a:pPr algn="l">
              <a:spcAft>
                <a:spcPts val="1400"/>
              </a:spcAft>
            </a:pPr>
            <a:r>
              <a:rPr sz="1900" b="1" i="0">
                <a:solidFill>
                  <a:srgbClr val="FF0000"/>
                </a:solidFill>
                <a:latin typeface="Calibri"/>
              </a:rPr>
              <a:t>Search</a:t>
            </a:r>
            <a:r>
              <a:rPr sz="1900" b="0" i="0">
                <a:solidFill>
                  <a:srgbClr val="000000"/>
                </a:solidFill>
                <a:latin typeface="Calibri"/>
              </a:rPr>
              <a:t>: Chinook held the checkers title from 1994, and checkers was solved in 2007: a draw. Monte Carlo tree search (2006) lifted computer Go; regret minimization beat poker professionals (2008).</a:t>
            </a:r>
          </a:p>
          <a:p>
            <a:pPr algn="l">
              <a:spcAft>
                <a:spcPts val="1400"/>
              </a:spcAft>
            </a:pPr>
            <a:r>
              <a:rPr sz="1900" b="1" i="0">
                <a:solidFill>
                  <a:srgbClr val="ED7D31"/>
                </a:solidFill>
                <a:latin typeface="Calibri"/>
              </a:rPr>
              <a:t>Small models</a:t>
            </a:r>
            <a:r>
              <a:rPr sz="1900" b="0" i="0">
                <a:solidFill>
                  <a:srgbClr val="000000"/>
                </a:solidFill>
                <a:latin typeface="Calibri"/>
              </a:rPr>
              <a:t>: mostly tables, or linear functions of features designed by hand. Deep reinforcement learning waited for DQN (2013).</a:t>
            </a:r>
          </a:p>
        </p:txBody>
      </p:sp>
      <p:grpSp>
        <p:nvGrpSpPr>
          <p:cNvPr id="5" name="picture 1"/>
          <p:cNvGrpSpPr/>
          <p:nvPr/>
        </p:nvGrpSpPr>
        <p:grpSpPr>
          <a:xfrm>
            <a:off x="6812280" y="1371600"/>
            <a:ext cx="5120640" cy="3858768"/>
            <a:chOff x="6812280" y="1371600"/>
            <a:chExt cx="5120640" cy="3858768"/>
          </a:xfrm>
        </p:grpSpPr>
        <p:pic>
          <p:nvPicPr>
            <p:cNvPr id="6" name="Picture 5" descr="td.png"/>
            <p:cNvPicPr>
              <a:picLocks noChangeAspect="1"/>
            </p:cNvPicPr>
            <p:nvPr/>
          </p:nvPicPr>
          <p:blipFill>
            <a:blip r:embed="rId2"/>
            <a:stretch>
              <a:fillRect/>
            </a:stretch>
          </p:blipFill>
          <p:spPr>
            <a:xfrm>
              <a:off x="6932733" y="1371600"/>
              <a:ext cx="4879733" cy="2926080"/>
            </a:xfrm>
            <a:prstGeom prst="rect">
              <a:avLst/>
            </a:prstGeom>
          </p:spPr>
        </p:pic>
        <p:sp>
          <p:nvSpPr>
            <p:cNvPr id="7" name="description"/>
            <p:cNvSpPr txBox="1"/>
            <p:nvPr/>
          </p:nvSpPr>
          <p:spPr>
            <a:xfrm>
              <a:off x="6812280" y="4407408"/>
              <a:ext cx="5120640" cy="822960"/>
            </a:xfrm>
            <a:prstGeom prst="rect">
              <a:avLst/>
            </a:prstGeom>
            <a:noFill/>
          </p:spPr>
          <p:txBody>
            <a:bodyPr wrap="square" anchor="t" lIns="0" rIns="0" tIns="0" bIns="0">
              <a:spAutoFit/>
            </a:bodyPr>
            <a:lstStyle/>
            <a:p>
              <a:pPr algn="l"/>
              <a:r>
                <a:rPr sz="1400" b="0" i="0">
                  <a:solidFill>
                    <a:srgbClr val="595959"/>
                  </a:solidFill>
                  <a:latin typeface="Calibri"/>
                </a:rPr>
                <a:t>Temporal-difference learning: no teacher says how good a position is. Its estimate moves toward the estimate one move later, and the final reward anchors the chain.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Appendix</a:t>
            </a:r>
            <a:r>
              <a:rPr lang="en-US" sz="3200" b="1" dirty="0">
                <a:solidFill>
                  <a:srgbClr val="000000"/>
                </a:solidFill>
                <a:latin typeface="Calibri" pitchFamily="34" charset="0"/>
                <a:ea typeface="Calibri" pitchFamily="34" charset="-122"/>
                <a:cs typeface="Calibri" pitchFamily="34" charset="-120"/>
              </a:rPr>
              <a:t>: Before the </a:t>
            </a:r>
            <a:r>
              <a:rPr lang="en-US" sz="3200" b="1" dirty="0">
                <a:solidFill>
                  <a:srgbClr val="362FEC"/>
                </a:solidFill>
                <a:latin typeface="Calibri" pitchFamily="34" charset="0"/>
                <a:ea typeface="Calibri" pitchFamily="34" charset="-122"/>
                <a:cs typeface="Calibri" pitchFamily="34" charset="-120"/>
              </a:rPr>
              <a:t>Deep Learning</a:t>
            </a:r>
            <a:r>
              <a:rPr lang="en-US" sz="3200" b="1" dirty="0">
                <a:solidFill>
                  <a:srgbClr val="000000"/>
                </a:solidFill>
                <a:latin typeface="Calibri" pitchFamily="34" charset="0"/>
                <a:ea typeface="Calibri" pitchFamily="34" charset="-122"/>
                <a:cs typeface="Calibri" pitchFamily="34" charset="-120"/>
              </a:rPr>
              <a:t> Revival</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Computer vision: features designed by hand</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FF0000"/>
                </a:solidFill>
                <a:latin typeface="Calibri"/>
              </a:rPr>
              <a:t>The pipeline</a:t>
            </a:r>
            <a:r>
              <a:rPr sz="1800" b="0" i="0">
                <a:solidFill>
                  <a:srgbClr val="000000"/>
                </a:solidFill>
                <a:latin typeface="Calibri"/>
              </a:rPr>
              <a:t>: features designed by hand, pooled into a vector of fixed length, then a linear classifier.</a:t>
            </a:r>
          </a:p>
          <a:p>
            <a:pPr algn="l">
              <a:spcAft>
                <a:spcPts val="1200"/>
              </a:spcAft>
            </a:pPr>
            <a:r>
              <a:rPr sz="1800" b="1" i="0">
                <a:solidFill>
                  <a:srgbClr val="362FEC"/>
                </a:solidFill>
                <a:latin typeface="Calibri"/>
              </a:rPr>
              <a:t>2001  </a:t>
            </a:r>
            <a:r>
              <a:rPr sz="1800" b="1" i="0">
                <a:solidFill>
                  <a:srgbClr val="000000"/>
                </a:solidFill>
                <a:latin typeface="Calibri"/>
              </a:rPr>
              <a:t>Viola and Jones: </a:t>
            </a:r>
            <a:r>
              <a:rPr sz="1800" b="0" i="0">
                <a:solidFill>
                  <a:srgbClr val="000000"/>
                </a:solidFill>
                <a:latin typeface="Calibri"/>
              </a:rPr>
              <a:t>real-time face detection with rectangle features chosen by AdaBoost, in a cascade; widely adopted, including in cameras.</a:t>
            </a:r>
          </a:p>
          <a:p>
            <a:pPr algn="l">
              <a:spcAft>
                <a:spcPts val="1200"/>
              </a:spcAft>
            </a:pPr>
            <a:r>
              <a:rPr sz="1800" b="1" i="0">
                <a:solidFill>
                  <a:srgbClr val="00B050"/>
                </a:solidFill>
                <a:latin typeface="Calibri"/>
              </a:rPr>
              <a:t>1999–2005  </a:t>
            </a:r>
            <a:r>
              <a:rPr sz="1800" b="1" i="0">
                <a:solidFill>
                  <a:srgbClr val="000000"/>
                </a:solidFill>
                <a:latin typeface="Calibri"/>
              </a:rPr>
              <a:t>SIFT and HOG: </a:t>
            </a:r>
            <a:r>
              <a:rPr sz="1800" b="0" i="0">
                <a:solidFill>
                  <a:srgbClr val="000000"/>
                </a:solidFill>
                <a:latin typeface="Calibri"/>
              </a:rPr>
              <a:t>histograms of gradient directions describe image patches, counted as “visual words” like the words of a document.</a:t>
            </a:r>
          </a:p>
          <a:p>
            <a:pPr algn="l">
              <a:spcAft>
                <a:spcPts val="1200"/>
              </a:spcAft>
            </a:pPr>
            <a:r>
              <a:rPr sz="1800" b="1" i="0">
                <a:solidFill>
                  <a:srgbClr val="362FEC"/>
                </a:solidFill>
                <a:latin typeface="Calibri"/>
              </a:rPr>
              <a:t>Benchmarks</a:t>
            </a:r>
            <a:r>
              <a:rPr sz="1800" b="0" i="0">
                <a:solidFill>
                  <a:srgbClr val="000000"/>
                </a:solidFill>
                <a:latin typeface="Calibri"/>
              </a:rPr>
              <a:t>: PASCAL VOC (2005–12), then ImageNet (2009). Winning ImageNet error: 28.2% (2010) and 25.8% (2011), then AlexNet's 15.3% (2012).</a:t>
            </a:r>
          </a:p>
          <a:p>
            <a:pPr algn="l">
              <a:spcAft>
                <a:spcPts val="1200"/>
              </a:spcAft>
            </a:pPr>
            <a:r>
              <a:rPr sz="1800" b="1" i="0">
                <a:solidFill>
                  <a:srgbClr val="ED7D31"/>
                </a:solidFill>
                <a:latin typeface="Calibri"/>
              </a:rPr>
              <a:t>Learned, not deep</a:t>
            </a:r>
            <a:r>
              <a:rPr sz="1800" b="0" i="0">
                <a:solidFill>
                  <a:srgbClr val="000000"/>
                </a:solidFill>
                <a:latin typeface="Calibri"/>
              </a:rPr>
              <a:t>: Kinect (2010) found body parts in depth images with random forests.</a:t>
            </a:r>
          </a:p>
        </p:txBody>
      </p:sp>
      <p:grpSp>
        <p:nvGrpSpPr>
          <p:cNvPr id="5" name="picture 1"/>
          <p:cNvGrpSpPr/>
          <p:nvPr/>
        </p:nvGrpSpPr>
        <p:grpSpPr>
          <a:xfrm>
            <a:off x="6812280" y="1371600"/>
            <a:ext cx="5120640" cy="4773168"/>
            <a:chOff x="6812280" y="1371600"/>
            <a:chExt cx="5120640" cy="4773168"/>
          </a:xfrm>
        </p:grpSpPr>
        <p:pic>
          <p:nvPicPr>
            <p:cNvPr id="6" name="Picture 5" descr="hog.png"/>
            <p:cNvPicPr>
              <a:picLocks noChangeAspect="1"/>
            </p:cNvPicPr>
            <p:nvPr/>
          </p:nvPicPr>
          <p:blipFill>
            <a:blip r:embed="rId2"/>
            <a:stretch>
              <a:fillRect/>
            </a:stretch>
          </p:blipFill>
          <p:spPr>
            <a:xfrm>
              <a:off x="7103659" y="1371600"/>
              <a:ext cx="4537880" cy="3840480"/>
            </a:xfrm>
            <a:prstGeom prst="rect">
              <a:avLst/>
            </a:prstGeom>
          </p:spPr>
        </p:pic>
        <p:sp>
          <p:nvSpPr>
            <p:cNvPr id="7" name="description"/>
            <p:cNvSpPr txBox="1"/>
            <p:nvPr/>
          </p:nvSpPr>
          <p:spPr>
            <a:xfrm>
              <a:off x="6812280" y="5321808"/>
              <a:ext cx="5120640" cy="822960"/>
            </a:xfrm>
            <a:prstGeom prst="rect">
              <a:avLst/>
            </a:prstGeom>
            <a:noFill/>
          </p:spPr>
          <p:txBody>
            <a:bodyPr wrap="square" anchor="t" lIns="0" rIns="0" tIns="0" bIns="0">
              <a:spAutoFit/>
            </a:bodyPr>
            <a:lstStyle/>
            <a:p>
              <a:pPr algn="l"/>
              <a:r>
                <a:rPr sz="1400" b="0" i="0">
                  <a:solidFill>
                    <a:srgbClr val="595959"/>
                  </a:solidFill>
                  <a:latin typeface="Calibri"/>
                </a:rPr>
                <a:t>A portrait of Ada Lovelace (public domain) and its HOG descriptor, computed with scikit-image.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Appendix</a:t>
            </a:r>
            <a:r>
              <a:rPr lang="en-US" sz="3200" b="1" dirty="0">
                <a:solidFill>
                  <a:srgbClr val="000000"/>
                </a:solidFill>
                <a:latin typeface="Calibri" pitchFamily="34" charset="0"/>
                <a:ea typeface="Calibri" pitchFamily="34" charset="-122"/>
                <a:cs typeface="Calibri" pitchFamily="34" charset="-120"/>
              </a:rPr>
              <a:t>: Before the </a:t>
            </a:r>
            <a:r>
              <a:rPr lang="en-US" sz="3200" b="1" dirty="0">
                <a:solidFill>
                  <a:srgbClr val="362FEC"/>
                </a:solidFill>
                <a:latin typeface="Calibri" pitchFamily="34" charset="0"/>
                <a:ea typeface="Calibri" pitchFamily="34" charset="-122"/>
                <a:cs typeface="Calibri" pitchFamily="34" charset="-120"/>
              </a:rPr>
              <a:t>Deep Learning</a:t>
            </a:r>
            <a:r>
              <a:rPr lang="en-US" sz="3200" b="1" dirty="0">
                <a:solidFill>
                  <a:srgbClr val="000000"/>
                </a:solidFill>
                <a:latin typeface="Calibri" pitchFamily="34" charset="0"/>
                <a:ea typeface="Calibri" pitchFamily="34" charset="-122"/>
                <a:cs typeface="Calibri" pitchFamily="34" charset="-120"/>
              </a:rPr>
              <a:t> Revival</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Language and speech: the statistical revolution</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362FEC"/>
                </a:solidFill>
                <a:latin typeface="Calibri"/>
              </a:rPr>
              <a:t>1990–93  </a:t>
            </a:r>
            <a:r>
              <a:rPr sz="1800" b="1" i="0">
                <a:solidFill>
                  <a:srgbClr val="000000"/>
                </a:solidFill>
                <a:latin typeface="Calibri"/>
              </a:rPr>
              <a:t>IBM: </a:t>
            </a:r>
            <a:r>
              <a:rPr sz="1800" b="0" i="0">
                <a:solidFill>
                  <a:srgbClr val="000000"/>
                </a:solidFill>
                <a:latin typeface="Calibri"/>
              </a:rPr>
              <a:t>statistical translation, learned from the English and French proceedings of the Canadian parliament.</a:t>
            </a:r>
          </a:p>
          <a:p>
            <a:pPr algn="l">
              <a:spcAft>
                <a:spcPts val="1200"/>
              </a:spcAft>
            </a:pPr>
            <a:r>
              <a:rPr sz="1800" b="1" i="0">
                <a:solidFill>
                  <a:srgbClr val="00B050"/>
                </a:solidFill>
                <a:latin typeface="Calibri"/>
              </a:rPr>
              <a:t>1993  </a:t>
            </a:r>
            <a:r>
              <a:rPr sz="1800" b="1" i="0">
                <a:solidFill>
                  <a:srgbClr val="000000"/>
                </a:solidFill>
                <a:latin typeface="Calibri"/>
              </a:rPr>
              <a:t>Penn Treebank: </a:t>
            </a:r>
            <a:r>
              <a:rPr sz="1800" b="0" i="0">
                <a:solidFill>
                  <a:srgbClr val="000000"/>
                </a:solidFill>
                <a:latin typeface="Calibri"/>
              </a:rPr>
              <a:t>parsers and taggers learned from annotated examples instead of grammars written by hand.</a:t>
            </a:r>
          </a:p>
          <a:p>
            <a:pPr algn="l">
              <a:spcAft>
                <a:spcPts val="1200"/>
              </a:spcAft>
            </a:pPr>
            <a:r>
              <a:rPr sz="1800" b="1" i="0">
                <a:solidFill>
                  <a:srgbClr val="FF0000"/>
                </a:solidFill>
                <a:latin typeface="Calibri"/>
              </a:rPr>
              <a:t>2007  </a:t>
            </a:r>
            <a:r>
              <a:rPr sz="1800" b="1" i="0">
                <a:solidFill>
                  <a:srgbClr val="000000"/>
                </a:solidFill>
                <a:latin typeface="Calibri"/>
              </a:rPr>
              <a:t>Large Language Models in Machine Translation: </a:t>
            </a:r>
            <a:r>
              <a:rPr sz="1800" b="0" i="0">
                <a:solidFill>
                  <a:srgbClr val="000000"/>
                </a:solidFill>
                <a:latin typeface="Calibri"/>
              </a:rPr>
              <a:t>n-gram models on two trillion tokens; translation kept improving with more data.</a:t>
            </a:r>
          </a:p>
          <a:p>
            <a:pPr algn="l">
              <a:spcAft>
                <a:spcPts val="1200"/>
              </a:spcAft>
            </a:pPr>
            <a:r>
              <a:rPr sz="1800" b="1" i="0">
                <a:solidFill>
                  <a:srgbClr val="362FEC"/>
                </a:solidFill>
                <a:latin typeface="Calibri"/>
              </a:rPr>
              <a:t>Word vectors</a:t>
            </a:r>
            <a:r>
              <a:rPr sz="1800" b="0" i="0">
                <a:solidFill>
                  <a:srgbClr val="000000"/>
                </a:solidFill>
                <a:latin typeface="Calibri"/>
              </a:rPr>
              <a:t>: latent semantic analysis (1990), Brown clusters (1992), then neural models (2003–2010).</a:t>
            </a:r>
          </a:p>
          <a:p>
            <a:pPr algn="l">
              <a:spcAft>
                <a:spcPts val="1200"/>
              </a:spcAft>
            </a:pPr>
            <a:r>
              <a:rPr sz="1800" b="1" i="0">
                <a:solidFill>
                  <a:srgbClr val="ED7D31"/>
                </a:solidFill>
                <a:latin typeface="Calibri"/>
              </a:rPr>
              <a:t>Speech</a:t>
            </a:r>
            <a:r>
              <a:rPr sz="1800" b="0" i="0">
                <a:solidFill>
                  <a:srgbClr val="000000"/>
                </a:solidFill>
                <a:latin typeface="Calibri"/>
              </a:rPr>
              <a:t>: hidden Markov models with Gaussian mixtures; continuous dictation on personal computers from 1997.</a:t>
            </a:r>
          </a:p>
        </p:txBody>
      </p:sp>
      <p:grpSp>
        <p:nvGrpSpPr>
          <p:cNvPr id="5" name="picture 1"/>
          <p:cNvGrpSpPr/>
          <p:nvPr/>
        </p:nvGrpSpPr>
        <p:grpSpPr>
          <a:xfrm>
            <a:off x="6629400" y="1371600"/>
            <a:ext cx="5486400" cy="4023360"/>
            <a:chOff x="6629400" y="1371600"/>
            <a:chExt cx="5486400" cy="4023360"/>
          </a:xfrm>
        </p:grpSpPr>
        <p:pic>
          <p:nvPicPr>
            <p:cNvPr id="6" name="Picture 5" descr="alignment.png"/>
            <p:cNvPicPr>
              <a:picLocks noChangeAspect="1"/>
            </p:cNvPicPr>
            <p:nvPr/>
          </p:nvPicPr>
          <p:blipFill>
            <a:blip r:embed="rId2"/>
            <a:stretch>
              <a:fillRect/>
            </a:stretch>
          </p:blipFill>
          <p:spPr>
            <a:xfrm>
              <a:off x="7039617" y="1371600"/>
              <a:ext cx="4665964" cy="2743200"/>
            </a:xfrm>
            <a:prstGeom prst="rect">
              <a:avLst/>
            </a:prstGeom>
          </p:spPr>
        </p:pic>
        <p:sp>
          <p:nvSpPr>
            <p:cNvPr id="7" name="TextBox 6"/>
            <p:cNvSpPr txBox="1"/>
            <p:nvPr/>
          </p:nvSpPr>
          <p:spPr>
            <a:xfrm>
              <a:off x="6629400" y="4160520"/>
              <a:ext cx="5486400" cy="274320"/>
            </a:xfrm>
            <a:prstGeom prst="rect">
              <a:avLst/>
            </a:prstGeom>
            <a:noFill/>
          </p:spPr>
          <p:txBody>
            <a:bodyPr wrap="square" anchor="t" lIns="0" rIns="0" tIns="0" bIns="0">
              <a:spAutoFit/>
            </a:bodyPr>
            <a:lstStyle/>
            <a:p>
              <a:pPr algn="ctr"/>
              <a:r>
                <a:rPr sz="1200" b="0" i="0">
                  <a:solidFill>
                    <a:srgbClr val="595959"/>
                  </a:solidFill>
                  <a:latin typeface="Calibri"/>
                </a:rPr>
                <a:t>a word alignment</a:t>
              </a:r>
            </a:p>
          </p:txBody>
        </p:sp>
        <p:sp>
          <p:nvSpPr>
            <p:cNvPr id="8" name="description"/>
            <p:cNvSpPr txBox="1"/>
            <p:nvPr/>
          </p:nvSpPr>
          <p:spPr>
            <a:xfrm>
              <a:off x="6812280" y="4572000"/>
              <a:ext cx="5120640" cy="822960"/>
            </a:xfrm>
            <a:prstGeom prst="rect">
              <a:avLst/>
            </a:prstGeom>
            <a:noFill/>
          </p:spPr>
          <p:txBody>
            <a:bodyPr wrap="square" anchor="t" lIns="0" rIns="0" tIns="0" bIns="0">
              <a:spAutoFit/>
            </a:bodyPr>
            <a:lstStyle/>
            <a:p>
              <a:pPr algn="l"/>
              <a:r>
                <a:rPr sz="1400" b="0" i="0">
                  <a:solidFill>
                    <a:srgbClr val="595959"/>
                  </a:solidFill>
                  <a:latin typeface="Calibri"/>
                </a:rPr>
                <a:t>The IBM models treat the alignment as hidden and learn translation probabilities from pairs of sentences alone.</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Appendix</a:t>
            </a:r>
            <a:r>
              <a:rPr lang="en-US" sz="3200" b="1" dirty="0">
                <a:solidFill>
                  <a:srgbClr val="000000"/>
                </a:solidFill>
                <a:latin typeface="Calibri" pitchFamily="34" charset="0"/>
                <a:ea typeface="Calibri" pitchFamily="34" charset="-122"/>
                <a:cs typeface="Calibri" pitchFamily="34" charset="-120"/>
              </a:rPr>
              <a:t>: Before the </a:t>
            </a:r>
            <a:r>
              <a:rPr lang="en-US" sz="3200" b="1" dirty="0">
                <a:solidFill>
                  <a:srgbClr val="362FEC"/>
                </a:solidFill>
                <a:latin typeface="Calibri" pitchFamily="34" charset="0"/>
                <a:ea typeface="Calibri" pitchFamily="34" charset="-122"/>
                <a:cs typeface="Calibri" pitchFamily="34" charset="-120"/>
              </a:rPr>
              <a:t>Deep Learning</a:t>
            </a:r>
            <a:r>
              <a:rPr lang="en-US" sz="3200" b="1" dirty="0">
                <a:solidFill>
                  <a:srgbClr val="000000"/>
                </a:solidFill>
                <a:latin typeface="Calibri" pitchFamily="34" charset="0"/>
                <a:ea typeface="Calibri" pitchFamily="34" charset="-122"/>
                <a:cs typeface="Calibri" pitchFamily="34" charset="-120"/>
              </a:rPr>
              <a:t> Revival</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Robots and self-driving cars</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400"/>
              </a:spcAft>
            </a:pPr>
            <a:r>
              <a:rPr sz="1900" b="1" i="0">
                <a:solidFill>
                  <a:srgbClr val="FF0000"/>
                </a:solidFill>
                <a:latin typeface="Calibri"/>
              </a:rPr>
              <a:t>1994–95  </a:t>
            </a:r>
            <a:r>
              <a:rPr sz="1900" b="1" i="0">
                <a:solidFill>
                  <a:srgbClr val="000000"/>
                </a:solidFill>
                <a:latin typeface="Calibri"/>
              </a:rPr>
              <a:t>Dickmanns: </a:t>
            </a:r>
            <a:r>
              <a:rPr sz="1900" b="0" i="0">
                <a:solidFill>
                  <a:srgbClr val="000000"/>
                </a:solidFill>
                <a:latin typeface="Calibri"/>
              </a:rPr>
              <a:t>the VaMP Mercedes drove in traffic near Paris, then about 1,600 km to Denmark, about 95% of it autonomously.</a:t>
            </a:r>
          </a:p>
          <a:p>
            <a:pPr algn="l">
              <a:spcAft>
                <a:spcPts val="1400"/>
              </a:spcAft>
            </a:pPr>
            <a:r>
              <a:rPr sz="1900" b="1" i="0">
                <a:solidFill>
                  <a:srgbClr val="362FEC"/>
                </a:solidFill>
                <a:latin typeface="Calibri"/>
              </a:rPr>
              <a:t>1989  </a:t>
            </a:r>
            <a:r>
              <a:rPr sz="1900" b="1" i="0">
                <a:solidFill>
                  <a:srgbClr val="000000"/>
                </a:solidFill>
                <a:latin typeface="Calibri"/>
              </a:rPr>
              <a:t>ALVINN: </a:t>
            </a:r>
            <a:r>
              <a:rPr sz="1900" b="0" i="0">
                <a:solidFill>
                  <a:srgbClr val="000000"/>
                </a:solidFill>
                <a:latin typeface="Calibri"/>
              </a:rPr>
              <a:t>a small neural network steered Carnegie Mellon's Navlab from a camera image; a later version learned by watching a human driver.</a:t>
            </a:r>
          </a:p>
          <a:p>
            <a:pPr algn="l">
              <a:spcAft>
                <a:spcPts val="1400"/>
              </a:spcAft>
            </a:pPr>
            <a:r>
              <a:rPr sz="1900" b="1" i="0">
                <a:solidFill>
                  <a:srgbClr val="00B050"/>
                </a:solidFill>
                <a:latin typeface="Calibri"/>
              </a:rPr>
              <a:t>1995  </a:t>
            </a:r>
            <a:r>
              <a:rPr sz="1900" b="1" i="0">
                <a:solidFill>
                  <a:srgbClr val="000000"/>
                </a:solidFill>
                <a:latin typeface="Calibri"/>
              </a:rPr>
              <a:t>No Hands Across America: </a:t>
            </a:r>
            <a:r>
              <a:rPr sz="1900" b="0" i="0">
                <a:solidFill>
                  <a:srgbClr val="000000"/>
                </a:solidFill>
                <a:latin typeface="Calibri"/>
              </a:rPr>
              <a:t>Navlab 5 steered itself for 2,797 of 2,849 miles, Pittsburgh to San Diego; people worked the pedals.</a:t>
            </a:r>
          </a:p>
          <a:p>
            <a:pPr algn="l">
              <a:spcAft>
                <a:spcPts val="1400"/>
              </a:spcAft>
            </a:pPr>
            <a:r>
              <a:rPr sz="1900" b="1" i="0">
                <a:solidFill>
                  <a:srgbClr val="FF0000"/>
                </a:solidFill>
                <a:latin typeface="Calibri"/>
              </a:rPr>
              <a:t>2004–07  </a:t>
            </a:r>
            <a:r>
              <a:rPr sz="1900" b="1" i="0">
                <a:solidFill>
                  <a:srgbClr val="000000"/>
                </a:solidFill>
                <a:latin typeface="Calibri"/>
              </a:rPr>
              <a:t>DARPA challenges: </a:t>
            </a:r>
            <a:r>
              <a:rPr sz="1900" b="0" i="0">
                <a:solidFill>
                  <a:srgbClr val="000000"/>
                </a:solidFill>
                <a:latin typeface="Calibri"/>
              </a:rPr>
              <a:t>no finisher in 2004; Stanford's Stanley won in 2005, Carnegie Mellon's Boss in 2007. Lasers, filters, maps, and planners; Google's project began in 2009.</a:t>
            </a:r>
          </a:p>
        </p:txBody>
      </p:sp>
      <p:grpSp>
        <p:nvGrpSpPr>
          <p:cNvPr id="5" name="picture 1"/>
          <p:cNvGrpSpPr/>
          <p:nvPr/>
        </p:nvGrpSpPr>
        <p:grpSpPr>
          <a:xfrm>
            <a:off x="6812280" y="1371600"/>
            <a:ext cx="5120640" cy="4315968"/>
            <a:chOff x="6812280" y="1371600"/>
            <a:chExt cx="5120640" cy="4315968"/>
          </a:xfrm>
        </p:grpSpPr>
        <p:pic>
          <p:nvPicPr>
            <p:cNvPr id="6" name="Picture 5" descr="alvinn.png"/>
            <p:cNvPicPr>
              <a:picLocks noChangeAspect="1"/>
            </p:cNvPicPr>
            <p:nvPr/>
          </p:nvPicPr>
          <p:blipFill>
            <a:blip r:embed="rId2"/>
            <a:stretch>
              <a:fillRect/>
            </a:stretch>
          </p:blipFill>
          <p:spPr>
            <a:xfrm>
              <a:off x="7128721" y="1371600"/>
              <a:ext cx="4487757" cy="3383280"/>
            </a:xfrm>
            <a:prstGeom prst="rect">
              <a:avLst/>
            </a:prstGeom>
          </p:spPr>
        </p:pic>
        <p:sp>
          <p:nvSpPr>
            <p:cNvPr id="7" name="description"/>
            <p:cNvSpPr txBox="1"/>
            <p:nvPr/>
          </p:nvSpPr>
          <p:spPr>
            <a:xfrm>
              <a:off x="6812280" y="4864608"/>
              <a:ext cx="5120640" cy="822960"/>
            </a:xfrm>
            <a:prstGeom prst="rect">
              <a:avLst/>
            </a:prstGeom>
            <a:noFill/>
          </p:spPr>
          <p:txBody>
            <a:bodyPr wrap="square" anchor="t" lIns="0" rIns="0" tIns="0" bIns="0">
              <a:spAutoFit/>
            </a:bodyPr>
            <a:lstStyle/>
            <a:p>
              <a:pPr algn="l"/>
              <a:r>
                <a:rPr sz="1400" b="0" i="0">
                  <a:solidFill>
                    <a:srgbClr val="595959"/>
                  </a:solidFill>
                  <a:latin typeface="Calibri"/>
                </a:rPr>
                <a:t>ALVINN, schematic: one hidden layer between a 30 × 32 image and 30 steering directions, trained from a human's steering.</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b0_2">
            <a:extLst>
              <a:ext uri="{FF2B5EF4-FFF2-40B4-BE49-F238E27FC236}">
                <a16:creationId xmlns:a16="http://schemas.microsoft.com/office/drawing/2014/main" id="{33DE8782-7F2B-1033-00F6-2A6652EE0E80}"/>
              </a:ext>
            </a:extLst>
          </p:cNvPr>
          <p:cNvSpPr txBox="1"/>
          <p:nvPr/>
        </p:nvSpPr>
        <p:spPr>
          <a:xfrm>
            <a:off x="0" y="148566"/>
            <a:ext cx="11680992" cy="548640"/>
          </a:xfrm>
          <a:prstGeom prst="rect">
            <a:avLst/>
          </a:prstGeom>
          <a:noFill/>
          <a:ln>
            <a:noFill/>
          </a:ln>
        </p:spPr>
        <p:txBody>
          <a:bodyPr wrap="square" rtlCol="0" anchor="ctr"/>
          <a:lstStyle/>
          <a:p>
            <a:r>
              <a:rPr lang="en-US" sz="3200" b="1" dirty="0">
                <a:solidFill>
                  <a:srgbClr val="FF0000"/>
                </a:solidFill>
                <a:latin typeface="Calibri" pitchFamily="34" charset="0"/>
                <a:ea typeface="Calibri" pitchFamily="34" charset="-122"/>
                <a:cs typeface="Calibri" pitchFamily="34" charset="-120"/>
              </a:rPr>
              <a:t>Appendix</a:t>
            </a:r>
            <a:r>
              <a:rPr lang="en-US" sz="3200" b="1" dirty="0">
                <a:solidFill>
                  <a:srgbClr val="000000"/>
                </a:solidFill>
                <a:latin typeface="Calibri" pitchFamily="34" charset="0"/>
                <a:ea typeface="Calibri" pitchFamily="34" charset="-122"/>
                <a:cs typeface="Calibri" pitchFamily="34" charset="-120"/>
              </a:rPr>
              <a:t>: Before the </a:t>
            </a:r>
            <a:r>
              <a:rPr lang="en-US" sz="3200" b="1" dirty="0">
                <a:solidFill>
                  <a:srgbClr val="362FEC"/>
                </a:solidFill>
                <a:latin typeface="Calibri" pitchFamily="34" charset="0"/>
                <a:ea typeface="Calibri" pitchFamily="34" charset="-122"/>
                <a:cs typeface="Calibri" pitchFamily="34" charset="-120"/>
              </a:rPr>
              <a:t>Deep Learning</a:t>
            </a:r>
            <a:r>
              <a:rPr lang="en-US" sz="3200" b="1" dirty="0">
                <a:solidFill>
                  <a:srgbClr val="000000"/>
                </a:solidFill>
                <a:latin typeface="Calibri" pitchFamily="34" charset="0"/>
                <a:ea typeface="Calibri" pitchFamily="34" charset="-122"/>
                <a:cs typeface="Calibri" pitchFamily="34" charset="-120"/>
              </a:rPr>
              <a:t> Revival</a:t>
            </a:r>
            <a:endParaRPr lang="en-US" sz="3200" dirty="0">
              <a:solidFill>
                <a:srgbClr val="362FEC"/>
              </a:solidFill>
            </a:endParaRPr>
          </a:p>
        </p:txBody>
      </p:sp>
      <p:sp>
        <p:nvSpPr>
          <p:cNvPr id="3" name="subheading">
            <a:extLst>
              <a:ext uri="{FF2B5EF4-FFF2-40B4-BE49-F238E27FC236}">
                <a16:creationId xmlns:a16="http://schemas.microsoft.com/office/drawing/2014/main" id="{5CB8A4AA-40B1-94AE-8EEE-080599481F78}"/>
              </a:ext>
            </a:extLst>
          </p:cNvPr>
          <p:cNvSpPr txBox="1"/>
          <p:nvPr/>
        </p:nvSpPr>
        <p:spPr>
          <a:xfrm>
            <a:off x="292608" y="868680"/>
            <a:ext cx="11430000" cy="411480"/>
          </a:xfrm>
          <a:prstGeom prst="rect">
            <a:avLst/>
          </a:prstGeom>
          <a:noFill/>
          <a:ln>
            <a:noFill/>
          </a:ln>
        </p:spPr>
        <p:txBody>
          <a:bodyPr wrap="square" lIns="0" tIns="0" rIns="0" bIns="0" rtlCol="0" anchor="ctr"/>
          <a:lstStyle/>
          <a:p>
            <a:pPr marL="0" indent="0">
              <a:buNone/>
            </a:pPr>
            <a:r>
              <a:rPr lang="en-US" sz="2000" b="1" dirty="0">
                <a:solidFill>
                  <a:srgbClr val="362FEC"/>
                </a:solidFill>
                <a:latin typeface="Calibri" panose="020F0502020204030204" pitchFamily="34" charset="0"/>
                <a:cs typeface="Calibri" panose="020F0502020204030204" pitchFamily="34" charset="0"/>
              </a:rPr>
              <a:t>The revival</a:t>
            </a:r>
          </a:p>
        </p:txBody>
      </p:sp>
      <p:sp>
        <p:nvSpPr>
          <p:cNvPr id="4" name="points"/>
          <p:cNvSpPr txBox="1"/>
          <p:nvPr/>
        </p:nvSpPr>
        <p:spPr>
          <a:xfrm>
            <a:off x="384048" y="1417320"/>
            <a:ext cx="6126480" cy="5166360"/>
          </a:xfrm>
          <a:prstGeom prst="rect">
            <a:avLst/>
          </a:prstGeom>
          <a:noFill/>
        </p:spPr>
        <p:txBody>
          <a:bodyPr wrap="square" lIns="0" rIns="0" tIns="0" bIns="0">
            <a:spAutoFit/>
          </a:bodyPr>
          <a:lstStyle/>
          <a:p>
            <a:pPr algn="l">
              <a:spcAft>
                <a:spcPts val="1200"/>
              </a:spcAft>
            </a:pPr>
            <a:r>
              <a:rPr sz="1800" b="1" i="0">
                <a:solidFill>
                  <a:srgbClr val="362FEC"/>
                </a:solidFill>
                <a:latin typeface="Calibri"/>
              </a:rPr>
              <a:t>Never abandoned</a:t>
            </a:r>
            <a:r>
              <a:rPr sz="1800" b="0" i="0">
                <a:solidFill>
                  <a:srgbClr val="000000"/>
                </a:solidFill>
                <a:latin typeface="Calibri"/>
              </a:rPr>
              <a:t>: LeNet read over a tenth of US checks by the late 1990s; LSTM (1997); the neural language model (2003); deep belief nets (2006).</a:t>
            </a:r>
          </a:p>
          <a:p>
            <a:pPr algn="l">
              <a:spcAft>
                <a:spcPts val="1200"/>
              </a:spcAft>
            </a:pPr>
            <a:r>
              <a:rPr sz="1800" b="1" i="0">
                <a:solidFill>
                  <a:srgbClr val="00B050"/>
                </a:solidFill>
                <a:latin typeface="Calibri"/>
              </a:rPr>
              <a:t>Data</a:t>
            </a:r>
            <a:r>
              <a:rPr sz="1800" b="0" i="0">
                <a:solidFill>
                  <a:srgbClr val="000000"/>
                </a:solidFill>
                <a:latin typeface="Calibri"/>
              </a:rPr>
              <a:t>: the web and crowdsourcing: ImageNet's challenge set had 1.2 million labeled training images.</a:t>
            </a:r>
          </a:p>
          <a:p>
            <a:pPr algn="l">
              <a:spcAft>
                <a:spcPts val="1200"/>
              </a:spcAft>
            </a:pPr>
            <a:r>
              <a:rPr sz="1800" b="1" i="0">
                <a:solidFill>
                  <a:srgbClr val="FF0000"/>
                </a:solidFill>
                <a:latin typeface="Calibri"/>
              </a:rPr>
              <a:t>Computation</a:t>
            </a:r>
            <a:r>
              <a:rPr sz="1800" b="0" i="0">
                <a:solidFill>
                  <a:srgbClr val="000000"/>
                </a:solidFill>
                <a:latin typeface="Calibri"/>
              </a:rPr>
              <a:t>: graphics processors, programmable through CUDA from 2007, trained deep networks up to 70 times faster (2009).</a:t>
            </a:r>
          </a:p>
          <a:p>
            <a:pPr algn="l">
              <a:spcAft>
                <a:spcPts val="1200"/>
              </a:spcAft>
            </a:pPr>
            <a:r>
              <a:rPr sz="1800" b="1" i="0">
                <a:solidFill>
                  <a:srgbClr val="362FEC"/>
                </a:solidFill>
                <a:latin typeface="Calibri"/>
              </a:rPr>
              <a:t>Technique</a:t>
            </a:r>
            <a:r>
              <a:rPr sz="1800" b="0" i="0">
                <a:solidFill>
                  <a:srgbClr val="000000"/>
                </a:solidFill>
                <a:latin typeface="Calibri"/>
              </a:rPr>
              <a:t>: rectified linear units, scaled initialization, and dropout (2010–12): deep networks trained directly from labels.</a:t>
            </a:r>
          </a:p>
          <a:p>
            <a:pPr algn="l">
              <a:spcAft>
                <a:spcPts val="1200"/>
              </a:spcAft>
            </a:pPr>
            <a:r>
              <a:rPr sz="1800" b="1" i="0">
                <a:solidFill>
                  <a:srgbClr val="00B050"/>
                </a:solidFill>
                <a:latin typeface="Calibri"/>
              </a:rPr>
              <a:t>First wins</a:t>
            </a:r>
            <a:r>
              <a:rPr sz="1800" b="0" i="0">
                <a:solidFill>
                  <a:srgbClr val="000000"/>
                </a:solidFill>
                <a:latin typeface="Calibri"/>
              </a:rPr>
              <a:t>: speech (2009–12), traffic signs (2011), and ImageNet (2012).</a:t>
            </a:r>
          </a:p>
        </p:txBody>
      </p:sp>
      <p:grpSp>
        <p:nvGrpSpPr>
          <p:cNvPr id="5" name="picture 1"/>
          <p:cNvGrpSpPr/>
          <p:nvPr/>
        </p:nvGrpSpPr>
        <p:grpSpPr>
          <a:xfrm>
            <a:off x="6629400" y="1371600"/>
            <a:ext cx="5486400" cy="2886398"/>
            <a:chOff x="6629400" y="1371600"/>
            <a:chExt cx="5486400" cy="2886398"/>
          </a:xfrm>
        </p:grpSpPr>
        <p:pic>
          <p:nvPicPr>
            <p:cNvPr id="6" name="Picture 5" descr="digits.png"/>
            <p:cNvPicPr>
              <a:picLocks noChangeAspect="1"/>
            </p:cNvPicPr>
            <p:nvPr/>
          </p:nvPicPr>
          <p:blipFill>
            <a:blip r:embed="rId2"/>
            <a:stretch>
              <a:fillRect/>
            </a:stretch>
          </p:blipFill>
          <p:spPr>
            <a:xfrm>
              <a:off x="6812280" y="1371600"/>
              <a:ext cx="5120640" cy="1606238"/>
            </a:xfrm>
            <a:prstGeom prst="rect">
              <a:avLst/>
            </a:prstGeom>
          </p:spPr>
        </p:pic>
        <p:sp>
          <p:nvSpPr>
            <p:cNvPr id="7" name="TextBox 6"/>
            <p:cNvSpPr txBox="1"/>
            <p:nvPr/>
          </p:nvSpPr>
          <p:spPr>
            <a:xfrm>
              <a:off x="6629400" y="3023558"/>
              <a:ext cx="5486400" cy="274320"/>
            </a:xfrm>
            <a:prstGeom prst="rect">
              <a:avLst/>
            </a:prstGeom>
            <a:noFill/>
          </p:spPr>
          <p:txBody>
            <a:bodyPr wrap="square" anchor="t" lIns="0" rIns="0" tIns="0" bIns="0">
              <a:spAutoFit/>
            </a:bodyPr>
            <a:lstStyle/>
            <a:p>
              <a:pPr algn="ctr"/>
              <a:r>
                <a:rPr sz="1200" b="0" i="0">
                  <a:solidFill>
                    <a:srgbClr val="595959"/>
                  </a:solidFill>
                  <a:latin typeface="Calibri"/>
                </a:rPr>
                <a:t>handwritten digits, the kind of input LeNet read on checks</a:t>
              </a:r>
            </a:p>
          </p:txBody>
        </p:sp>
        <p:sp>
          <p:nvSpPr>
            <p:cNvPr id="8" name="description"/>
            <p:cNvSpPr txBox="1"/>
            <p:nvPr/>
          </p:nvSpPr>
          <p:spPr>
            <a:xfrm>
              <a:off x="6812280" y="3435038"/>
              <a:ext cx="5120640" cy="822960"/>
            </a:xfrm>
            <a:prstGeom prst="rect">
              <a:avLst/>
            </a:prstGeom>
            <a:noFill/>
          </p:spPr>
          <p:txBody>
            <a:bodyPr wrap="square" anchor="t" lIns="0" rIns="0" tIns="0" bIns="0">
              <a:spAutoFit/>
            </a:bodyPr>
            <a:lstStyle/>
            <a:p>
              <a:pPr algn="l"/>
              <a:r>
                <a:rPr sz="1400" b="0" i="0">
                  <a:solidFill>
                    <a:srgbClr val="595959"/>
                  </a:solidFill>
                  <a:latin typeface="Calibri"/>
                </a:rPr>
                <a:t>LeCun, Bottou, Bengio, and Haffner (1998).</a:t>
              </a:r>
            </a:p>
          </p:txBody>
        </p:sp>
      </p:grpSp>
      <p:grpSp>
        <p:nvGrpSpPr>
          <p:cNvPr id="9" name="picture 5"/>
          <p:cNvGrpSpPr/>
          <p:nvPr/>
        </p:nvGrpSpPr>
        <p:grpSpPr>
          <a:xfrm>
            <a:off x="6812280" y="1371600"/>
            <a:ext cx="5120640" cy="4407408"/>
            <a:chOff x="6812280" y="1371600"/>
            <a:chExt cx="5120640" cy="4407408"/>
          </a:xfrm>
        </p:grpSpPr>
        <p:pic>
          <p:nvPicPr>
            <p:cNvPr id="10" name="Picture 9" descr="first_wins.png"/>
            <p:cNvPicPr>
              <a:picLocks noChangeAspect="1"/>
            </p:cNvPicPr>
            <p:nvPr/>
          </p:nvPicPr>
          <p:blipFill>
            <a:blip r:embed="rId3"/>
            <a:stretch>
              <a:fillRect/>
            </a:stretch>
          </p:blipFill>
          <p:spPr>
            <a:xfrm>
              <a:off x="7182920" y="1371600"/>
              <a:ext cx="4379358" cy="3474720"/>
            </a:xfrm>
            <a:prstGeom prst="rect">
              <a:avLst/>
            </a:prstGeom>
          </p:spPr>
        </p:pic>
        <p:sp>
          <p:nvSpPr>
            <p:cNvPr id="11" name="description"/>
            <p:cNvSpPr txBox="1"/>
            <p:nvPr/>
          </p:nvSpPr>
          <p:spPr>
            <a:xfrm>
              <a:off x="6812280" y="4956048"/>
              <a:ext cx="5120640" cy="822960"/>
            </a:xfrm>
            <a:prstGeom prst="rect">
              <a:avLst/>
            </a:prstGeom>
            <a:noFill/>
          </p:spPr>
          <p:txBody>
            <a:bodyPr wrap="square" anchor="t" lIns="0" rIns="0" tIns="0" bIns="0">
              <a:spAutoFit/>
            </a:bodyPr>
            <a:lstStyle/>
            <a:p>
              <a:pPr algn="l"/>
              <a:r>
                <a:rPr sz="1400" b="0" i="0">
                  <a:solidFill>
                    <a:srgbClr val="595959"/>
                  </a:solidFill>
                  <a:latin typeface="Calibri"/>
                </a:rPr>
                <a:t>Before and after deep networks: Seide, Li, and Yu (2011); Cireşan et al. (2012), against the average person; the ImageNet challenge of 2012.</a:t>
              </a:r>
            </a:p>
          </p:txBody>
        </p:sp>
      </p:grpSp>
      <p:sp>
        <p:nvSpPr>
          <p:cNvPr id="12" name="takeaway"/>
          <p:cNvSpPr txBox="1"/>
          <p:nvPr/>
        </p:nvSpPr>
        <p:spPr>
          <a:xfrm>
            <a:off x="384048" y="6172200"/>
            <a:ext cx="11430000" cy="457200"/>
          </a:xfrm>
          <a:prstGeom prst="rect">
            <a:avLst/>
          </a:prstGeom>
          <a:noFill/>
        </p:spPr>
        <p:txBody>
          <a:bodyPr wrap="square" lIns="0" rIns="0" tIns="0" bIns="0">
            <a:spAutoFit/>
          </a:bodyPr>
          <a:lstStyle/>
          <a:p>
            <a:pPr algn="l">
              <a:spcAft>
                <a:spcPts val="1000"/>
              </a:spcAft>
            </a:pPr>
            <a:r>
              <a:rPr sz="1800" b="1" i="0">
                <a:solidFill>
                  <a:srgbClr val="FF0000"/>
                </a:solidFill>
                <a:latin typeface="Calibri"/>
              </a:rPr>
              <a:t>The bitter lesson, twice: </a:t>
            </a:r>
            <a:r>
              <a:rPr sz="1800" b="0" i="0">
                <a:solidFill>
                  <a:srgbClr val="000000"/>
                </a:solidFill>
                <a:latin typeface="Calibri"/>
              </a:rPr>
              <a:t>in the 1990s statistics replaced rules written by hand; after 2012, learned features replaced features designed by hand.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xit" presetSubtype="0" fill="hold" grpId="1" nodeType="withEffect">
                                  <p:stCondLst>
                                    <p:cond delay="0"/>
                                  </p:stCondLst>
                                  <p:childTnLst>
                                    <p:set>
                                      <p:cBhvr>
                                        <p:cTn id="28" dur="1" fill="hold">
                                          <p:stCondLst>
                                            <p:cond delay="0"/>
                                          </p:stCondLst>
                                        </p:cTn>
                                        <p:tgtEl>
                                          <p:spTgt spid="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12970</TotalTime>
  <Words>7175</Words>
  <Application>Microsoft Macintosh PowerPoint</Application>
  <PresentationFormat>Widescreen</PresentationFormat>
  <Paragraphs>552</Paragraphs>
  <Slides>44</Slides>
  <Notes>39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Aptos</vt:lpstr>
      <vt:lpstr>Aptos Display</vt:lpstr>
      <vt:lpstr>Arial</vt:lpstr>
      <vt:lpstr>Calibri</vt:lpstr>
      <vt:lpstr>Consolas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Madhusudhan Reddy Pittu</dc:creator>
  <cp:lastModifiedBy>Madhusudhan Reddy Pittu</cp:lastModifiedBy>
  <cp:revision>6</cp:revision>
  <dcterms:created xsi:type="dcterms:W3CDTF">2026-09-16T15:41:23Z</dcterms:created>
  <dcterms:modified xsi:type="dcterms:W3CDTF">2026-09-30T16:20:48Z</dcterms:modified>
</cp:coreProperties>
</file>