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6"/>
    <p:sldId id="296" r:id="rId5"/>
    <p:sldId id="297" r:id="rId4"/>
    <p:sldId id="298" r:id="rId3"/>
    <p:sldId id="299" r:id="rId2"/>
    <p:sldId id="300" r:id="rId51"/>
    <p:sldId id="301" r:id="rId52"/>
    <p:sldId id="302" r:id="rId53"/>
    <p:sldId id="303" r:id="rId54"/>
    <p:sldId id="304" r:id="rId55"/>
    <p:sldId id="305" r:id="rId56"/>
    <p:sldId id="306" r:id="rId57"/>
    <p:sldId id="307"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2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72"/>
    <p:restoredTop sz="94658"/>
  </p:normalViewPr>
  <p:slideViewPr>
    <p:cSldViewPr snapToGrid="0">
      <p:cViewPr varScale="1">
        <p:scale>
          <a:sx n="120" d="100"/>
          <a:sy n="120" d="100"/>
        </p:scale>
        <p:origin x="4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44.xml"/><Relationship Id="rId3" Type="http://schemas.openxmlformats.org/officeDocument/2006/relationships/slide" Target="slides/slide43.xml"/><Relationship Id="rId4" Type="http://schemas.openxmlformats.org/officeDocument/2006/relationships/slide" Target="slides/slide42.xml"/><Relationship Id="rId5" Type="http://schemas.openxmlformats.org/officeDocument/2006/relationships/slide" Target="slides/slide41.xml"/><Relationship Id="rId6" Type="http://schemas.openxmlformats.org/officeDocument/2006/relationships/slide" Target="slides/slide40.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089AD-D6EF-F34E-BDA2-7FD9ECDA530C}"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565825-DA3E-F54F-8918-42B0697FAD9F}" type="slidenum">
              <a:rPr lang="en-US" smtClean="0"/>
              <a:t>‹#›</a:t>
            </a:fld>
            <a:endParaRPr lang="en-US"/>
          </a:p>
        </p:txBody>
      </p:sp>
    </p:spTree>
    <p:extLst>
      <p:ext uri="{BB962C8B-B14F-4D97-AF65-F5344CB8AC3E}">
        <p14:creationId xmlns:p14="http://schemas.microsoft.com/office/powerpoint/2010/main" val="213354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the lecture is about. A language model assigns probabilities to strings; Lecture 1 defined it, today we build it, first by counting and then with neural networks. Two ideas older than neural networks run through it. Text as a random source: Markov (1913) and Shannon (1948) treated text as the output of a random process whose statistics can be counted and whose predictability can be measured; counting what follows each context gives the n-gram models that ran speech recognition and machine translation for decades. Their obstacle: almost every long context is new. Words as points in a space: a word is characterized by the company it keeps, so words used in similar contexts get nearby vectors; these embeddings power semantic search, vector databases, and recommendation. Neural language models join the two: they predict the next token, as n-gram models do, but from learned vectors, so what is learned about one context carries over to similar ones. Pictures, Wikimedia Commons: AAMarkov.jpg (public domain); ClaudeShannon MFO3807.jpg (Konrad Jacobs, CC BY-SA 2.0 de); Word embedding illustration.svg (Fschwarzentruber, CC BY-SA 4.0).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1: counting, quickly (about 25 minutes, with the first notebook stop).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and §A.1. Markov was answering Nekrasov, who claimed the law of large numbers needs independent trials; Markov proved in 1906 that a chain suffices and in 1913 used the poem as a test. Ask first: if letters were independent, how many vowel pairs? 20,000 × 0.432² ≈ 3,730. He counted 1,104. The chain built from these counts predicts how much the vowel count varies across 100-letter blocks: 0.30 of the independent value, observed 0.208 (a chain on two letters: 0.195). Pictures, Wikimedia Commons: AAMarkov.jpg (public domain); Eugene Onegin book edition.jpg (JohnnysNewCar, CC0).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Shannon (1948) generated text from approximations to English with more and more context; here the same with character and word models of TinyStories. Order n: the next symbol is chosen from the previous n − 1. Shannon used letters and words; which units to use is the next slide. Pictures, Wikimedia Commons: ClaudeShannon MFO3807.jpg (Konrad Jacobs, CC BY-SA 2.0 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'Tokens: characters, words, or pieces', Figure 1. Shannon used letters and words; models choose a vocabulary of tokens. Characters: 33 plus the end symbol. Words: 8,681 with &lt;unk&gt; and EOS. GPT-2: 50,257 byte-level pieces (Week 5). Frequent words stay whole, rare words are split.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the chain rule, BOS and EOS, Figure 2a. The chain rule is an identity. BOS is the context of the first prediction; EOS is predicted and ends the string, so complete strings get their own probabilities. The tree is the bigram model of the four sentences: every complete sentence is a path, leaves at different depths, total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Figure 2b. Board work: the Lagrange derivation of c(h,w)/c(h): maximize the sum of c(h,w) log q(w|h) subject to each row summing to one. The chain is the same model as the tree, with the nodes that end in the same word merged.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1 of the in-class notebook: the count table (ask for the word after 'the' first), the tree of nine complete sentences, sampling, Shannon's experiment (n = 1, 2, 3, 5, 7).</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'Sparsity'. 6.5 × 10¹¹ possible trigrams over 8,681 words; 3.6 million training words. Smoothing only helps; the real question is which effect wins, more context or fewer counts: we need a score.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§3, Figure 3. Log loss of a prediction: −log₂ of the probability given to the token that occurred; of a text, the sum, −log₂ q(text) by the chain rule. Measure on held-out text: on its training text the count table is the best model. Cross-entropy = entropy + KL: training and evaluation minimize the same thing. Perplexity e^(average loss): a uniform choice among K tokens has perplexity K. TinyStories words: unigram 300, Kneser–Ney 4-gram 25. Bits per character for different tokenizers: uniform over 34 symbols 5.09, best character n-gram 1.26.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and §A.2–A.3, very brief: the idea, one formula, the results. Never give probability zero: add α to every count (add-one is α = 1: 'a cat sleeps' gets 1/900 instead of 0), with α chosen on validation data. Better: borrow from shorter contexts (if 'the purple dog' was never seen, 'purple dog' or 'dog' may have been). Kneser–Ney (1995), the best count method, does this; it subtracts a fixed discount of about 0.75 from every count and asks of a word, for the shorter context, after how many different words it occurs (upon: 10,921 times but after only 14 words; toy: 3,223 times after 200). Add-one makes the trigram worse than the bigram (421 against 110); with the same counts, the trigram ranges from infinite to 28 depending on the smoother.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'What counting cannot do'; the picture is the left panel of Figure 5. To a table a word is an index: two indices are equal or unrelated, so what is learned about 'the dog barked' says nothing about 'the puppy barked'. We need a representation in which words can be similar: part 2.</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2: word embeddings, the big block (about 30 minutes, with the second notebook stop).</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and Lecture 1, Section 6. The tezgüino example is Lin (1998), after Nida (1975). Nobody defined the word, yet everyone knows it is an alcoholic drink made from corn. Harris (1954): differences of meaning correlate with differences of distribution. Firth (1957): 'You shall know a word by the company it keeps.'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'Why vectors', Figure 5. One-hot vectors are all orthogonal, sqrt 2 apart. Dense vectors: 50 to 1,000 numbers; nearness by cosine (the angle; length mostly tracks frequency). In the stripes, dog's coordinates are ordered from largest to smallest; puppy follows the trend (cosine 0.63), banana does not (0.27).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'Where embeddings are used'. Search: dense retrieval, sentence embeddings; the picture is WISE, an image search engine of Oxford's VGG. Recommendation: sessions as sentences, items as words (Airbnb listings, Grbovic and Cheng 2018). Vector databases: approximate nearest neighbors (hashing, quantization, graphs); retrieval-augmented generation. Language models: every one starts with a table of token vectors. Pictures, Wikimedia Commons: Wise-search-engine-visual similarity search.png (Sridhar, Lee, Dutta, and Zisserman, Apache License 2.0); Woman online shopping concept (Artem Beliaikin, CC BY 2.0); RAG diagram.svg (Turtlecrown, CC BY-SA 4.0).</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'Vectors from counts', Figure 6. Count how often c occurs within two words of w (3,000 × 3,000); reweight by PMI (ice cream 6.7, the dog 1.2 despite 2,596 pairs, happy sad −2.2); keep 100 numbers per word by a truncated SVD. Neighbors: mom → dad, mommy, mother; red → blue, yellow, green.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word2vec, Figure 7. Two papers and a program from Google (Mikolov et al. 2013a, b): skip-gram predicts the neighbors of each word; negative sampling replaces the softmax over the vocabulary by 'real pair or made up?' for the real pair and k random ones: logistic regression whose features are learned too.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Figure 8 (t-SNE on cosine distance). The only signal was which words occur near which.</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'Counting and prediction meet', §A.5, Figure 10. Levy and Goldberg (2014): a pair (w, c) is shown as real n(w,c) times and as made up about k n(w) p_n(c) times; logistic regression's best score is the log of the ratio, PMI shifted by log k. Skip-gram factorizes shifted PMI; the count route factorizes PPMI with an SVD. On TinyStories: correlation 0.96.</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2 of the in-class notebook: neighbors from counts (built live, 20 s) and from skip-gram (loaded); the 36 words before and after; then the analogies and the shifted-PMI scatter.</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Figure 9. Analogy query: the word nearest to v_b − v_a + v_c, leaving out a, b, c. On TinyStories: girl − boy + he → she; walk + (ran − run) → walked; brother → sister barely. Directions absorb the text's associations: in Google News vectors, man : computer programmer :: woman : homemaker (Bolukbasi et al. 2016; partly because the query words are excluded, Nissim et al. 2020).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'What similarity captures, and what it misses'. Antonyms keep the same company (hot/cold 0.64 &gt; happy/glad 0.38). One vector per word type: bank blends the river and the money. The fix is a vector per occurrence, computed from the context: ELMo (2018) with LSTMs; attention (Week 3) and the Transformer (Week 4). Break after this slide.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Break, five minutes.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3: neural language models (about 35 minutes, with two notebook stops). The LSTM block is optional.</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History, one step per slide as in Lecture 1. Counting dominated until about 2010 (Brants et al. 2007, 'Large Language Models in Machine Translation': n-gram counts from 2 trillion words). Elman (1990), 'Finding Structure in Time'. Hochreiter analyzed vanishing gradients in his 1991 thesis; the LSTM (1997) was the fix, the end of today. Both pictures are today's figures.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History, one step per slide as in Lecture 1. Bengio, Ducharme, Vincent, and Jauvin (2003): learned word vectors, a hidden layer, a softmax; Brown corpus perplexity 252 against 312; three weeks on 40 CPUs.</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History, one step per slide as in Lecture 1. RNN language models beat tuned n-grams in speech recognition (Mikolov et al. 2010); word2vec (2013) made word vectors cheap: 1.6 billion words in a day. NeurIPS Test of Time Award 2023.</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History, one step per slide as in Lecture 1. Sutskever, Vinyals, and Le (arXiv September 2014, NeurIPS 2014): encoder and decoder LSTMs translate; Bahdanau, Cho, and Bengio (arXiv September 2014, ICLR 2015): attention. Karpathy (2015): character LSTMs write Shakespeare, Wikipedia markup, LaTeX, and C. The sample is from the 512-unit LSTM of the notes.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History, one step per slide as in Lecture 1. Google voice search moved to LSTMs in 2015; Google Translate used 8 + 8 LSTM layers in 2016 (60% fewer errors); Facebook served 4.5 billion LSTM translations a day in 2017. Pictures, Wikimedia Commons: Google Home sitting on table.jpg (NDB Photos, CC BY-SA 2.0).</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History, one step per slide as in Lecture 1. Vaswani et al. (2017). GPT and BERT (2018) are Transformers; Google Translate's encoder became one in 2020. Week 4. Pictures, Wikimedia Commons: Transformer, full architecture.png (dvgodoy, CC BY 4.0).</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Figure 11. Warm-up, after Karpathy's makemore part 1: one-hot previous character times W gives scores; softmax gives probabilities. Gradient descent on the log loss from W = 0 must arrive at the counts, since each row's minimum is the relative frequency: 3.26 bits per character, the same as counting. A penalty λΣW² plays the role of smoothing. What changed: the table is now a differentiable function, which can be changed.</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Figures 12–13. Bengio, Ducharme, Vincent, and Jauvin (2003): keep the n-gram assumption, compute the distribution with a network. One table C of word vectors for all positions (the embeddings of part 2, learned by predicting); concatenate four vectors; tanh hidden layer; softmax. Parameters linear in n. Train on 3.56 million windows; generate by sliding the window. Test perplexity 26.9 against Kneser–Ney's 24.6; averaged, 21.4.</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3 of the in-class notebook: first the bigram network converging to the counts (a few seconds), then the fixed-window model loaded: its class, next words, samples. Ask the class for four-word contexts.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'What the window cannot see'. Timmy is gone by the time lily is chosen. Widening the window does not share: what is learned about dog one word back says nothing about dog three words back. Both problems have one fix: the same weights at every position, and a state carried along.</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Figure 15. A state machine: fixed learned rules, a vector state, one token read per step (with unbounded precision an RNN can simulate a Turing machine, Siegelmann and Sontag 1995; in practice the state holds a limited amount). Same W, V, U at every step; the parameter count does not depend on the context length. Elman 1990. Characters from here on, as in Karpathy's essay.</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Figure 16. After Karpathy's 'hello' example, with the real plain RNN: within a word the choices narrow (after th: e 0.80); at the start of a word it must guess the story (barked begins with b at 0.03).</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BPTT, Figure 17. The unrolled network is an ordinary computation graph; W, V, U are its shared leaves; gradients add over the uses (Lecture 1's engine does this). Backwards in time: a state's gradient is its own loss's plus what flows back from the next state. Teacher forcing; truncated BPTT; no parallelism over time.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'Why the plain network falls short'; §A.7. Board: h_t = w h_{t−1} + x_t gives ∂h_t/∂h_{t−k} = w^k: 0.5^10 ≈ 0.001, 1.5^10 ≈ 58. In the network a product of k Jacobians, each W times the tanh slopes 1 − h². Exploding: clip. Vanishing: no signal from an early token to a late prediction. Hochreiter 1991; Bengio et al. 1994. The plain RNN stalls at 1.47 bits per character; the best n-gram reaches 1.26.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Figure 18. (a) Rows: the 256 hidden units; columns: 120 characters of a held-out story; white: saturated, |h| &gt; 0.99, slope below 0.02. Half the pixels are white, and which units saturate changes every character. W is not small (largest singular value 6.8). (b) Rows: 24 windows of 160 characters; columns: characters back; shade: the gradient of the last prediction's loss with respect to each earlier input, relative to the latest (log scale). 0.11 at 10, 0.01 at 20, 10⁻¹¹ at 100: about tenfold every ten characters.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the memory test at the end of 'Why the plain network falls short', Figure 19. Each sequence: a key from eight symbols, T noise symbols, a query; output the key. Chance 1/8. Plain RNN, 64 units: right at T = 5, 24% at T = 10, chance from T = 20; four times the training does not help. It could represent the answer; it never gets the gradient. The LSTM curve is the next slides.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fix that recurs across deep learning. LSTM (Hochreiter and Schmidhuber 1997), whose cell had no forget gate: c_t = c_{t−1} + i_t ⊙ g_t, the 'constant error carousel'. Highway networks (Srivastava, Greff, and Schmidhuber, May 2015): LSTM-style gates across layers. ResNet (He, Zhang, Ren, and Sun, December 2015): x + F(x), 152 layers, won ImageNet 2015. Every Transformer layer has two residual connections (Week 4). Pictures, Wikimedia Commons: ResBlock.png (LunarLullaby, CC BY-SA 4.0).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4 of the in-class notebook: the saved models' scores (RNN 1.47, LSTM 1.31, LSTM-512 1.12; best n-gram 1.26), reading 'the dog barked', LSTM samples at three temperatures, the memory test at T = 20 (half a minute).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Figure 20. OPTIONAL BLOCK (to 'Words instead of characters'). Write, keep, read: input gate, forget gate (added by Gers, Schmidhuber, and Cummins 2000), output gate; gates are sigmoids between 0 and 1, per unit. Long-term memory is the weights, short-term the state; the LSTM's short-term memory lasts long.</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'Gated memory' (why it trains), Figure 19. Along the cell the Jacobian is diag(f_t): no weight matrix, no saturating slope. Forget gates start at 1/2 in PyTorch, and (1/2)^20 ≈ 10⁻⁶; start the forget bias at 3 (95% kept per step). 0.95^160 ≈ 3 × 10⁻⁴: the LSTM fails at T = 160 too.</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Figure 21. Equal storage: LSTM 307,000 parameters 1.31 bits per character; 6-gram 399,000 counts 1.43. Counting needs ten times the storage to match it, then stops. 512 units, twice the training: 1.12. One Billion Word benchmark: Kneser–Ney 67.6, LSTM 30.0 (2016).</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'Watching it learn'. One sample, drawn with the same random numbers, as training goes on; last line from the 512-unit LSTM.</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'What the cells track', Figure 22. A cell unit is one of the 256 numbers of the cell; correlate each with a 0/1 inside-a-quotation mark over 175,000 held-out characters: unit 28 has 0.79, next best 0.58. Nobody told it about quotations.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'Words instead of characters'. The same LSTM on words, 1.8 million parameters, half an hour on two CPU cores. End of the optional block.</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last subsection. Encoder–decoder LSTMs (2014) squeezed a sentence into one vector and got worse on long sentences; Bahdanau, Cho, and Bengio (2015) let the decoder look back at all encoder states: attention. And h_t waits for h_{t−1}: no parallelism over time. Week 3: attention; Week 4: the Transformer, attention without recurrence.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return to the two ideas of the opening, with their pictures. Text as a random source became the objective (maximum likelihood, log loss on held-out text) and the chain rule with EOS. Words as vectors became the input of every model: the embedding table. What made the networks work: sharing across words and positions, and paths for gradients. Pictures, Wikimedia Commons: Word embedding illustration.svg (Fschwarzentruber, CC BY-SA 4.0).</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4EB4-DA0B-2C8B-331B-F2D7002866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2C570E-AE13-E7B5-8E56-9FDF6D9FC0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3ABD38-DF48-0F32-9DAC-61B1D046762A}"/>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6EA001B6-ADED-9C57-D34D-65FF4C14A6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3E02F-CC9D-C37B-FC30-83AEE6F8E3FE}"/>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93697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320C-E9DA-25BD-B3D7-50328E351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25444-C8B6-3633-5D08-B4F9E0A1D6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359906-796D-E4DB-FB31-B265FCAAF9A9}"/>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397C868D-909E-CDC8-8162-54CA7362B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4529D-FDA0-BF89-0CAD-1394F1AF8A7F}"/>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623021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AE0D-188B-B9A1-17EC-2C0044042B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E503C6-5AD7-F836-0A89-2D38302C8C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4FDDEA-5B6A-41BE-EEF7-18B2F8E2AE90}"/>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441C2DC6-552D-272D-E4F3-83284DBE15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59526-B904-0A9B-6F3E-FABB60A55FC4}"/>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144986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B2183-3581-6F31-4AA7-4F906F2EC6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2DAA77-7D2A-1AA2-5643-F7E8ADC917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EE64CA-A692-0BA0-AFEA-93B6D1B082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E60B1A-9ED4-C97B-94B5-078B29EAED75}"/>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98B82D44-E178-9C7A-F946-CA863D6CAE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715A17-5A39-8C22-3186-1C33A1124A54}"/>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49278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CB43-5F2C-7BEB-B140-21E6776619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0B3114-F278-5408-C83C-71E8371B2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C5C523-8A0F-502C-D548-EF2BDCBD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6C85C1-E36C-8075-ECEE-F7C1FF102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6CEAC6-0811-5E36-2A58-9D2A408254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885B5C-A8C9-60B8-588D-C1AE740BC5CE}"/>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8" name="Footer Placeholder 7">
            <a:extLst>
              <a:ext uri="{FF2B5EF4-FFF2-40B4-BE49-F238E27FC236}">
                <a16:creationId xmlns:a16="http://schemas.microsoft.com/office/drawing/2014/main" id="{C92BEFF0-256A-D36A-4820-E90DCC3755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563161-BF21-2613-8A5C-B5DDB94AB911}"/>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76018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392E-BE02-D93F-627D-EA0160D251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582691-7D88-8139-CFFC-227D95CC57E3}"/>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4" name="Footer Placeholder 3">
            <a:extLst>
              <a:ext uri="{FF2B5EF4-FFF2-40B4-BE49-F238E27FC236}">
                <a16:creationId xmlns:a16="http://schemas.microsoft.com/office/drawing/2014/main" id="{4D68E21A-2284-FF43-23B1-CB5F7D4A27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ED798A-F2C6-6F3E-5B19-0D64F20BDC62}"/>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4260085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389800-895C-5C31-DE55-A415D0732E48}"/>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3" name="Footer Placeholder 2">
            <a:extLst>
              <a:ext uri="{FF2B5EF4-FFF2-40B4-BE49-F238E27FC236}">
                <a16:creationId xmlns:a16="http://schemas.microsoft.com/office/drawing/2014/main" id="{8225A07D-7E93-0D6F-1989-BE3A3311CE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CAD062-0C19-534F-F475-1DD00204B4DD}"/>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612834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6C3C-8D76-0105-1241-D0230B19C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8F38C-945F-40E3-7B4D-7A73C4498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322191-3674-D98C-3179-1CB60C6AD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AF62F-D264-C7E9-BEFE-CE0820B90863}"/>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8B919EE1-4450-1379-0EE7-4E9184AF2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9284A1-F229-0238-4695-04C220C9EEE1}"/>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325247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E3FD-AF53-6494-281E-D78665CFA4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4D6075-DD2C-0973-3E3B-161700FA7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C7F75C-24AE-99CB-574A-90537D08D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28B4E-B831-1712-381C-4E04789DFA07}"/>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5F7F8E76-0CE2-FFD7-4E6B-A32398747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A784D0-EF69-C256-0EEB-9F18603973C7}"/>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53405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672F-C506-BDFA-4B5E-D359283758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C22D33-6133-6637-7D38-B8B7E6A9F3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FC294-41F4-F931-F69D-3EFBFCCD66B6}"/>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8FC8EF21-A04F-3687-8D47-1D2F13D28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95EED-F88F-17E4-8239-44349F16DED2}"/>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574457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814D8B-C5B6-6107-7699-727DDE8FAB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253157-2E98-5845-A6F2-06BDC0F8F7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3DFC7-8FCF-4A26-76A9-2285F04FAB30}"/>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50FDBED2-46E1-1B51-93E4-CA39B7E83B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523B04-6B5D-F8B0-56E7-E2234072FF9A}"/>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91080065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FEF6B6-C5F9-031A-2E05-29DDE9F772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5BE05B-7A50-4A14-F04C-7888F16482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A9C7D-E232-E081-8718-22B54E6054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F9C344FD-7DC0-C478-C408-DE8A1C825F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C48A88-C62C-0783-1D31-C175AD0017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FAA7EE-9DFB-FF4C-9A4A-FB7F0C86302C}" type="slidenum">
              <a:rPr lang="en-US" smtClean="0"/>
              <a:t>‹#›</a:t>
            </a:fld>
            <a:endParaRPr lang="en-US"/>
          </a:p>
        </p:txBody>
      </p:sp>
    </p:spTree>
    <p:extLst>
      <p:ext uri="{BB962C8B-B14F-4D97-AF65-F5344CB8AC3E}">
        <p14:creationId xmlns:p14="http://schemas.microsoft.com/office/powerpoint/2010/main" val="3405713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jpg"/><Relationship Id="rId6" Type="http://schemas.openxmlformats.org/officeDocument/2006/relationships/image" Target="../media/image6.jpg"/><Relationship Id="rId7"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s://github.com/mathrulestheworld/tinylm/blob/main/notebooks/week02_handson.ipynb"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 Id="rId6"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6.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github.com/mathrulestheworld/tinylm/blob/main/notebooks/week02_handson.ipynb" TargetMode="Externa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39.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41.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4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43.png"/><Relationship Id="rId4" Type="http://schemas.openxmlformats.org/officeDocument/2006/relationships/image" Target="../media/image49.png"/><Relationship Id="rId5"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hyperlink" Target="https://github.com/mathrulestheworld/tinylm/blob/main/notebooks/week02_handson.ipynb" TargetMode="External"/><Relationship Id="rId4" Type="http://schemas.openxmlformats.org/officeDocument/2006/relationships/image" Target="../media/image51.png"/><Relationship Id="rId5"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53.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5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61.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6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hyperlink" Target="https://github.com/mathrulestheworld/tinylm/blob/main/notebooks/week02_handson.ipynb" TargetMode="External"/><Relationship Id="rId4" Type="http://schemas.openxmlformats.org/officeDocument/2006/relationships/image" Target="../media/image67.png"/><Relationship Id="rId5" Type="http://schemas.openxmlformats.org/officeDocument/2006/relationships/image" Target="../media/image6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42.png"/><Relationship Id="rId4" Type="http://schemas.openxmlformats.org/officeDocument/2006/relationships/image" Target="../media/image69.png"/><Relationship Id="rId5"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71.png"/><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7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7.png"/><Relationship Id="rId4" Type="http://schemas.openxmlformats.org/officeDocument/2006/relationships/image" Target="../media/image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oints"/>
          <p:cNvSpPr txBox="1"/>
          <p:nvPr/>
        </p:nvSpPr>
        <p:spPr>
          <a:xfrm>
            <a:off x="228600" y="1783080"/>
            <a:ext cx="11704320" cy="457200"/>
          </a:xfrm>
          <a:prstGeom prst="rect">
            <a:avLst/>
          </a:prstGeom>
          <a:noFill/>
        </p:spPr>
        <p:txBody>
          <a:bodyPr wrap="square" lIns="0" rIns="0" tIns="0" bIns="0">
            <a:spAutoFit/>
          </a:bodyPr>
          <a:lstStyle/>
          <a:p>
            <a:pPr algn="ctr">
              <a:spcAft>
                <a:spcPts val="1200"/>
              </a:spcAft>
            </a:pPr>
            <a:r>
              <a:rPr sz="2200" b="0" i="0">
                <a:solidFill>
                  <a:srgbClr val="595959"/>
                </a:solidFill>
                <a:latin typeface="Calibri"/>
              </a:rPr>
              <a:t>Generative AI from First Principles</a:t>
            </a:r>
          </a:p>
        </p:txBody>
      </p:sp>
      <p:sp>
        <p:nvSpPr>
          <p:cNvPr id="3" name="points"/>
          <p:cNvSpPr txBox="1"/>
          <p:nvPr/>
        </p:nvSpPr>
        <p:spPr>
          <a:xfrm>
            <a:off x="228600" y="2514600"/>
            <a:ext cx="11704320" cy="731520"/>
          </a:xfrm>
          <a:prstGeom prst="rect">
            <a:avLst/>
          </a:prstGeom>
          <a:noFill/>
        </p:spPr>
        <p:txBody>
          <a:bodyPr wrap="square" lIns="0" rIns="0" tIns="0" bIns="0">
            <a:spAutoFit/>
          </a:bodyPr>
          <a:lstStyle/>
          <a:p>
            <a:pPr algn="ctr">
              <a:spcAft>
                <a:spcPts val="1200"/>
              </a:spcAft>
            </a:pPr>
            <a:r>
              <a:rPr sz="4000" b="1" i="0">
                <a:solidFill>
                  <a:srgbClr val="362FEC"/>
                </a:solidFill>
                <a:latin typeface="Calibri"/>
              </a:rPr>
              <a:t>Lecture 2: Language Modeling</a:t>
            </a:r>
          </a:p>
        </p:txBody>
      </p:sp>
      <p:sp>
        <p:nvSpPr>
          <p:cNvPr id="4" name="points"/>
          <p:cNvSpPr txBox="1"/>
          <p:nvPr/>
        </p:nvSpPr>
        <p:spPr>
          <a:xfrm>
            <a:off x="228600" y="3291840"/>
            <a:ext cx="11704320" cy="548640"/>
          </a:xfrm>
          <a:prstGeom prst="rect">
            <a:avLst/>
          </a:prstGeom>
          <a:noFill/>
        </p:spPr>
        <p:txBody>
          <a:bodyPr wrap="square" lIns="0" rIns="0" tIns="0" bIns="0">
            <a:spAutoFit/>
          </a:bodyPr>
          <a:lstStyle/>
          <a:p>
            <a:pPr algn="ctr">
              <a:spcAft>
                <a:spcPts val="1200"/>
              </a:spcAft>
            </a:pPr>
            <a:r>
              <a:rPr sz="2800" b="1" i="0">
                <a:solidFill>
                  <a:srgbClr val="44546A"/>
                </a:solidFill>
                <a:latin typeface="Calibri"/>
              </a:rPr>
              <a:t>From Counts to Neural Networks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Language Modeling</a:t>
            </a:r>
            <a:r>
              <a:rPr sz="3200" b="1" i="0">
                <a:solidFill>
                  <a:srgbClr val="000000"/>
                </a:solidFill>
                <a:latin typeface="Calibri"/>
              </a:rPr>
              <a:t>: From </a:t>
            </a:r>
            <a:r>
              <a:rPr sz="3200" b="1" i="0">
                <a:solidFill>
                  <a:srgbClr val="00B050"/>
                </a:solidFill>
                <a:latin typeface="Calibri"/>
              </a:rPr>
              <a:t>Counts</a:t>
            </a:r>
            <a:r>
              <a:rPr sz="3200" b="1" i="0">
                <a:solidFill>
                  <a:srgbClr val="000000"/>
                </a:solidFill>
                <a:latin typeface="Calibri"/>
              </a:rPr>
              <a:t> to </a:t>
            </a:r>
            <a:r>
              <a:rPr sz="3200" b="1" i="0">
                <a:solidFill>
                  <a:srgbClr val="FF0000"/>
                </a:solidFill>
                <a:latin typeface="Calibri"/>
              </a:rPr>
              <a:t>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Two ideas, older than neural networks</a:t>
            </a:r>
          </a:p>
        </p:txBody>
      </p:sp>
      <p:sp>
        <p:nvSpPr>
          <p:cNvPr id="4" name="points"/>
          <p:cNvSpPr txBox="1"/>
          <p:nvPr/>
        </p:nvSpPr>
        <p:spPr>
          <a:xfrm>
            <a:off x="384048" y="1463040"/>
            <a:ext cx="5943600" cy="1645920"/>
          </a:xfrm>
          <a:prstGeom prst="rect">
            <a:avLst/>
          </a:prstGeom>
          <a:noFill/>
        </p:spPr>
        <p:txBody>
          <a:bodyPr wrap="square" lIns="0" rIns="0" tIns="0" bIns="0">
            <a:spAutoFit/>
          </a:bodyPr>
          <a:lstStyle/>
          <a:p>
            <a:pPr>
              <a:spcAft>
                <a:spcPts val="400"/>
              </a:spcAft>
            </a:pPr>
            <a:r>
              <a:rPr sz="1900" b="1" i="0">
                <a:solidFill>
                  <a:srgbClr val="362FEC"/>
                </a:solidFill>
                <a:latin typeface="Calibri"/>
              </a:rPr>
              <a:t>Text is a random source</a:t>
            </a:r>
          </a:p>
          <a:p>
            <a:pPr>
              <a:spcAft>
                <a:spcPts val="400"/>
              </a:spcAft>
            </a:pPr>
            <a:r>
              <a:rPr sz="1900" b="0" i="0">
                <a:solidFill>
                  <a:srgbClr val="000000"/>
                </a:solidFill>
                <a:latin typeface="Calibri"/>
              </a:rPr>
              <a:t>Markov (1913), Shannon (1948): count what follows what, and measure how predictable text is</a:t>
            </a:r>
          </a:p>
          <a:p>
            <a:pPr>
              <a:spcAft>
                <a:spcPts val="400"/>
              </a:spcAft>
            </a:pPr>
            <a:r>
              <a:rPr sz="1900" b="0" i="0">
                <a:solidFill>
                  <a:srgbClr val="000000"/>
                </a:solidFill>
                <a:latin typeface="Calibri"/>
              </a:rPr>
              <a:t>→ n-gram models: speech recognition and translation for decades</a:t>
            </a:r>
          </a:p>
        </p:txBody>
      </p:sp>
      <p:sp>
        <p:nvSpPr>
          <p:cNvPr id="5" name="points"/>
          <p:cNvSpPr txBox="1"/>
          <p:nvPr/>
        </p:nvSpPr>
        <p:spPr>
          <a:xfrm>
            <a:off x="384048" y="3246120"/>
            <a:ext cx="5943600" cy="1645920"/>
          </a:xfrm>
          <a:prstGeom prst="rect">
            <a:avLst/>
          </a:prstGeom>
          <a:noFill/>
        </p:spPr>
        <p:txBody>
          <a:bodyPr wrap="square" lIns="0" rIns="0" tIns="0" bIns="0">
            <a:spAutoFit/>
          </a:bodyPr>
          <a:lstStyle/>
          <a:p>
            <a:pPr>
              <a:spcAft>
                <a:spcPts val="400"/>
              </a:spcAft>
            </a:pPr>
            <a:r>
              <a:rPr sz="1900" b="1" i="0">
                <a:solidFill>
                  <a:srgbClr val="00B050"/>
                </a:solidFill>
                <a:latin typeface="Calibri"/>
              </a:rPr>
              <a:t>Words are points in a space</a:t>
            </a:r>
          </a:p>
          <a:p>
            <a:pPr>
              <a:spcAft>
                <a:spcPts val="400"/>
              </a:spcAft>
            </a:pPr>
            <a:r>
              <a:rPr sz="1900" b="0" i="0">
                <a:solidFill>
                  <a:srgbClr val="000000"/>
                </a:solidFill>
                <a:latin typeface="Calibri"/>
              </a:rPr>
              <a:t>a word is known by the company it keeps: similar contexts, nearby vectors</a:t>
            </a:r>
          </a:p>
          <a:p>
            <a:pPr>
              <a:spcAft>
                <a:spcPts val="400"/>
              </a:spcAft>
            </a:pPr>
            <a:r>
              <a:rPr sz="1900" b="0" i="0">
                <a:solidFill>
                  <a:srgbClr val="000000"/>
                </a:solidFill>
                <a:latin typeface="Calibri"/>
              </a:rPr>
              <a:t>→ semantic search, recommendation, vector databases</a:t>
            </a:r>
          </a:p>
        </p:txBody>
      </p:sp>
      <p:sp>
        <p:nvSpPr>
          <p:cNvPr id="6" name="points"/>
          <p:cNvSpPr txBox="1"/>
          <p:nvPr/>
        </p:nvSpPr>
        <p:spPr>
          <a:xfrm>
            <a:off x="384048" y="5029200"/>
            <a:ext cx="5943600" cy="1188720"/>
          </a:xfrm>
          <a:prstGeom prst="rect">
            <a:avLst/>
          </a:prstGeom>
          <a:noFill/>
        </p:spPr>
        <p:txBody>
          <a:bodyPr wrap="square" lIns="0" rIns="0" tIns="0" bIns="0">
            <a:spAutoFit/>
          </a:bodyPr>
          <a:lstStyle/>
          <a:p>
            <a:pPr>
              <a:spcAft>
                <a:spcPts val="400"/>
              </a:spcAft>
            </a:pPr>
            <a:r>
              <a:rPr sz="1900" b="1" i="0">
                <a:solidFill>
                  <a:srgbClr val="FF0000"/>
                </a:solidFill>
                <a:latin typeface="Calibri"/>
              </a:rPr>
              <a:t>Neural language models join the two</a:t>
            </a:r>
          </a:p>
          <a:p>
            <a:pPr>
              <a:spcAft>
                <a:spcPts val="400"/>
              </a:spcAft>
            </a:pPr>
            <a:r>
              <a:rPr sz="1900" b="0" i="0">
                <a:solidFill>
                  <a:srgbClr val="000000"/>
                </a:solidFill>
                <a:latin typeface="Calibri"/>
              </a:rPr>
              <a:t>predict the next token, as counting does, but from learned vectors</a:t>
            </a:r>
          </a:p>
        </p:txBody>
      </p:sp>
      <p:grpSp>
        <p:nvGrpSpPr>
          <p:cNvPr id="7" name="picture markov"/>
          <p:cNvGrpSpPr/>
          <p:nvPr/>
        </p:nvGrpSpPr>
        <p:grpSpPr>
          <a:xfrm>
            <a:off x="6928460" y="1371600"/>
            <a:ext cx="1828800" cy="2331719"/>
            <a:chOff x="6928460" y="1371600"/>
            <a:chExt cx="1828800" cy="2331719"/>
          </a:xfrm>
        </p:grpSpPr>
        <p:pic>
          <p:nvPicPr>
            <p:cNvPr id="8" name="Picture 7" descr="markov.jpg"/>
            <p:cNvPicPr>
              <a:picLocks noChangeAspect="1"/>
            </p:cNvPicPr>
            <p:nvPr/>
          </p:nvPicPr>
          <p:blipFill>
            <a:blip r:embed="rId3"/>
            <a:stretch>
              <a:fillRect/>
            </a:stretch>
          </p:blipFill>
          <p:spPr>
            <a:xfrm>
              <a:off x="7086600" y="1371600"/>
              <a:ext cx="1512520" cy="1965960"/>
            </a:xfrm>
            <a:prstGeom prst="rect">
              <a:avLst/>
            </a:prstGeom>
          </p:spPr>
        </p:pic>
        <p:sp>
          <p:nvSpPr>
            <p:cNvPr id="9" name="TextBox 8"/>
            <p:cNvSpPr txBox="1"/>
            <p:nvPr/>
          </p:nvSpPr>
          <p:spPr>
            <a:xfrm>
              <a:off x="6928460" y="3383279"/>
              <a:ext cx="1828800" cy="320040"/>
            </a:xfrm>
            <a:prstGeom prst="rect">
              <a:avLst/>
            </a:prstGeom>
            <a:noFill/>
          </p:spPr>
          <p:txBody>
            <a:bodyPr wrap="square" lIns="0" rIns="0" tIns="0" bIns="0">
              <a:spAutoFit/>
            </a:bodyPr>
            <a:lstStyle/>
            <a:p>
              <a:pPr algn="ctr"/>
              <a:r>
                <a:rPr sz="1400">
                  <a:solidFill>
                    <a:srgbClr val="595959"/>
                  </a:solidFill>
                  <a:latin typeface="Calibri"/>
                </a:rPr>
                <a:t>Andrey Markov</a:t>
              </a:r>
            </a:p>
          </p:txBody>
        </p:sp>
      </p:grpSp>
      <p:grpSp>
        <p:nvGrpSpPr>
          <p:cNvPr id="10" name="picture shannon"/>
          <p:cNvGrpSpPr/>
          <p:nvPr/>
        </p:nvGrpSpPr>
        <p:grpSpPr>
          <a:xfrm>
            <a:off x="8794116" y="1371600"/>
            <a:ext cx="1828800" cy="2331719"/>
            <a:chOff x="8794116" y="1371600"/>
            <a:chExt cx="1828800" cy="2331719"/>
          </a:xfrm>
        </p:grpSpPr>
        <p:pic>
          <p:nvPicPr>
            <p:cNvPr id="11" name="Picture 10" descr="shannon.jpg"/>
            <p:cNvPicPr>
              <a:picLocks noChangeAspect="1"/>
            </p:cNvPicPr>
            <p:nvPr/>
          </p:nvPicPr>
          <p:blipFill>
            <a:blip r:embed="rId4"/>
            <a:stretch>
              <a:fillRect/>
            </a:stretch>
          </p:blipFill>
          <p:spPr>
            <a:xfrm>
              <a:off x="9010600" y="1371600"/>
              <a:ext cx="1395831" cy="1965960"/>
            </a:xfrm>
            <a:prstGeom prst="rect">
              <a:avLst/>
            </a:prstGeom>
          </p:spPr>
        </p:pic>
        <p:sp>
          <p:nvSpPr>
            <p:cNvPr id="12" name="TextBox 11"/>
            <p:cNvSpPr txBox="1"/>
            <p:nvPr/>
          </p:nvSpPr>
          <p:spPr>
            <a:xfrm>
              <a:off x="8794116" y="3383279"/>
              <a:ext cx="1828800" cy="320040"/>
            </a:xfrm>
            <a:prstGeom prst="rect">
              <a:avLst/>
            </a:prstGeom>
            <a:noFill/>
          </p:spPr>
          <p:txBody>
            <a:bodyPr wrap="square" lIns="0" rIns="0" tIns="0" bIns="0">
              <a:spAutoFit/>
            </a:bodyPr>
            <a:lstStyle/>
            <a:p>
              <a:pPr algn="ctr"/>
              <a:r>
                <a:rPr sz="1400">
                  <a:solidFill>
                    <a:srgbClr val="595959"/>
                  </a:solidFill>
                  <a:latin typeface="Calibri"/>
                </a:rPr>
                <a:t>Claude Shannon</a:t>
              </a:r>
            </a:p>
          </p:txBody>
        </p:sp>
      </p:grpSp>
      <p:pic>
        <p:nvPicPr>
          <p:cNvPr id="13" name="picture" descr="paris_berlin.jpg"/>
          <p:cNvPicPr>
            <a:picLocks noChangeAspect="1"/>
          </p:cNvPicPr>
          <p:nvPr/>
        </p:nvPicPr>
        <p:blipFill>
          <a:blip r:embed="rId5"/>
          <a:stretch>
            <a:fillRect/>
          </a:stretch>
        </p:blipFill>
        <p:spPr>
          <a:xfrm>
            <a:off x="7944819" y="3840480"/>
            <a:ext cx="2581241" cy="24231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2</a:t>
            </a:r>
            <a:r>
              <a:rPr sz="3200" b="1" i="0">
                <a:solidFill>
                  <a:srgbClr val="000000"/>
                </a:solidFill>
                <a:latin typeface="Calibri"/>
              </a:rPr>
              <a:t>: </a:t>
            </a:r>
            <a:r>
              <a:rPr sz="3200" b="1" i="0">
                <a:solidFill>
                  <a:srgbClr val="362FEC"/>
                </a:solidFill>
                <a:latin typeface="Calibri"/>
              </a:rPr>
              <a:t>Language Modeling</a:t>
            </a:r>
            <a:r>
              <a:rPr sz="3200" b="1" i="0">
                <a:solidFill>
                  <a:srgbClr val="000000"/>
                </a:solidFill>
                <a:latin typeface="Calibri"/>
              </a:rPr>
              <a:t>: From </a:t>
            </a:r>
            <a:r>
              <a:rPr sz="3200" b="1" i="0">
                <a:solidFill>
                  <a:srgbClr val="00B050"/>
                </a:solidFill>
                <a:latin typeface="Calibri"/>
              </a:rPr>
              <a:t>Counts</a:t>
            </a:r>
            <a:r>
              <a:rPr sz="3200" b="1" i="0">
                <a:solidFill>
                  <a:srgbClr val="000000"/>
                </a:solidFill>
                <a:latin typeface="Calibri"/>
              </a:rPr>
              <a:t> to </a:t>
            </a:r>
            <a:r>
              <a:rPr sz="3200" b="1" i="0">
                <a:solidFill>
                  <a:srgbClr val="FF0000"/>
                </a:solidFill>
                <a:latin typeface="Calibri"/>
              </a:rPr>
              <a:t>Neural Networks</a:t>
            </a:r>
          </a:p>
        </p:txBody>
      </p:sp>
      <p:sp>
        <p:nvSpPr>
          <p:cNvPr id="3" name="part 1"/>
          <p:cNvSpPr txBox="1"/>
          <p:nvPr/>
        </p:nvSpPr>
        <p:spPr>
          <a:xfrm>
            <a:off x="868680" y="13716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00B050"/>
                </a:solidFill>
                <a:latin typeface="Calibri"/>
              </a:rPr>
              <a:t>Counting</a:t>
            </a:r>
            <a:r>
              <a:rPr sz="2400" b="0" i="0">
                <a:solidFill>
                  <a:srgbClr val="000000"/>
                </a:solidFill>
                <a:latin typeface="Calibri"/>
              </a:rPr>
              <a:t>: text as a random source</a:t>
            </a:r>
          </a:p>
        </p:txBody>
      </p:sp>
      <p:sp>
        <p:nvSpPr>
          <p:cNvPr id="4" name="part 1 items"/>
          <p:cNvSpPr txBox="1"/>
          <p:nvPr/>
        </p:nvSpPr>
        <p:spPr>
          <a:xfrm>
            <a:off x="1325880" y="1828800"/>
            <a:ext cx="9784080" cy="603504"/>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Markov and Shannon; tokens; the language model as a tree</a:t>
            </a:r>
          </a:p>
          <a:p>
            <a:pPr marL="256032" indent="-256032">
              <a:spcAft>
                <a:spcPts val="200"/>
              </a:spcAft>
              <a:buChar char="•"/>
            </a:pPr>
            <a:r>
              <a:rPr sz="1800" b="0" i="0">
                <a:solidFill>
                  <a:srgbClr val="000000"/>
                </a:solidFill>
                <a:latin typeface="Calibri"/>
              </a:rPr>
              <a:t>n-gram models; measuring a model; smoothing</a:t>
            </a:r>
          </a:p>
        </p:txBody>
      </p:sp>
      <p:sp>
        <p:nvSpPr>
          <p:cNvPr id="5" name="part 2"/>
          <p:cNvSpPr txBox="1"/>
          <p:nvPr/>
        </p:nvSpPr>
        <p:spPr>
          <a:xfrm>
            <a:off x="868680" y="26974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362FEC"/>
                </a:solidFill>
                <a:latin typeface="Calibri"/>
              </a:rPr>
              <a:t>Word embeddings</a:t>
            </a:r>
            <a:r>
              <a:rPr sz="2400" b="0" i="0">
                <a:solidFill>
                  <a:srgbClr val="000000"/>
                </a:solidFill>
                <a:latin typeface="Calibri"/>
              </a:rPr>
              <a:t>: words as points in a space</a:t>
            </a:r>
          </a:p>
        </p:txBody>
      </p:sp>
      <p:sp>
        <p:nvSpPr>
          <p:cNvPr id="6" name="part 2 items"/>
          <p:cNvSpPr txBox="1"/>
          <p:nvPr/>
        </p:nvSpPr>
        <p:spPr>
          <a:xfrm>
            <a:off x="1325880" y="3154680"/>
            <a:ext cx="9784080" cy="905256"/>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why vectors, and where they are used</a:t>
            </a:r>
          </a:p>
          <a:p>
            <a:pPr marL="256032" indent="-256032">
              <a:spcAft>
                <a:spcPts val="200"/>
              </a:spcAft>
              <a:buChar char="•"/>
            </a:pPr>
            <a:r>
              <a:rPr sz="1800" b="0" i="0">
                <a:solidFill>
                  <a:srgbClr val="000000"/>
                </a:solidFill>
                <a:latin typeface="Calibri"/>
              </a:rPr>
              <a:t>vectors from counts and from prediction (word2vec), and why they meet</a:t>
            </a:r>
          </a:p>
          <a:p>
            <a:pPr marL="256032" indent="-256032">
              <a:spcAft>
                <a:spcPts val="200"/>
              </a:spcAft>
              <a:buChar char="•"/>
            </a:pPr>
            <a:r>
              <a:rPr sz="1800" b="0" i="0">
                <a:solidFill>
                  <a:srgbClr val="000000"/>
                </a:solidFill>
                <a:latin typeface="Calibri"/>
              </a:rPr>
              <a:t>what similarity captures, and what it misses</a:t>
            </a:r>
          </a:p>
        </p:txBody>
      </p:sp>
      <p:sp>
        <p:nvSpPr>
          <p:cNvPr id="7" name="part 3"/>
          <p:cNvSpPr txBox="1"/>
          <p:nvPr/>
        </p:nvSpPr>
        <p:spPr>
          <a:xfrm>
            <a:off x="868680" y="43434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Neural language models</a:t>
            </a:r>
            <a:r>
              <a:rPr sz="2400" b="0" i="0">
                <a:solidFill>
                  <a:srgbClr val="000000"/>
                </a:solidFill>
                <a:latin typeface="Calibri"/>
              </a:rPr>
              <a:t>: from the bigram network to the LSTM</a:t>
            </a:r>
          </a:p>
        </p:txBody>
      </p:sp>
      <p:sp>
        <p:nvSpPr>
          <p:cNvPr id="8" name="part 3 items"/>
          <p:cNvSpPr txBox="1"/>
          <p:nvPr/>
        </p:nvSpPr>
        <p:spPr>
          <a:xfrm>
            <a:off x="1325880" y="4800600"/>
            <a:ext cx="9784080" cy="905256"/>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the bigram network; Bengio's fixed window</a:t>
            </a:r>
          </a:p>
          <a:p>
            <a:pPr marL="256032" indent="-256032">
              <a:spcAft>
                <a:spcPts val="200"/>
              </a:spcAft>
              <a:buChar char="•"/>
            </a:pPr>
            <a:r>
              <a:rPr sz="1800" b="0" i="0">
                <a:solidFill>
                  <a:srgbClr val="000000"/>
                </a:solidFill>
                <a:latin typeface="Calibri"/>
              </a:rPr>
              <a:t>recurrent networks: backpropagation through time, vanishing gradients</a:t>
            </a:r>
          </a:p>
          <a:p>
            <a:pPr marL="256032" indent="-256032">
              <a:spcAft>
                <a:spcPts val="200"/>
              </a:spcAft>
              <a:buChar char="•"/>
            </a:pPr>
            <a:r>
              <a:rPr sz="1800" b="0" i="0">
                <a:solidFill>
                  <a:srgbClr val="000000"/>
                </a:solidFill>
                <a:latin typeface="Calibri"/>
              </a:rPr>
              <a:t>the additive path; the LSTM</a:t>
            </a:r>
          </a:p>
        </p:txBody>
      </p:sp>
      <p:sp>
        <p:nvSpPr>
          <p:cNvPr id="9" name="highlight"/>
          <p:cNvSpPr/>
          <p:nvPr/>
        </p:nvSpPr>
        <p:spPr>
          <a:xfrm>
            <a:off x="731520" y="1280160"/>
            <a:ext cx="10698480" cy="128016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Text as a </a:t>
            </a:r>
            <a:r>
              <a:rPr sz="3200" b="1" i="0">
                <a:solidFill>
                  <a:srgbClr val="00B050"/>
                </a:solidFill>
                <a:latin typeface="Calibri"/>
              </a:rPr>
              <a:t>Random Source</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Markov, 1913: text as a chain</a:t>
            </a:r>
          </a:p>
        </p:txBody>
      </p:sp>
      <p:sp>
        <p:nvSpPr>
          <p:cNvPr id="4" name="points"/>
          <p:cNvSpPr txBox="1"/>
          <p:nvPr/>
        </p:nvSpPr>
        <p:spPr>
          <a:xfrm>
            <a:off x="384048" y="1463040"/>
            <a:ext cx="5943600" cy="4572000"/>
          </a:xfrm>
          <a:prstGeom prst="rect">
            <a:avLst/>
          </a:prstGeom>
          <a:noFill/>
        </p:spPr>
        <p:txBody>
          <a:bodyPr wrap="square" lIns="0" rIns="0" tIns="0" bIns="0">
            <a:spAutoFit/>
          </a:bodyPr>
          <a:lstStyle/>
          <a:p>
            <a:pPr>
              <a:spcAft>
                <a:spcPts val="1000"/>
              </a:spcAft>
            </a:pPr>
            <a:r>
              <a:rPr sz="1900" b="1" i="0">
                <a:solidFill>
                  <a:srgbClr val="FF0000"/>
                </a:solidFill>
                <a:latin typeface="Calibri"/>
              </a:rPr>
              <a:t>1906</a:t>
            </a:r>
            <a:r>
              <a:rPr sz="1900" b="0" i="0">
                <a:solidFill>
                  <a:srgbClr val="000000"/>
                </a:solidFill>
                <a:latin typeface="Calibri"/>
              </a:rPr>
              <a:t>: the law of large numbers holds for chains, not only for independent trials</a:t>
            </a:r>
          </a:p>
          <a:p>
            <a:pPr>
              <a:spcAft>
                <a:spcPts val="1000"/>
              </a:spcAft>
            </a:pPr>
            <a:r>
              <a:rPr sz="1900" b="1" i="0">
                <a:solidFill>
                  <a:srgbClr val="FF0000"/>
                </a:solidFill>
                <a:latin typeface="Calibri"/>
              </a:rPr>
              <a:t>1913</a:t>
            </a:r>
            <a:r>
              <a:rPr sz="1900" b="0" i="0">
                <a:solidFill>
                  <a:srgbClr val="000000"/>
                </a:solidFill>
                <a:latin typeface="Calibri"/>
              </a:rPr>
              <a:t>: a test on </a:t>
            </a:r>
            <a:r>
              <a:rPr sz="1900" b="0" i="1">
                <a:solidFill>
                  <a:srgbClr val="000000"/>
                </a:solidFill>
                <a:latin typeface="Calibri"/>
              </a:rPr>
              <a:t>Eugene Onegin</a:t>
            </a:r>
            <a:r>
              <a:rPr sz="1900" b="0" i="0">
                <a:solidFill>
                  <a:srgbClr val="000000"/>
                </a:solidFill>
                <a:latin typeface="Calibri"/>
              </a:rPr>
              <a:t>: 20,000 letters, each a vowel or a consonant</a:t>
            </a:r>
          </a:p>
          <a:p>
            <a:pPr>
              <a:spcAft>
                <a:spcPts val="1000"/>
              </a:spcAft>
            </a:pPr>
            <a:r>
              <a:rPr sz="1900" b="0" i="0">
                <a:solidFill>
                  <a:srgbClr val="000000"/>
                </a:solidFill>
                <a:latin typeface="Calibri"/>
              </a:rPr>
              <a:t>vowel pairs: </a:t>
            </a:r>
            <a:r>
              <a:rPr sz="1900" b="1" i="0">
                <a:solidFill>
                  <a:srgbClr val="FF0000"/>
                </a:solidFill>
                <a:latin typeface="Calibri"/>
              </a:rPr>
              <a:t>1,104</a:t>
            </a:r>
            <a:r>
              <a:rPr sz="1900" b="0" i="0">
                <a:solidFill>
                  <a:srgbClr val="000000"/>
                </a:solidFill>
                <a:latin typeface="Calibri"/>
              </a:rPr>
              <a:t>, where independent letters give ≈ 3,730</a:t>
            </a:r>
          </a:p>
          <a:p>
            <a:pPr>
              <a:spcAft>
                <a:spcPts val="1000"/>
              </a:spcAft>
            </a:pPr>
            <a:r>
              <a:rPr sz="1900" b="1" i="0">
                <a:solidFill>
                  <a:srgbClr val="00B050"/>
                </a:solidFill>
                <a:latin typeface="Calibri"/>
              </a:rPr>
              <a:t>the next letter depends on the last</a:t>
            </a:r>
          </a:p>
          <a:p>
            <a:pPr>
              <a:spcAft>
                <a:spcPts val="1000"/>
              </a:spcAft>
            </a:pPr>
            <a:r>
              <a:rPr sz="1900" b="1" i="0">
                <a:solidFill>
                  <a:srgbClr val="ED7D31"/>
                </a:solidFill>
                <a:latin typeface="Calibri"/>
              </a:rPr>
              <a:t>a prediction</a:t>
            </a:r>
            <a:r>
              <a:rPr sz="1900" b="0" i="0">
                <a:solidFill>
                  <a:srgbClr val="000000"/>
                </a:solidFill>
                <a:latin typeface="Calibri"/>
              </a:rPr>
              <a:t>: vowels per 100-letter block vary less than coin tosses</a:t>
            </a:r>
          </a:p>
        </p:txBody>
      </p:sp>
      <p:pic>
        <p:nvPicPr>
          <p:cNvPr id="5" name="eq markov_var" descr="markov_var.png"/>
          <p:cNvPicPr>
            <a:picLocks noChangeAspect="1"/>
          </p:cNvPicPr>
          <p:nvPr/>
        </p:nvPicPr>
        <p:blipFill>
          <a:blip r:embed="rId3"/>
          <a:stretch>
            <a:fillRect/>
          </a:stretch>
        </p:blipFill>
        <p:spPr>
          <a:xfrm>
            <a:off x="384048" y="4983480"/>
            <a:ext cx="3940606" cy="585520"/>
          </a:xfrm>
          <a:prstGeom prst="rect">
            <a:avLst/>
          </a:prstGeom>
        </p:spPr>
      </p:pic>
      <p:pic>
        <p:nvPicPr>
          <p:cNvPr id="6" name="eq markov_delta" descr="markov_delta.png"/>
          <p:cNvPicPr>
            <a:picLocks noChangeAspect="1"/>
          </p:cNvPicPr>
          <p:nvPr/>
        </p:nvPicPr>
        <p:blipFill>
          <a:blip r:embed="rId4"/>
          <a:stretch>
            <a:fillRect/>
          </a:stretch>
        </p:blipFill>
        <p:spPr>
          <a:xfrm>
            <a:off x="457200" y="5669280"/>
            <a:ext cx="3632728" cy="242498"/>
          </a:xfrm>
          <a:prstGeom prst="rect">
            <a:avLst/>
          </a:prstGeom>
        </p:spPr>
      </p:pic>
      <p:sp>
        <p:nvSpPr>
          <p:cNvPr id="7" name="observed"/>
          <p:cNvSpPr txBox="1"/>
          <p:nvPr/>
        </p:nvSpPr>
        <p:spPr>
          <a:xfrm>
            <a:off x="4526280" y="5138928"/>
            <a:ext cx="1828800" cy="411480"/>
          </a:xfrm>
          <a:prstGeom prst="rect">
            <a:avLst/>
          </a:prstGeom>
          <a:noFill/>
        </p:spPr>
        <p:txBody>
          <a:bodyPr wrap="square" lIns="0" rIns="0" tIns="0" bIns="0">
            <a:spAutoFit/>
          </a:bodyPr>
          <a:lstStyle/>
          <a:p>
            <a:pPr>
              <a:spcAft>
                <a:spcPts val="1200"/>
              </a:spcAft>
            </a:pPr>
            <a:r>
              <a:rPr sz="2100" b="0" i="0">
                <a:solidFill>
                  <a:srgbClr val="000000"/>
                </a:solidFill>
                <a:latin typeface="Calibri"/>
              </a:rPr>
              <a:t>poem: </a:t>
            </a:r>
            <a:r>
              <a:rPr sz="2100" b="1" i="0">
                <a:solidFill>
                  <a:srgbClr val="FF0000"/>
                </a:solidFill>
                <a:latin typeface="Calibri"/>
              </a:rPr>
              <a:t>0.21</a:t>
            </a:r>
          </a:p>
        </p:txBody>
      </p:sp>
      <p:grpSp>
        <p:nvGrpSpPr>
          <p:cNvPr id="8" name="picture markov"/>
          <p:cNvGrpSpPr/>
          <p:nvPr/>
        </p:nvGrpSpPr>
        <p:grpSpPr>
          <a:xfrm>
            <a:off x="7150018" y="1371600"/>
            <a:ext cx="1828800" cy="2194560"/>
            <a:chOff x="7150018" y="1371600"/>
            <a:chExt cx="1828800" cy="2194560"/>
          </a:xfrm>
        </p:grpSpPr>
        <p:pic>
          <p:nvPicPr>
            <p:cNvPr id="9" name="Picture 8" descr="markov.jpg"/>
            <p:cNvPicPr>
              <a:picLocks noChangeAspect="1"/>
            </p:cNvPicPr>
            <p:nvPr/>
          </p:nvPicPr>
          <p:blipFill>
            <a:blip r:embed="rId5"/>
            <a:stretch>
              <a:fillRect/>
            </a:stretch>
          </p:blipFill>
          <p:spPr>
            <a:xfrm>
              <a:off x="7360920" y="1371600"/>
              <a:ext cx="1406996" cy="1828800"/>
            </a:xfrm>
            <a:prstGeom prst="rect">
              <a:avLst/>
            </a:prstGeom>
          </p:spPr>
        </p:pic>
        <p:sp>
          <p:nvSpPr>
            <p:cNvPr id="10" name="TextBox 9"/>
            <p:cNvSpPr txBox="1"/>
            <p:nvPr/>
          </p:nvSpPr>
          <p:spPr>
            <a:xfrm>
              <a:off x="7150018" y="3246120"/>
              <a:ext cx="1828800" cy="320040"/>
            </a:xfrm>
            <a:prstGeom prst="rect">
              <a:avLst/>
            </a:prstGeom>
            <a:noFill/>
          </p:spPr>
          <p:txBody>
            <a:bodyPr wrap="square" lIns="0" rIns="0" tIns="0" bIns="0">
              <a:spAutoFit/>
            </a:bodyPr>
            <a:lstStyle/>
            <a:p>
              <a:pPr algn="ctr"/>
              <a:r>
                <a:rPr sz="1400">
                  <a:solidFill>
                    <a:srgbClr val="595959"/>
                  </a:solidFill>
                  <a:latin typeface="Calibri"/>
                </a:rPr>
                <a:t>A. A. Markov</a:t>
              </a:r>
            </a:p>
          </p:txBody>
        </p:sp>
      </p:grpSp>
      <p:grpSp>
        <p:nvGrpSpPr>
          <p:cNvPr id="11" name="picture onegin"/>
          <p:cNvGrpSpPr/>
          <p:nvPr/>
        </p:nvGrpSpPr>
        <p:grpSpPr>
          <a:xfrm>
            <a:off x="8874596" y="1371600"/>
            <a:ext cx="1828800" cy="2194560"/>
            <a:chOff x="8874596" y="1371600"/>
            <a:chExt cx="1828800" cy="2194560"/>
          </a:xfrm>
        </p:grpSpPr>
        <p:pic>
          <p:nvPicPr>
            <p:cNvPr id="12" name="Picture 11" descr="onegin.jpg"/>
            <p:cNvPicPr>
              <a:picLocks noChangeAspect="1"/>
            </p:cNvPicPr>
            <p:nvPr/>
          </p:nvPicPr>
          <p:blipFill>
            <a:blip r:embed="rId6"/>
            <a:stretch>
              <a:fillRect/>
            </a:stretch>
          </p:blipFill>
          <p:spPr>
            <a:xfrm>
              <a:off x="9225116" y="1371600"/>
              <a:ext cx="1127759" cy="1828800"/>
            </a:xfrm>
            <a:prstGeom prst="rect">
              <a:avLst/>
            </a:prstGeom>
          </p:spPr>
        </p:pic>
        <p:sp>
          <p:nvSpPr>
            <p:cNvPr id="13" name="TextBox 12"/>
            <p:cNvSpPr txBox="1"/>
            <p:nvPr/>
          </p:nvSpPr>
          <p:spPr>
            <a:xfrm>
              <a:off x="8874596" y="3246120"/>
              <a:ext cx="1828800" cy="320040"/>
            </a:xfrm>
            <a:prstGeom prst="rect">
              <a:avLst/>
            </a:prstGeom>
            <a:noFill/>
          </p:spPr>
          <p:txBody>
            <a:bodyPr wrap="square" lIns="0" rIns="0" tIns="0" bIns="0">
              <a:spAutoFit/>
            </a:bodyPr>
            <a:lstStyle/>
            <a:p>
              <a:pPr algn="ctr"/>
              <a:r>
                <a:rPr sz="1400">
                  <a:solidFill>
                    <a:srgbClr val="595959"/>
                  </a:solidFill>
                  <a:latin typeface="Calibri"/>
                </a:rPr>
                <a:t>Eugene Onegin</a:t>
              </a:r>
            </a:p>
          </p:txBody>
        </p:sp>
      </p:grpSp>
      <p:pic>
        <p:nvPicPr>
          <p:cNvPr id="14" name="picture" descr="markov-chain.png"/>
          <p:cNvPicPr>
            <a:picLocks noChangeAspect="1"/>
          </p:cNvPicPr>
          <p:nvPr/>
        </p:nvPicPr>
        <p:blipFill>
          <a:blip r:embed="rId7"/>
          <a:stretch>
            <a:fillRect/>
          </a:stretch>
        </p:blipFill>
        <p:spPr>
          <a:xfrm>
            <a:off x="6830880" y="3611880"/>
            <a:ext cx="4717679" cy="23774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Text as a </a:t>
            </a:r>
            <a:r>
              <a:rPr sz="3200" b="1" i="0">
                <a:solidFill>
                  <a:srgbClr val="00B050"/>
                </a:solidFill>
                <a:latin typeface="Calibri"/>
              </a:rPr>
              <a:t>Random Source</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Shannon, 1948: more context, better text</a:t>
            </a:r>
          </a:p>
        </p:txBody>
      </p:sp>
      <p:sp>
        <p:nvSpPr>
          <p:cNvPr id="4" name="points"/>
          <p:cNvSpPr txBox="1"/>
          <p:nvPr/>
        </p:nvSpPr>
        <p:spPr>
          <a:xfrm>
            <a:off x="384048" y="1554480"/>
            <a:ext cx="9144000" cy="4114800"/>
          </a:xfrm>
          <a:prstGeom prst="rect">
            <a:avLst/>
          </a:prstGeom>
          <a:noFill/>
        </p:spPr>
        <p:txBody>
          <a:bodyPr wrap="square" lIns="0" rIns="0" tIns="0" bIns="0">
            <a:spAutoFit/>
          </a:bodyPr>
          <a:lstStyle/>
          <a:p>
            <a:pPr>
              <a:spcAft>
                <a:spcPts val="2000"/>
              </a:spcAft>
            </a:pPr>
            <a:r>
              <a:rPr sz="1800" b="1" i="0">
                <a:solidFill>
                  <a:srgbClr val="362FEC"/>
                </a:solidFill>
                <a:latin typeface="Calibri"/>
              </a:rPr>
              <a:t>letters, n = 1</a:t>
            </a:r>
            <a:r>
              <a:rPr sz="1800" b="0" i="0">
                <a:solidFill>
                  <a:srgbClr val="000000"/>
                </a:solidFill>
                <a:latin typeface="Calibri"/>
              </a:rPr>
              <a:t>	</a:t>
            </a:r>
            <a:r>
              <a:rPr sz="1800" b="0" i="1">
                <a:solidFill>
                  <a:srgbClr val="000000"/>
                </a:solidFill>
                <a:latin typeface="Calibri"/>
              </a:rPr>
              <a:t>ari ef o eheiowamna wactifp oe nu,laoo.smnse</a:t>
            </a:r>
          </a:p>
          <a:p>
            <a:pPr>
              <a:spcAft>
                <a:spcPts val="2000"/>
              </a:spcAft>
            </a:pPr>
            <a:r>
              <a:rPr sz="1800" b="1" i="0">
                <a:solidFill>
                  <a:srgbClr val="362FEC"/>
                </a:solidFill>
                <a:latin typeface="Calibri"/>
              </a:rPr>
              <a:t>letters, n = 3</a:t>
            </a:r>
            <a:r>
              <a:rPr sz="1800" b="0" i="0">
                <a:solidFill>
                  <a:srgbClr val="000000"/>
                </a:solidFill>
                <a:latin typeface="Calibri"/>
              </a:rPr>
              <a:t>	</a:t>
            </a:r>
            <a:r>
              <a:rPr sz="1800" b="0" i="1">
                <a:solidFill>
                  <a:srgbClr val="000000"/>
                </a:solidFill>
                <a:latin typeface="Calibri"/>
              </a:rPr>
              <a:t>saw heir he up boalk. stim. her frod their wore</a:t>
            </a:r>
          </a:p>
          <a:p>
            <a:pPr>
              <a:spcAft>
                <a:spcPts val="2000"/>
              </a:spcAft>
            </a:pPr>
            <a:r>
              <a:rPr sz="1800" b="1" i="0">
                <a:solidFill>
                  <a:srgbClr val="362FEC"/>
                </a:solidFill>
                <a:latin typeface="Calibri"/>
              </a:rPr>
              <a:t>letters, n = 5</a:t>
            </a:r>
            <a:r>
              <a:rPr sz="1800" b="0" i="0">
                <a:solidFill>
                  <a:srgbClr val="000000"/>
                </a:solidFill>
                <a:latin typeface="Calibri"/>
              </a:rPr>
              <a:t>	</a:t>
            </a:r>
            <a:r>
              <a:rPr sz="1800" b="0" i="1">
                <a:solidFill>
                  <a:srgbClr val="000000"/>
                </a:solidFill>
                <a:latin typeface="Calibri"/>
              </a:rPr>
              <a:t>once upon a tim. the pot. john and warned the</a:t>
            </a:r>
          </a:p>
          <a:p>
            <a:pPr>
              <a:spcAft>
                <a:spcPts val="2000"/>
              </a:spcAft>
            </a:pPr>
            <a:r>
              <a:rPr sz="1800" b="1" i="0">
                <a:solidFill>
                  <a:srgbClr val="362FEC"/>
                </a:solidFill>
                <a:latin typeface="Calibri"/>
              </a:rPr>
              <a:t>letters, n = 7</a:t>
            </a:r>
            <a:r>
              <a:rPr sz="1800" b="0" i="0">
                <a:solidFill>
                  <a:srgbClr val="000000"/>
                </a:solidFill>
                <a:latin typeface="Calibri"/>
              </a:rPr>
              <a:t>	</a:t>
            </a:r>
            <a:r>
              <a:rPr sz="1800" b="0" i="1">
                <a:solidFill>
                  <a:srgbClr val="000000"/>
                </a:solidFill>
                <a:latin typeface="Calibri"/>
              </a:rPr>
              <a:t>once upon a time for you are going to eat her smile.</a:t>
            </a:r>
          </a:p>
          <a:p>
            <a:pPr>
              <a:spcAft>
                <a:spcPts val="2000"/>
              </a:spcAft>
            </a:pPr>
            <a:r>
              <a:rPr sz="1800" b="1" i="0">
                <a:solidFill>
                  <a:srgbClr val="362FEC"/>
                </a:solidFill>
                <a:latin typeface="Calibri"/>
              </a:rPr>
              <a:t>words, n = 3</a:t>
            </a:r>
            <a:r>
              <a:rPr sz="1800" b="0" i="0">
                <a:solidFill>
                  <a:srgbClr val="000000"/>
                </a:solidFill>
                <a:latin typeface="Calibri"/>
              </a:rPr>
              <a:t>	</a:t>
            </a:r>
            <a:r>
              <a:rPr sz="1800" b="0" i="1">
                <a:solidFill>
                  <a:srgbClr val="000000"/>
                </a:solidFill>
                <a:latin typeface="Calibri"/>
              </a:rPr>
              <a:t>ben liked to eat some bread, cheese and ate their delicious desserts</a:t>
            </a:r>
          </a:p>
        </p:txBody>
      </p:sp>
      <p:grpSp>
        <p:nvGrpSpPr>
          <p:cNvPr id="5" name="picture shannon"/>
          <p:cNvGrpSpPr/>
          <p:nvPr/>
        </p:nvGrpSpPr>
        <p:grpSpPr>
          <a:xfrm>
            <a:off x="9692640" y="1463040"/>
            <a:ext cx="1882749" cy="3017520"/>
            <a:chOff x="9692640" y="1463040"/>
            <a:chExt cx="1882749" cy="3017520"/>
          </a:xfrm>
        </p:grpSpPr>
        <p:pic>
          <p:nvPicPr>
            <p:cNvPr id="6" name="Picture 5" descr="shannon.jpg"/>
            <p:cNvPicPr>
              <a:picLocks noChangeAspect="1"/>
            </p:cNvPicPr>
            <p:nvPr/>
          </p:nvPicPr>
          <p:blipFill>
            <a:blip r:embed="rId3"/>
            <a:stretch>
              <a:fillRect/>
            </a:stretch>
          </p:blipFill>
          <p:spPr>
            <a:xfrm>
              <a:off x="9692640" y="1463040"/>
              <a:ext cx="1882749" cy="2651760"/>
            </a:xfrm>
            <a:prstGeom prst="rect">
              <a:avLst/>
            </a:prstGeom>
          </p:spPr>
        </p:pic>
        <p:sp>
          <p:nvSpPr>
            <p:cNvPr id="7" name="TextBox 6"/>
            <p:cNvSpPr txBox="1"/>
            <p:nvPr/>
          </p:nvSpPr>
          <p:spPr>
            <a:xfrm>
              <a:off x="9692640" y="4160520"/>
              <a:ext cx="1882749" cy="320040"/>
            </a:xfrm>
            <a:prstGeom prst="rect">
              <a:avLst/>
            </a:prstGeom>
            <a:noFill/>
          </p:spPr>
          <p:txBody>
            <a:bodyPr wrap="square" lIns="0" rIns="0" tIns="0" bIns="0">
              <a:spAutoFit/>
            </a:bodyPr>
            <a:lstStyle/>
            <a:p>
              <a:pPr algn="ctr"/>
              <a:r>
                <a:rPr sz="1400">
                  <a:solidFill>
                    <a:srgbClr val="595959"/>
                  </a:solidFill>
                  <a:latin typeface="Calibri"/>
                </a:rPr>
                <a:t>Claude Shannon</a:t>
              </a:r>
            </a:p>
          </p:txBody>
        </p:sp>
      </p:grpSp>
      <p:sp>
        <p:nvSpPr>
          <p:cNvPr id="8" name="takeaway"/>
          <p:cNvSpPr txBox="1"/>
          <p:nvPr/>
        </p:nvSpPr>
        <p:spPr>
          <a:xfrm>
            <a:off x="384048" y="5760720"/>
            <a:ext cx="11430000" cy="457200"/>
          </a:xfrm>
          <a:prstGeom prst="rect">
            <a:avLst/>
          </a:prstGeom>
          <a:noFill/>
        </p:spPr>
        <p:txBody>
          <a:bodyPr wrap="square" lIns="0" rIns="0" tIns="0" bIns="0">
            <a:spAutoFit/>
          </a:bodyPr>
          <a:lstStyle/>
          <a:p>
            <a:pPr>
              <a:spcAft>
                <a:spcPts val="0"/>
              </a:spcAft>
            </a:pPr>
            <a:r>
              <a:rPr sz="2000" b="1" i="0">
                <a:solidFill>
                  <a:srgbClr val="ED7D31"/>
                </a:solidFill>
                <a:latin typeface="Calibri"/>
              </a:rPr>
              <a:t>letters or words?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Text as a </a:t>
            </a:r>
            <a:r>
              <a:rPr sz="3200" b="1" i="0">
                <a:solidFill>
                  <a:srgbClr val="00B050"/>
                </a:solidFill>
                <a:latin typeface="Calibri"/>
              </a:rPr>
              <a:t>Random Source</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Tokens: characters, words, or pieces</a:t>
            </a:r>
          </a:p>
        </p:txBody>
      </p:sp>
      <p:pic>
        <p:nvPicPr>
          <p:cNvPr id="4" name="picture" descr="tokens-a.png"/>
          <p:cNvPicPr>
            <a:picLocks noChangeAspect="1"/>
          </p:cNvPicPr>
          <p:nvPr/>
        </p:nvPicPr>
        <p:blipFill>
          <a:blip r:embed="rId3"/>
          <a:stretch>
            <a:fillRect/>
          </a:stretch>
        </p:blipFill>
        <p:spPr>
          <a:xfrm>
            <a:off x="1419836" y="1463040"/>
            <a:ext cx="9321846" cy="2194560"/>
          </a:xfrm>
          <a:prstGeom prst="rect">
            <a:avLst/>
          </a:prstGeom>
        </p:spPr>
      </p:pic>
      <p:pic>
        <p:nvPicPr>
          <p:cNvPr id="5" name="picture" descr="tokens-b.png"/>
          <p:cNvPicPr>
            <a:picLocks noChangeAspect="1"/>
          </p:cNvPicPr>
          <p:nvPr/>
        </p:nvPicPr>
        <p:blipFill>
          <a:blip r:embed="rId4"/>
          <a:stretch>
            <a:fillRect/>
          </a:stretch>
        </p:blipFill>
        <p:spPr>
          <a:xfrm>
            <a:off x="1417965" y="3886200"/>
            <a:ext cx="9325589" cy="21945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Text as a </a:t>
            </a:r>
            <a:r>
              <a:rPr sz="3200" b="1" i="0">
                <a:solidFill>
                  <a:srgbClr val="00B050"/>
                </a:solidFill>
                <a:latin typeface="Calibri"/>
              </a:rPr>
              <a:t>Random Source</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language model, one token at a time</a:t>
            </a:r>
          </a:p>
        </p:txBody>
      </p:sp>
      <p:pic>
        <p:nvPicPr>
          <p:cNvPr id="4" name="eq chain" descr="chain.png"/>
          <p:cNvPicPr>
            <a:picLocks noChangeAspect="1"/>
          </p:cNvPicPr>
          <p:nvPr/>
        </p:nvPicPr>
        <p:blipFill>
          <a:blip r:embed="rId3"/>
          <a:stretch>
            <a:fillRect/>
          </a:stretch>
        </p:blipFill>
        <p:spPr>
          <a:xfrm>
            <a:off x="2762859" y="1417320"/>
            <a:ext cx="6663232" cy="1004925"/>
          </a:xfrm>
          <a:prstGeom prst="rect">
            <a:avLst/>
          </a:prstGeom>
        </p:spPr>
      </p:pic>
      <p:sp>
        <p:nvSpPr>
          <p:cNvPr id="5" name="points"/>
          <p:cNvSpPr txBox="1"/>
          <p:nvPr/>
        </p:nvSpPr>
        <p:spPr>
          <a:xfrm>
            <a:off x="384048" y="2697480"/>
            <a:ext cx="3657600" cy="914400"/>
          </a:xfrm>
          <a:prstGeom prst="rect">
            <a:avLst/>
          </a:prstGeom>
          <a:noFill/>
        </p:spPr>
        <p:txBody>
          <a:bodyPr wrap="square" lIns="0" rIns="0" tIns="0" bIns="0">
            <a:spAutoFit/>
          </a:bodyPr>
          <a:lstStyle/>
          <a:p>
            <a:pPr>
              <a:spcAft>
                <a:spcPts val="600"/>
              </a:spcAft>
            </a:pPr>
            <a:r>
              <a:rPr sz="2000" b="1" i="0">
                <a:solidFill>
                  <a:srgbClr val="595959"/>
                </a:solidFill>
                <a:latin typeface="Calibri"/>
              </a:rPr>
              <a:t>BOS</a:t>
            </a:r>
            <a:r>
              <a:rPr sz="2000" b="0" i="0">
                <a:solidFill>
                  <a:srgbClr val="000000"/>
                </a:solidFill>
                <a:latin typeface="Calibri"/>
              </a:rPr>
              <a:t>: the start, given</a:t>
            </a:r>
          </a:p>
          <a:p>
            <a:pPr>
              <a:spcAft>
                <a:spcPts val="600"/>
              </a:spcAft>
            </a:pPr>
            <a:r>
              <a:rPr sz="2000" b="1" i="0">
                <a:solidFill>
                  <a:srgbClr val="00B050"/>
                </a:solidFill>
                <a:latin typeface="Calibri"/>
              </a:rPr>
              <a:t>EOS</a:t>
            </a:r>
            <a:r>
              <a:rPr sz="2000" b="0" i="0">
                <a:solidFill>
                  <a:srgbClr val="000000"/>
                </a:solidFill>
                <a:latin typeface="Calibri"/>
              </a:rPr>
              <a:t>: the stop, predicted</a:t>
            </a:r>
          </a:p>
        </p:txBody>
      </p:sp>
      <p:sp>
        <p:nvSpPr>
          <p:cNvPr id="6" name="label"/>
          <p:cNvSpPr txBox="1"/>
          <p:nvPr/>
        </p:nvSpPr>
        <p:spPr>
          <a:xfrm>
            <a:off x="384048" y="3794760"/>
            <a:ext cx="3200400" cy="365760"/>
          </a:xfrm>
          <a:prstGeom prst="rect">
            <a:avLst/>
          </a:prstGeom>
          <a:noFill/>
        </p:spPr>
        <p:txBody>
          <a:bodyPr wrap="square" lIns="0" rIns="0" tIns="0" bIns="0">
            <a:spAutoFit/>
          </a:bodyPr>
          <a:lstStyle/>
          <a:p>
            <a:pPr>
              <a:spcAft>
                <a:spcPts val="1200"/>
              </a:spcAft>
            </a:pPr>
            <a:r>
              <a:rPr sz="1600" b="1" i="0">
                <a:solidFill>
                  <a:srgbClr val="595959"/>
                </a:solidFill>
                <a:latin typeface="Calibri"/>
              </a:rPr>
              <a:t>corpus</a:t>
            </a:r>
          </a:p>
        </p:txBody>
      </p:sp>
      <p:sp>
        <p:nvSpPr>
          <p:cNvPr id="7" name="points"/>
          <p:cNvSpPr txBox="1"/>
          <p:nvPr/>
        </p:nvSpPr>
        <p:spPr>
          <a:xfrm>
            <a:off x="384048" y="4114800"/>
            <a:ext cx="3291840" cy="1737360"/>
          </a:xfrm>
          <a:prstGeom prst="rect">
            <a:avLst/>
          </a:prstGeom>
          <a:noFill/>
        </p:spPr>
        <p:txBody>
          <a:bodyPr wrap="square" lIns="0" rIns="0" tIns="0" bIns="0">
            <a:spAutoFit/>
          </a:bodyPr>
          <a:lstStyle/>
          <a:p>
            <a:pPr>
              <a:spcAft>
                <a:spcPts val="200"/>
              </a:spcAft>
            </a:pPr>
            <a:r>
              <a:rPr sz="2000" b="0" i="1">
                <a:solidFill>
                  <a:srgbClr val="000000"/>
                </a:solidFill>
                <a:latin typeface="Calibri"/>
              </a:rPr>
              <a:t>the cat sleeps</a:t>
            </a:r>
          </a:p>
          <a:p>
            <a:pPr>
              <a:spcAft>
                <a:spcPts val="200"/>
              </a:spcAft>
            </a:pPr>
            <a:r>
              <a:rPr sz="2000" b="0" i="1">
                <a:solidFill>
                  <a:srgbClr val="000000"/>
                </a:solidFill>
                <a:latin typeface="Calibri"/>
              </a:rPr>
              <a:t>the cat eats fish</a:t>
            </a:r>
          </a:p>
          <a:p>
            <a:pPr>
              <a:spcAft>
                <a:spcPts val="200"/>
              </a:spcAft>
            </a:pPr>
            <a:r>
              <a:rPr sz="2000" b="0" i="1">
                <a:solidFill>
                  <a:srgbClr val="000000"/>
                </a:solidFill>
                <a:latin typeface="Calibri"/>
              </a:rPr>
              <a:t>the dog sleeps</a:t>
            </a:r>
          </a:p>
          <a:p>
            <a:pPr>
              <a:spcAft>
                <a:spcPts val="200"/>
              </a:spcAft>
            </a:pPr>
            <a:r>
              <a:rPr sz="2000" b="0" i="1">
                <a:solidFill>
                  <a:srgbClr val="000000"/>
                </a:solidFill>
                <a:latin typeface="Calibri"/>
              </a:rPr>
              <a:t>a dog eats</a:t>
            </a:r>
          </a:p>
        </p:txBody>
      </p:sp>
      <p:pic>
        <p:nvPicPr>
          <p:cNvPr id="8" name="picture" descr="prefix-tree.png"/>
          <p:cNvPicPr>
            <a:picLocks noChangeAspect="1"/>
          </p:cNvPicPr>
          <p:nvPr/>
        </p:nvPicPr>
        <p:blipFill>
          <a:blip r:embed="rId4"/>
          <a:stretch>
            <a:fillRect/>
          </a:stretch>
        </p:blipFill>
        <p:spPr>
          <a:xfrm>
            <a:off x="4219657" y="2606040"/>
            <a:ext cx="7379804" cy="3428999"/>
          </a:xfrm>
          <a:prstGeom prst="rect">
            <a:avLst/>
          </a:prstGeom>
        </p:spPr>
      </p:pic>
      <p:sp>
        <p:nvSpPr>
          <p:cNvPr id="9" name="description"/>
          <p:cNvSpPr txBox="1"/>
          <p:nvPr/>
        </p:nvSpPr>
        <p:spPr>
          <a:xfrm>
            <a:off x="3931920" y="6126480"/>
            <a:ext cx="7955279" cy="548640"/>
          </a:xfrm>
          <a:prstGeom prst="rect">
            <a:avLst/>
          </a:prstGeom>
          <a:noFill/>
        </p:spPr>
        <p:txBody>
          <a:bodyPr wrap="square" lIns="0" rIns="0" tIns="0" bIns="0">
            <a:spAutoFit/>
          </a:bodyPr>
          <a:lstStyle/>
          <a:p>
            <a:pPr>
              <a:spcAft>
                <a:spcPts val="1200"/>
              </a:spcAft>
            </a:pPr>
            <a:r>
              <a:rPr sz="1500" b="0" i="0">
                <a:solidFill>
                  <a:srgbClr val="595959"/>
                </a:solidFill>
                <a:latin typeface="Calibri"/>
              </a:rPr>
              <a:t>the bigram model of the corpus: every sentence is a path, and the paths' probabilities sum to 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n-gram</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Count and divide: maximum likelihood</a:t>
            </a:r>
          </a:p>
        </p:txBody>
      </p:sp>
      <p:pic>
        <p:nvPicPr>
          <p:cNvPr id="4" name="eq markov_assume" descr="markov_assume.png"/>
          <p:cNvPicPr>
            <a:picLocks noChangeAspect="1"/>
          </p:cNvPicPr>
          <p:nvPr/>
        </p:nvPicPr>
        <p:blipFill>
          <a:blip r:embed="rId3"/>
          <a:stretch>
            <a:fillRect/>
          </a:stretch>
        </p:blipFill>
        <p:spPr>
          <a:xfrm>
            <a:off x="384048" y="1508760"/>
            <a:ext cx="3417570" cy="283464"/>
          </a:xfrm>
          <a:prstGeom prst="rect">
            <a:avLst/>
          </a:prstGeom>
        </p:spPr>
      </p:pic>
      <p:pic>
        <p:nvPicPr>
          <p:cNvPr id="5" name="eq mle_full" descr="mle_full.png"/>
          <p:cNvPicPr>
            <a:picLocks noChangeAspect="1"/>
          </p:cNvPicPr>
          <p:nvPr/>
        </p:nvPicPr>
        <p:blipFill>
          <a:blip r:embed="rId4"/>
          <a:stretch>
            <a:fillRect/>
          </a:stretch>
        </p:blipFill>
        <p:spPr>
          <a:xfrm>
            <a:off x="384048" y="2331720"/>
            <a:ext cx="5291145" cy="742309"/>
          </a:xfrm>
          <a:prstGeom prst="rect">
            <a:avLst/>
          </a:prstGeom>
        </p:spPr>
      </p:pic>
      <p:sp>
        <p:nvSpPr>
          <p:cNvPr id="6" name="points"/>
          <p:cNvSpPr txBox="1"/>
          <p:nvPr/>
        </p:nvSpPr>
        <p:spPr>
          <a:xfrm>
            <a:off x="384048" y="3657600"/>
            <a:ext cx="5486400" cy="1280160"/>
          </a:xfrm>
          <a:prstGeom prst="rect">
            <a:avLst/>
          </a:prstGeom>
          <a:noFill/>
        </p:spPr>
        <p:txBody>
          <a:bodyPr wrap="square" lIns="0" rIns="0" tIns="0" bIns="0">
            <a:spAutoFit/>
          </a:bodyPr>
          <a:lstStyle/>
          <a:p>
            <a:pPr>
              <a:spcAft>
                <a:spcPts val="800"/>
              </a:spcAft>
            </a:pPr>
            <a:r>
              <a:rPr sz="2000" b="1" i="0">
                <a:solidFill>
                  <a:srgbClr val="362FEC"/>
                </a:solidFill>
                <a:latin typeface="Calibri"/>
              </a:rPr>
              <a:t>keep only the last n − 1 tokens</a:t>
            </a:r>
          </a:p>
          <a:p>
            <a:pPr>
              <a:spcAft>
                <a:spcPts val="800"/>
              </a:spcAft>
            </a:pPr>
            <a:r>
              <a:rPr sz="2000" b="1" i="0">
                <a:solidFill>
                  <a:srgbClr val="00B050"/>
                </a:solidFill>
                <a:latin typeface="Calibri"/>
              </a:rPr>
              <a:t>maximum likelihood = relative frequencies</a:t>
            </a:r>
          </a:p>
        </p:txBody>
      </p:sp>
      <p:pic>
        <p:nvPicPr>
          <p:cNvPr id="7" name="picture" descr="bigram-chain-b.png"/>
          <p:cNvPicPr>
            <a:picLocks noChangeAspect="1"/>
          </p:cNvPicPr>
          <p:nvPr/>
        </p:nvPicPr>
        <p:blipFill>
          <a:blip r:embed="rId5"/>
          <a:stretch>
            <a:fillRect/>
          </a:stretch>
        </p:blipFill>
        <p:spPr>
          <a:xfrm>
            <a:off x="6035040" y="2926080"/>
            <a:ext cx="5943600" cy="2081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Hands-on</a:t>
            </a:r>
            <a:r>
              <a:rPr sz="3200" b="1" i="0">
                <a:solidFill>
                  <a:srgbClr val="000000"/>
                </a:solidFill>
                <a:latin typeface="Calibri"/>
              </a:rPr>
              <a:t>: Counting</a:t>
            </a:r>
          </a:p>
        </p:txBody>
      </p:sp>
      <p:sp>
        <p:nvSpPr>
          <p:cNvPr id="3" name="link"/>
          <p:cNvSpPr txBox="1"/>
          <p:nvPr/>
        </p:nvSpPr>
        <p:spPr>
          <a:xfrm>
            <a:off x="384048" y="868680"/>
            <a:ext cx="7315200" cy="365760"/>
          </a:xfrm>
          <a:prstGeom prst="rect">
            <a:avLst/>
          </a:prstGeom>
          <a:noFill/>
        </p:spPr>
        <p:txBody>
          <a:bodyPr wrap="square" lIns="0" rIns="0" tIns="0" bIns="0">
            <a:spAutoFit/>
          </a:bodyPr>
          <a:lstStyle/>
          <a:p>
            <a:pPr>
              <a:spcAft>
                <a:spcPts val="1200"/>
              </a:spcAft>
            </a:pPr>
            <a:r>
              <a:rPr sz="1600" b="0" i="0">
                <a:solidFill>
                  <a:srgbClr val="595959"/>
                </a:solidFill>
                <a:latin typeface="Calibri"/>
                <a:hlinkClick r:id="rId3"/>
              </a:rPr>
              <a:t>week02_handson.ipynb, stop 1</a:t>
            </a:r>
          </a:p>
        </p:txBody>
      </p:sp>
      <p:pic>
        <p:nvPicPr>
          <p:cNvPr id="4" name="picture" descr="cell05.png"/>
          <p:cNvPicPr>
            <a:picLocks noChangeAspect="1"/>
          </p:cNvPicPr>
          <p:nvPr/>
        </p:nvPicPr>
        <p:blipFill>
          <a:blip r:embed="rId4"/>
          <a:stretch>
            <a:fillRect/>
          </a:stretch>
        </p:blipFill>
        <p:spPr>
          <a:xfrm>
            <a:off x="384048" y="1417320"/>
            <a:ext cx="10300814" cy="4526280"/>
          </a:xfrm>
          <a:prstGeom prst="rect">
            <a:avLst/>
          </a:prstGeom>
        </p:spPr>
      </p:pic>
      <p:sp>
        <p:nvSpPr>
          <p:cNvPr id="5" name="takeaway"/>
          <p:cNvSpPr txBox="1"/>
          <p:nvPr/>
        </p:nvSpPr>
        <p:spPr>
          <a:xfrm>
            <a:off x="384048" y="617220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watch</a:t>
            </a:r>
            <a:r>
              <a:rPr sz="1800" b="0" i="0">
                <a:solidFill>
                  <a:srgbClr val="000000"/>
                </a:solidFill>
                <a:latin typeface="Calibri"/>
              </a:rPr>
              <a:t>: </a:t>
            </a:r>
            <a:r>
              <a:rPr sz="1800" b="0" i="1">
                <a:solidFill>
                  <a:srgbClr val="000000"/>
                </a:solidFill>
                <a:latin typeface="Calibri"/>
              </a:rPr>
              <a:t>a cat sleeps</a:t>
            </a:r>
            <a:r>
              <a:rPr sz="1800" b="0" i="0">
                <a:solidFill>
                  <a:srgbClr val="000000"/>
                </a:solidFill>
                <a:latin typeface="Calibri"/>
              </a:rPr>
              <a:t> is not in the tree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n-gram</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Sparsity: the trouble with counting</a:t>
            </a:r>
          </a:p>
        </p:txBody>
      </p:sp>
      <p:sp>
        <p:nvSpPr>
          <p:cNvPr id="4" name="points"/>
          <p:cNvSpPr txBox="1"/>
          <p:nvPr/>
        </p:nvSpPr>
        <p:spPr>
          <a:xfrm>
            <a:off x="384048" y="1463040"/>
            <a:ext cx="5486400" cy="4572000"/>
          </a:xfrm>
          <a:prstGeom prst="rect">
            <a:avLst/>
          </a:prstGeom>
          <a:noFill/>
        </p:spPr>
        <p:txBody>
          <a:bodyPr wrap="square" lIns="0" rIns="0" tIns="0" bIns="0">
            <a:spAutoFit/>
          </a:bodyPr>
          <a:lstStyle/>
          <a:p>
            <a:pPr>
              <a:spcAft>
                <a:spcPts val="1600"/>
              </a:spcAft>
            </a:pPr>
            <a:r>
              <a:rPr sz="2200" b="0" i="1">
                <a:solidFill>
                  <a:srgbClr val="000000"/>
                </a:solidFill>
                <a:latin typeface="Calibri"/>
              </a:rPr>
              <a:t>a cat sleeps</a:t>
            </a:r>
            <a:r>
              <a:rPr sz="2200" b="0" i="0">
                <a:solidFill>
                  <a:srgbClr val="000000"/>
                </a:solidFill>
                <a:latin typeface="Calibri"/>
              </a:rPr>
              <a:t>: </a:t>
            </a:r>
            <a:r>
              <a:rPr sz="2200" b="1" i="0">
                <a:solidFill>
                  <a:srgbClr val="FF0000"/>
                </a:solidFill>
                <a:latin typeface="Calibri"/>
              </a:rPr>
              <a:t>probability 0</a:t>
            </a:r>
          </a:p>
          <a:p>
            <a:pPr>
              <a:spcAft>
                <a:spcPts val="1600"/>
              </a:spcAft>
            </a:pPr>
            <a:r>
              <a:rPr sz="2200" b="0" i="0">
                <a:solidFill>
                  <a:srgbClr val="000000"/>
                </a:solidFill>
                <a:latin typeface="Calibri"/>
              </a:rPr>
              <a:t>longer context: better guesses, fewer counts</a:t>
            </a:r>
          </a:p>
          <a:p>
            <a:pPr>
              <a:spcAft>
                <a:spcPts val="1600"/>
              </a:spcAft>
            </a:pPr>
            <a:r>
              <a:rPr sz="2200" b="1" i="0">
                <a:solidFill>
                  <a:srgbClr val="ED7D31"/>
                </a:solidFill>
                <a:latin typeface="Calibri"/>
              </a:rPr>
              <a:t>which wins? we need a score</a:t>
            </a:r>
          </a:p>
        </p:txBody>
      </p:sp>
      <p:pic>
        <p:nvPicPr>
          <p:cNvPr id="5" name="picture" descr="unseen-bars.png"/>
          <p:cNvPicPr>
            <a:picLocks noChangeAspect="1"/>
          </p:cNvPicPr>
          <p:nvPr/>
        </p:nvPicPr>
        <p:blipFill>
          <a:blip r:embed="rId3"/>
          <a:stretch>
            <a:fillRect/>
          </a:stretch>
        </p:blipFill>
        <p:spPr>
          <a:xfrm>
            <a:off x="6583680" y="1463040"/>
            <a:ext cx="4384894" cy="4023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Measuring</a:t>
            </a:r>
            <a:r>
              <a:rPr sz="3200" b="1" i="0">
                <a:solidFill>
                  <a:srgbClr val="000000"/>
                </a:solidFill>
                <a:latin typeface="Calibri"/>
              </a:rPr>
              <a:t> a Language Model</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Log loss, cross-entropy, perplexity</a:t>
            </a:r>
          </a:p>
        </p:txBody>
      </p:sp>
      <p:pic>
        <p:nvPicPr>
          <p:cNvPr id="4" name="eq logloss" descr="logloss.png"/>
          <p:cNvPicPr>
            <a:picLocks noChangeAspect="1"/>
          </p:cNvPicPr>
          <p:nvPr/>
        </p:nvPicPr>
        <p:blipFill>
          <a:blip r:embed="rId3"/>
          <a:stretch>
            <a:fillRect/>
          </a:stretch>
        </p:blipFill>
        <p:spPr>
          <a:xfrm>
            <a:off x="384048" y="1463040"/>
            <a:ext cx="3833896" cy="280903"/>
          </a:xfrm>
          <a:prstGeom prst="rect">
            <a:avLst/>
          </a:prstGeom>
        </p:spPr>
      </p:pic>
      <p:pic>
        <p:nvPicPr>
          <p:cNvPr id="5" name="picture" descr="log-loss.png"/>
          <p:cNvPicPr>
            <a:picLocks noChangeAspect="1"/>
          </p:cNvPicPr>
          <p:nvPr/>
        </p:nvPicPr>
        <p:blipFill>
          <a:blip r:embed="rId4"/>
          <a:stretch>
            <a:fillRect/>
          </a:stretch>
        </p:blipFill>
        <p:spPr>
          <a:xfrm>
            <a:off x="548640" y="2194560"/>
            <a:ext cx="4572000" cy="3142926"/>
          </a:xfrm>
          <a:prstGeom prst="rect">
            <a:avLst/>
          </a:prstGeom>
        </p:spPr>
      </p:pic>
      <p:sp>
        <p:nvSpPr>
          <p:cNvPr id="6" name="points"/>
          <p:cNvSpPr txBox="1"/>
          <p:nvPr/>
        </p:nvSpPr>
        <p:spPr>
          <a:xfrm>
            <a:off x="6035040" y="1463040"/>
            <a:ext cx="5760720" cy="411480"/>
          </a:xfrm>
          <a:prstGeom prst="rect">
            <a:avLst/>
          </a:prstGeom>
          <a:noFill/>
        </p:spPr>
        <p:txBody>
          <a:bodyPr wrap="square" lIns="0" rIns="0" tIns="0" bIns="0">
            <a:spAutoFit/>
          </a:bodyPr>
          <a:lstStyle/>
          <a:p>
            <a:pPr>
              <a:spcAft>
                <a:spcPts val="1200"/>
              </a:spcAft>
            </a:pPr>
            <a:r>
              <a:rPr sz="2000" b="1" i="0">
                <a:solidFill>
                  <a:srgbClr val="FF0000"/>
                </a:solidFill>
                <a:latin typeface="Calibri"/>
              </a:rPr>
              <a:t>on held-out text</a:t>
            </a:r>
          </a:p>
        </p:txBody>
      </p:sp>
      <p:pic>
        <p:nvPicPr>
          <p:cNvPr id="7" name="eq xent" descr="xent.png"/>
          <p:cNvPicPr>
            <a:picLocks noChangeAspect="1"/>
          </p:cNvPicPr>
          <p:nvPr/>
        </p:nvPicPr>
        <p:blipFill>
          <a:blip r:embed="rId5"/>
          <a:stretch>
            <a:fillRect/>
          </a:stretch>
        </p:blipFill>
        <p:spPr>
          <a:xfrm>
            <a:off x="6035040" y="1965960"/>
            <a:ext cx="3356640" cy="597347"/>
          </a:xfrm>
          <a:prstGeom prst="rect">
            <a:avLst/>
          </a:prstGeom>
        </p:spPr>
      </p:pic>
      <p:pic>
        <p:nvPicPr>
          <p:cNvPr id="8" name="eq ppl" descr="ppl.png"/>
          <p:cNvPicPr>
            <a:picLocks noChangeAspect="1"/>
          </p:cNvPicPr>
          <p:nvPr/>
        </p:nvPicPr>
        <p:blipFill>
          <a:blip r:embed="rId6"/>
          <a:stretch>
            <a:fillRect/>
          </a:stretch>
        </p:blipFill>
        <p:spPr>
          <a:xfrm>
            <a:off x="6035040" y="2743200"/>
            <a:ext cx="3819875" cy="561685"/>
          </a:xfrm>
          <a:prstGeom prst="rect">
            <a:avLst/>
          </a:prstGeom>
        </p:spPr>
      </p:pic>
      <p:sp>
        <p:nvSpPr>
          <p:cNvPr id="9" name="points"/>
          <p:cNvSpPr txBox="1"/>
          <p:nvPr/>
        </p:nvSpPr>
        <p:spPr>
          <a:xfrm>
            <a:off x="6035040" y="3520440"/>
            <a:ext cx="5760720" cy="4572000"/>
          </a:xfrm>
          <a:prstGeom prst="rect">
            <a:avLst/>
          </a:prstGeom>
          <a:noFill/>
        </p:spPr>
        <p:txBody>
          <a:bodyPr wrap="square" lIns="0" rIns="0" tIns="0" bIns="0">
            <a:spAutoFit/>
          </a:bodyPr>
          <a:lstStyle/>
          <a:p>
            <a:pPr>
              <a:spcAft>
                <a:spcPts val="1000"/>
              </a:spcAft>
            </a:pPr>
            <a:r>
              <a:rPr sz="2000" b="1" i="0">
                <a:solidFill>
                  <a:srgbClr val="362FEC"/>
                </a:solidFill>
                <a:latin typeface="Calibri"/>
              </a:rPr>
              <a:t>perplexity</a:t>
            </a:r>
            <a:r>
              <a:rPr sz="2000" b="0" i="0">
                <a:solidFill>
                  <a:srgbClr val="000000"/>
                </a:solidFill>
                <a:latin typeface="Calibri"/>
              </a:rPr>
              <a:t>: as uncertain as a fair K-sided die</a:t>
            </a:r>
          </a:p>
          <a:p>
            <a:pPr>
              <a:spcAft>
                <a:spcPts val="1000"/>
              </a:spcAft>
            </a:pPr>
            <a:r>
              <a:rPr sz="2000" b="0" i="0">
                <a:solidFill>
                  <a:srgbClr val="000000"/>
                </a:solidFill>
                <a:latin typeface="Calibri"/>
              </a:rPr>
              <a:t>words: unigram 300 → Kneser–Ney 4-gram 25</a:t>
            </a:r>
          </a:p>
          <a:p>
            <a:pPr>
              <a:spcAft>
                <a:spcPts val="1000"/>
              </a:spcAft>
            </a:pPr>
            <a:r>
              <a:rPr sz="2000" b="1" i="0">
                <a:solidFill>
                  <a:srgbClr val="ED7D31"/>
                </a:solidFill>
                <a:latin typeface="Calibri"/>
              </a:rPr>
              <a:t>bits per character</a:t>
            </a:r>
            <a:r>
              <a:rPr sz="2000" b="0" i="0">
                <a:solidFill>
                  <a:srgbClr val="000000"/>
                </a:solidFill>
                <a:latin typeface="Calibri"/>
              </a:rPr>
              <a:t>: the average loss in bits, per character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Smoothing</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Never give probability zero</a:t>
            </a:r>
          </a:p>
        </p:txBody>
      </p:sp>
      <p:sp>
        <p:nvSpPr>
          <p:cNvPr id="4" name="points"/>
          <p:cNvSpPr txBox="1"/>
          <p:nvPr/>
        </p:nvSpPr>
        <p:spPr>
          <a:xfrm>
            <a:off x="384048" y="1554480"/>
            <a:ext cx="5760720" cy="4572000"/>
          </a:xfrm>
          <a:prstGeom prst="rect">
            <a:avLst/>
          </a:prstGeom>
          <a:noFill/>
        </p:spPr>
        <p:txBody>
          <a:bodyPr wrap="square" lIns="0" rIns="0" tIns="0" bIns="0">
            <a:spAutoFit/>
          </a:bodyPr>
          <a:lstStyle/>
          <a:p>
            <a:pPr>
              <a:spcAft>
                <a:spcPts val="1600"/>
              </a:spcAft>
            </a:pPr>
            <a:r>
              <a:rPr sz="2100" b="1" i="0">
                <a:solidFill>
                  <a:srgbClr val="00B050"/>
                </a:solidFill>
                <a:latin typeface="Calibri"/>
              </a:rPr>
              <a:t>add α</a:t>
            </a:r>
            <a:r>
              <a:rPr sz="2100" b="0" i="0">
                <a:solidFill>
                  <a:srgbClr val="000000"/>
                </a:solidFill>
                <a:latin typeface="Calibri"/>
              </a:rPr>
              <a:t> to every count</a:t>
            </a:r>
          </a:p>
        </p:txBody>
      </p:sp>
      <p:pic>
        <p:nvPicPr>
          <p:cNvPr id="5" name="eq addalpha" descr="addalpha.png"/>
          <p:cNvPicPr>
            <a:picLocks noChangeAspect="1"/>
          </p:cNvPicPr>
          <p:nvPr/>
        </p:nvPicPr>
        <p:blipFill>
          <a:blip r:embed="rId3"/>
          <a:stretch>
            <a:fillRect/>
          </a:stretch>
        </p:blipFill>
        <p:spPr>
          <a:xfrm>
            <a:off x="384048" y="2103120"/>
            <a:ext cx="2847441" cy="699515"/>
          </a:xfrm>
          <a:prstGeom prst="rect">
            <a:avLst/>
          </a:prstGeom>
        </p:spPr>
      </p:pic>
      <p:sp>
        <p:nvSpPr>
          <p:cNvPr id="6" name="points"/>
          <p:cNvSpPr txBox="1"/>
          <p:nvPr/>
        </p:nvSpPr>
        <p:spPr>
          <a:xfrm>
            <a:off x="384048" y="3108960"/>
            <a:ext cx="5760720" cy="4572000"/>
          </a:xfrm>
          <a:prstGeom prst="rect">
            <a:avLst/>
          </a:prstGeom>
          <a:noFill/>
        </p:spPr>
        <p:txBody>
          <a:bodyPr wrap="square" lIns="0" rIns="0" tIns="0" bIns="0">
            <a:spAutoFit/>
          </a:bodyPr>
          <a:lstStyle/>
          <a:p>
            <a:pPr>
              <a:spcAft>
                <a:spcPts val="1600"/>
              </a:spcAft>
            </a:pPr>
            <a:r>
              <a:rPr sz="2100" b="0" i="0">
                <a:solidFill>
                  <a:srgbClr val="000000"/>
                </a:solidFill>
                <a:latin typeface="Calibri"/>
              </a:rPr>
              <a:t>α chosen on validation data</a:t>
            </a:r>
          </a:p>
          <a:p>
            <a:pPr>
              <a:spcAft>
                <a:spcPts val="1600"/>
              </a:spcAft>
            </a:pPr>
            <a:r>
              <a:rPr sz="2100" b="1" i="0">
                <a:solidFill>
                  <a:srgbClr val="FF0000"/>
                </a:solidFill>
                <a:latin typeface="Calibri"/>
              </a:rPr>
              <a:t>Kneser–Ney</a:t>
            </a:r>
            <a:r>
              <a:rPr sz="2100" b="0" i="0">
                <a:solidFill>
                  <a:srgbClr val="000000"/>
                </a:solidFill>
                <a:latin typeface="Calibri"/>
              </a:rPr>
              <a:t> (1995): borrow from shorter contexts, the best version</a:t>
            </a:r>
          </a:p>
        </p:txBody>
      </p:sp>
      <p:graphicFrame>
        <p:nvGraphicFramePr>
          <p:cNvPr id="7" name="Table 6"/>
          <p:cNvGraphicFramePr>
            <a:graphicFrameLocks noGrp="1"/>
          </p:cNvGraphicFramePr>
          <p:nvPr/>
        </p:nvGraphicFramePr>
        <p:xfrm>
          <a:off x="6400800" y="1828800"/>
          <a:ext cx="5394960" cy="2377440"/>
        </p:xfrm>
        <a:graphic>
          <a:graphicData uri="http://schemas.openxmlformats.org/drawingml/2006/table">
            <a:tbl>
              <a:tblPr firstRow="1" bandRow="1">
                <a:tableStyleId>{5C22544A-7EE6-4342-B048-85BDC9FD1C3A}</a:tableStyleId>
              </a:tblPr>
              <a:tblGrid>
                <a:gridCol w="2148840"/>
                <a:gridCol w="1078992"/>
                <a:gridCol w="1078992"/>
                <a:gridCol w="1088136"/>
              </a:tblGrid>
              <a:tr h="475488">
                <a:tc>
                  <a:txBody>
                    <a:bodyPr/>
                    <a:lstStyle/>
                    <a:p>
                      <a:pPr algn="l"/>
                      <a:r>
                        <a:rPr sz="1700" b="1">
                          <a:solidFill>
                            <a:srgbClr val="000000"/>
                          </a:solidFill>
                          <a:latin typeface="Calibri"/>
                        </a:rPr>
                        <a:t>test perplexity</a:t>
                      </a:r>
                    </a:p>
                  </a:txBody>
                  <a:tcPr>
                    <a:solidFill>
                      <a:srgbClr val="EDEDED"/>
                    </a:solidFill>
                  </a:tcPr>
                </a:tc>
                <a:tc>
                  <a:txBody>
                    <a:bodyPr/>
                    <a:lstStyle/>
                    <a:p>
                      <a:pPr algn="r"/>
                      <a:r>
                        <a:rPr sz="1700" b="1">
                          <a:solidFill>
                            <a:srgbClr val="000000"/>
                          </a:solidFill>
                          <a:latin typeface="Calibri"/>
                        </a:rPr>
                        <a:t>bigram</a:t>
                      </a:r>
                    </a:p>
                  </a:txBody>
                  <a:tcPr>
                    <a:solidFill>
                      <a:srgbClr val="EDEDED"/>
                    </a:solidFill>
                  </a:tcPr>
                </a:tc>
                <a:tc>
                  <a:txBody>
                    <a:bodyPr/>
                    <a:lstStyle/>
                    <a:p>
                      <a:pPr algn="r"/>
                      <a:r>
                        <a:rPr sz="1700" b="1">
                          <a:solidFill>
                            <a:srgbClr val="000000"/>
                          </a:solidFill>
                          <a:latin typeface="Calibri"/>
                        </a:rPr>
                        <a:t>trigram</a:t>
                      </a:r>
                    </a:p>
                  </a:txBody>
                  <a:tcPr>
                    <a:solidFill>
                      <a:srgbClr val="EDEDED"/>
                    </a:solidFill>
                  </a:tcPr>
                </a:tc>
                <a:tc>
                  <a:txBody>
                    <a:bodyPr/>
                    <a:lstStyle/>
                    <a:p>
                      <a:pPr algn="r"/>
                      <a:r>
                        <a:rPr sz="1700" b="1">
                          <a:solidFill>
                            <a:srgbClr val="000000"/>
                          </a:solidFill>
                          <a:latin typeface="Calibri"/>
                        </a:rPr>
                        <a:t>4-gram</a:t>
                      </a:r>
                    </a:p>
                  </a:txBody>
                  <a:tcPr>
                    <a:solidFill>
                      <a:srgbClr val="EDEDED"/>
                    </a:solidFill>
                  </a:tcPr>
                </a:tc>
              </a:tr>
              <a:tr h="475488">
                <a:tc>
                  <a:txBody>
                    <a:bodyPr/>
                    <a:lstStyle/>
                    <a:p>
                      <a:pPr algn="l"/>
                      <a:r>
                        <a:rPr sz="1700" b="0">
                          <a:solidFill>
                            <a:srgbClr val="000000"/>
                          </a:solidFill>
                          <a:latin typeface="Calibri"/>
                        </a:rPr>
                        <a:t>no smoothing</a:t>
                      </a:r>
                    </a:p>
                  </a:txBody>
                  <a:tcPr>
                    <a:solidFill>
                      <a:srgbClr val="FFFFFF"/>
                    </a:solidFill>
                  </a:tcPr>
                </a:tc>
                <a:tc>
                  <a:txBody>
                    <a:bodyPr/>
                    <a:lstStyle/>
                    <a:p>
                      <a:pPr algn="r"/>
                      <a:r>
                        <a:rPr sz="1700" b="0">
                          <a:solidFill>
                            <a:srgbClr val="000000"/>
                          </a:solidFill>
                          <a:latin typeface="Calibri"/>
                        </a:rPr>
                        <a:t>∞</a:t>
                      </a:r>
                    </a:p>
                  </a:txBody>
                  <a:tcPr>
                    <a:solidFill>
                      <a:srgbClr val="FFFFFF"/>
                    </a:solidFill>
                  </a:tcPr>
                </a:tc>
                <a:tc>
                  <a:txBody>
                    <a:bodyPr/>
                    <a:lstStyle/>
                    <a:p>
                      <a:pPr algn="r"/>
                      <a:r>
                        <a:rPr sz="1700" b="0">
                          <a:solidFill>
                            <a:srgbClr val="000000"/>
                          </a:solidFill>
                          <a:latin typeface="Calibri"/>
                        </a:rPr>
                        <a:t>∞</a:t>
                      </a:r>
                    </a:p>
                  </a:txBody>
                  <a:tcPr>
                    <a:solidFill>
                      <a:srgbClr val="FFFFFF"/>
                    </a:solidFill>
                  </a:tcPr>
                </a:tc>
                <a:tc>
                  <a:txBody>
                    <a:bodyPr/>
                    <a:lstStyle/>
                    <a:p>
                      <a:pPr algn="r"/>
                      <a:r>
                        <a:rPr sz="1700" b="0">
                          <a:solidFill>
                            <a:srgbClr val="000000"/>
                          </a:solidFill>
                          <a:latin typeface="Calibri"/>
                        </a:rPr>
                        <a:t>∞</a:t>
                      </a:r>
                    </a:p>
                  </a:txBody>
                  <a:tcPr>
                    <a:solidFill>
                      <a:srgbClr val="FFFFFF"/>
                    </a:solidFill>
                  </a:tcPr>
                </a:tc>
              </a:tr>
              <a:tr h="475488">
                <a:tc>
                  <a:txBody>
                    <a:bodyPr/>
                    <a:lstStyle/>
                    <a:p>
                      <a:pPr algn="l"/>
                      <a:r>
                        <a:rPr sz="1700" b="0">
                          <a:solidFill>
                            <a:srgbClr val="000000"/>
                          </a:solidFill>
                          <a:latin typeface="Calibri"/>
                        </a:rPr>
                        <a:t>add-one</a:t>
                      </a:r>
                    </a:p>
                  </a:txBody>
                  <a:tcPr>
                    <a:solidFill>
                      <a:srgbClr val="FFFFFF"/>
                    </a:solidFill>
                  </a:tcPr>
                </a:tc>
                <a:tc>
                  <a:txBody>
                    <a:bodyPr/>
                    <a:lstStyle/>
                    <a:p>
                      <a:pPr algn="r"/>
                      <a:r>
                        <a:rPr sz="1700" b="0">
                          <a:solidFill>
                            <a:srgbClr val="000000"/>
                          </a:solidFill>
                          <a:latin typeface="Calibri"/>
                        </a:rPr>
                        <a:t>110</a:t>
                      </a:r>
                    </a:p>
                  </a:txBody>
                  <a:tcPr>
                    <a:solidFill>
                      <a:srgbClr val="FFFFFF"/>
                    </a:solidFill>
                  </a:tcPr>
                </a:tc>
                <a:tc>
                  <a:txBody>
                    <a:bodyPr/>
                    <a:lstStyle/>
                    <a:p>
                      <a:pPr algn="r"/>
                      <a:r>
                        <a:rPr sz="1700" b="0">
                          <a:solidFill>
                            <a:srgbClr val="000000"/>
                          </a:solidFill>
                          <a:latin typeface="Calibri"/>
                        </a:rPr>
                        <a:t>421</a:t>
                      </a:r>
                    </a:p>
                  </a:txBody>
                  <a:tcPr>
                    <a:solidFill>
                      <a:srgbClr val="FFFFFF"/>
                    </a:solidFill>
                  </a:tcPr>
                </a:tc>
                <a:tc>
                  <a:txBody>
                    <a:bodyPr/>
                    <a:lstStyle/>
                    <a:p>
                      <a:pPr algn="r"/>
                    </a:p>
                  </a:txBody>
                  <a:tcPr>
                    <a:solidFill>
                      <a:srgbClr val="FFFFFF"/>
                    </a:solidFill>
                  </a:tcPr>
                </a:tc>
              </a:tr>
              <a:tr h="475488">
                <a:tc>
                  <a:txBody>
                    <a:bodyPr/>
                    <a:lstStyle/>
                    <a:p>
                      <a:pPr algn="l"/>
                      <a:r>
                        <a:rPr sz="1700" b="0">
                          <a:solidFill>
                            <a:srgbClr val="000000"/>
                          </a:solidFill>
                          <a:latin typeface="Calibri"/>
                        </a:rPr>
                        <a:t>add-α, tuned</a:t>
                      </a:r>
                    </a:p>
                  </a:txBody>
                  <a:tcPr>
                    <a:solidFill>
                      <a:srgbClr val="FFFFFF"/>
                    </a:solidFill>
                  </a:tcPr>
                </a:tc>
                <a:tc>
                  <a:txBody>
                    <a:bodyPr/>
                    <a:lstStyle/>
                    <a:p>
                      <a:pPr algn="r"/>
                      <a:r>
                        <a:rPr sz="1700" b="0">
                          <a:solidFill>
                            <a:srgbClr val="000000"/>
                          </a:solidFill>
                          <a:latin typeface="Calibri"/>
                        </a:rPr>
                        <a:t>52</a:t>
                      </a:r>
                    </a:p>
                  </a:txBody>
                  <a:tcPr>
                    <a:solidFill>
                      <a:srgbClr val="FFFFFF"/>
                    </a:solidFill>
                  </a:tcPr>
                </a:tc>
                <a:tc>
                  <a:txBody>
                    <a:bodyPr/>
                    <a:lstStyle/>
                    <a:p>
                      <a:pPr algn="r"/>
                      <a:r>
                        <a:rPr sz="1700" b="0">
                          <a:solidFill>
                            <a:srgbClr val="000000"/>
                          </a:solidFill>
                          <a:latin typeface="Calibri"/>
                        </a:rPr>
                        <a:t>59</a:t>
                      </a:r>
                    </a:p>
                  </a:txBody>
                  <a:tcPr>
                    <a:solidFill>
                      <a:srgbClr val="FFFFFF"/>
                    </a:solidFill>
                  </a:tcPr>
                </a:tc>
                <a:tc>
                  <a:txBody>
                    <a:bodyPr/>
                    <a:lstStyle/>
                    <a:p>
                      <a:pPr algn="r"/>
                    </a:p>
                  </a:txBody>
                  <a:tcPr>
                    <a:solidFill>
                      <a:srgbClr val="FFFFFF"/>
                    </a:solidFill>
                  </a:tcPr>
                </a:tc>
              </a:tr>
              <a:tr h="475488">
                <a:tc>
                  <a:txBody>
                    <a:bodyPr/>
                    <a:lstStyle/>
                    <a:p>
                      <a:pPr algn="l"/>
                      <a:r>
                        <a:rPr sz="1700" b="0">
                          <a:solidFill>
                            <a:srgbClr val="000000"/>
                          </a:solidFill>
                          <a:latin typeface="Calibri"/>
                        </a:rPr>
                        <a:t>Kneser–Ney</a:t>
                      </a:r>
                    </a:p>
                  </a:txBody>
                  <a:tcPr>
                    <a:solidFill>
                      <a:srgbClr val="FFFFFF"/>
                    </a:solidFill>
                  </a:tcPr>
                </a:tc>
                <a:tc>
                  <a:txBody>
                    <a:bodyPr/>
                    <a:lstStyle/>
                    <a:p>
                      <a:pPr algn="r"/>
                      <a:r>
                        <a:rPr sz="1700" b="1">
                          <a:solidFill>
                            <a:srgbClr val="00B050"/>
                          </a:solidFill>
                          <a:latin typeface="Calibri"/>
                        </a:rPr>
                        <a:t>47</a:t>
                      </a:r>
                    </a:p>
                  </a:txBody>
                  <a:tcPr>
                    <a:solidFill>
                      <a:srgbClr val="FFFFFF"/>
                    </a:solidFill>
                  </a:tcPr>
                </a:tc>
                <a:tc>
                  <a:txBody>
                    <a:bodyPr/>
                    <a:lstStyle/>
                    <a:p>
                      <a:pPr algn="r"/>
                      <a:r>
                        <a:rPr sz="1700" b="1">
                          <a:solidFill>
                            <a:srgbClr val="00B050"/>
                          </a:solidFill>
                          <a:latin typeface="Calibri"/>
                        </a:rPr>
                        <a:t>28</a:t>
                      </a:r>
                    </a:p>
                  </a:txBody>
                  <a:tcPr>
                    <a:solidFill>
                      <a:srgbClr val="FFFFFF"/>
                    </a:solidFill>
                  </a:tcPr>
                </a:tc>
                <a:tc>
                  <a:txBody>
                    <a:bodyPr/>
                    <a:lstStyle/>
                    <a:p>
                      <a:pPr algn="r"/>
                      <a:r>
                        <a:rPr sz="1700" b="1">
                          <a:solidFill>
                            <a:srgbClr val="00B050"/>
                          </a:solidFill>
                          <a:latin typeface="Calibri"/>
                        </a:rPr>
                        <a:t>25</a:t>
                      </a:r>
                    </a:p>
                  </a:txBody>
                  <a:tcPr>
                    <a:solidFill>
                      <a:srgbClr val="FFFFFF"/>
                    </a:solidFill>
                  </a:tcPr>
                </a:tc>
              </a:tr>
            </a:tbl>
          </a:graphicData>
        </a:graphic>
      </p:graphicFrame>
      <p:sp>
        <p:nvSpPr>
          <p:cNvPr id="8" name="description"/>
          <p:cNvSpPr txBox="1"/>
          <p:nvPr/>
        </p:nvSpPr>
        <p:spPr>
          <a:xfrm>
            <a:off x="6400800" y="1417320"/>
            <a:ext cx="5394960" cy="548640"/>
          </a:xfrm>
          <a:prstGeom prst="rect">
            <a:avLst/>
          </a:prstGeom>
          <a:noFill/>
        </p:spPr>
        <p:txBody>
          <a:bodyPr wrap="square" lIns="0" rIns="0" tIns="0" bIns="0">
            <a:spAutoFit/>
          </a:bodyPr>
          <a:lstStyle/>
          <a:p>
            <a:pPr>
              <a:spcAft>
                <a:spcPts val="1200"/>
              </a:spcAft>
            </a:pPr>
            <a:r>
              <a:rPr sz="1500" b="0" i="0">
                <a:solidFill>
                  <a:srgbClr val="595959"/>
                </a:solidFill>
                <a:latin typeface="Calibri"/>
              </a:rPr>
              <a:t>TinyStories words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Smoothing</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What counting cannot do</a:t>
            </a:r>
          </a:p>
        </p:txBody>
      </p:sp>
      <p:sp>
        <p:nvSpPr>
          <p:cNvPr id="4" name="points"/>
          <p:cNvSpPr txBox="1"/>
          <p:nvPr/>
        </p:nvSpPr>
        <p:spPr>
          <a:xfrm>
            <a:off x="731520" y="1737360"/>
            <a:ext cx="4206240" cy="2011680"/>
          </a:xfrm>
          <a:prstGeom prst="rect">
            <a:avLst/>
          </a:prstGeom>
          <a:noFill/>
        </p:spPr>
        <p:txBody>
          <a:bodyPr wrap="square" lIns="0" rIns="0" tIns="0" bIns="0">
            <a:spAutoFit/>
          </a:bodyPr>
          <a:lstStyle/>
          <a:p>
            <a:pPr>
              <a:spcAft>
                <a:spcPts val="0"/>
              </a:spcAft>
            </a:pPr>
            <a:r>
              <a:rPr sz="3000" b="0" i="1">
                <a:solidFill>
                  <a:srgbClr val="362FEC"/>
                </a:solidFill>
                <a:latin typeface="Calibri"/>
              </a:rPr>
              <a:t>the dog barked</a:t>
            </a:r>
          </a:p>
          <a:p>
            <a:pPr>
              <a:spcAft>
                <a:spcPts val="0"/>
              </a:spcAft>
            </a:pPr>
            <a:r>
              <a:rPr sz="3000" b="0" i="0">
                <a:solidFill>
                  <a:srgbClr val="000000"/>
                </a:solidFill>
                <a:latin typeface="Calibri"/>
              </a:rPr>
              <a:t/>
            </a:r>
          </a:p>
          <a:p>
            <a:pPr>
              <a:spcAft>
                <a:spcPts val="0"/>
              </a:spcAft>
            </a:pPr>
            <a:r>
              <a:rPr sz="3000" b="0" i="1">
                <a:solidFill>
                  <a:srgbClr val="FF0000"/>
                </a:solidFill>
                <a:latin typeface="Calibri"/>
              </a:rPr>
              <a:t>the puppy barked</a:t>
            </a:r>
          </a:p>
        </p:txBody>
      </p:sp>
      <p:sp>
        <p:nvSpPr>
          <p:cNvPr id="5" name="points"/>
          <p:cNvSpPr txBox="1"/>
          <p:nvPr/>
        </p:nvSpPr>
        <p:spPr>
          <a:xfrm>
            <a:off x="731520" y="3931920"/>
            <a:ext cx="4206240" cy="548640"/>
          </a:xfrm>
          <a:prstGeom prst="rect">
            <a:avLst/>
          </a:prstGeom>
          <a:noFill/>
        </p:spPr>
        <p:txBody>
          <a:bodyPr wrap="square" lIns="0" rIns="0" tIns="0" bIns="0">
            <a:spAutoFit/>
          </a:bodyPr>
          <a:lstStyle/>
          <a:p>
            <a:pPr>
              <a:spcAft>
                <a:spcPts val="1200"/>
              </a:spcAft>
            </a:pPr>
            <a:r>
              <a:rPr sz="2400" b="1" i="0">
                <a:solidFill>
                  <a:srgbClr val="FF0000"/>
                </a:solidFill>
                <a:latin typeface="Calibri"/>
              </a:rPr>
              <a:t>nothing shared</a:t>
            </a:r>
          </a:p>
        </p:txBody>
      </p:sp>
      <p:pic>
        <p:nvPicPr>
          <p:cNvPr id="6" name="picture" descr="onehot.png"/>
          <p:cNvPicPr>
            <a:picLocks noChangeAspect="1"/>
          </p:cNvPicPr>
          <p:nvPr/>
        </p:nvPicPr>
        <p:blipFill>
          <a:blip r:embed="rId3"/>
          <a:stretch>
            <a:fillRect/>
          </a:stretch>
        </p:blipFill>
        <p:spPr>
          <a:xfrm>
            <a:off x="5486400" y="1645920"/>
            <a:ext cx="6217920" cy="3472537"/>
          </a:xfrm>
          <a:prstGeom prst="rect">
            <a:avLst/>
          </a:prstGeom>
        </p:spPr>
      </p:pic>
      <p:sp>
        <p:nvSpPr>
          <p:cNvPr id="7" name="description"/>
          <p:cNvSpPr txBox="1"/>
          <p:nvPr/>
        </p:nvSpPr>
        <p:spPr>
          <a:xfrm>
            <a:off x="5486400" y="5303520"/>
            <a:ext cx="6217920" cy="548640"/>
          </a:xfrm>
          <a:prstGeom prst="rect">
            <a:avLst/>
          </a:prstGeom>
          <a:noFill/>
        </p:spPr>
        <p:txBody>
          <a:bodyPr wrap="square" lIns="0" rIns="0" tIns="0" bIns="0">
            <a:spAutoFit/>
          </a:bodyPr>
          <a:lstStyle/>
          <a:p>
            <a:pPr>
              <a:spcAft>
                <a:spcPts val="1200"/>
              </a:spcAft>
            </a:pPr>
            <a:r>
              <a:rPr sz="1600" b="0" i="0">
                <a:solidFill>
                  <a:srgbClr val="595959"/>
                </a:solidFill>
                <a:latin typeface="Calibri"/>
              </a:rPr>
              <a:t>to a table, every word is its own dimension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2</a:t>
            </a:r>
            <a:r>
              <a:rPr sz="3200" b="1" i="0">
                <a:solidFill>
                  <a:srgbClr val="000000"/>
                </a:solidFill>
                <a:latin typeface="Calibri"/>
              </a:rPr>
              <a:t>: </a:t>
            </a:r>
            <a:r>
              <a:rPr sz="3200" b="1" i="0">
                <a:solidFill>
                  <a:srgbClr val="362FEC"/>
                </a:solidFill>
                <a:latin typeface="Calibri"/>
              </a:rPr>
              <a:t>Language Modeling</a:t>
            </a:r>
            <a:r>
              <a:rPr sz="3200" b="1" i="0">
                <a:solidFill>
                  <a:srgbClr val="000000"/>
                </a:solidFill>
                <a:latin typeface="Calibri"/>
              </a:rPr>
              <a:t>: From </a:t>
            </a:r>
            <a:r>
              <a:rPr sz="3200" b="1" i="0">
                <a:solidFill>
                  <a:srgbClr val="00B050"/>
                </a:solidFill>
                <a:latin typeface="Calibri"/>
              </a:rPr>
              <a:t>Counts</a:t>
            </a:r>
            <a:r>
              <a:rPr sz="3200" b="1" i="0">
                <a:solidFill>
                  <a:srgbClr val="000000"/>
                </a:solidFill>
                <a:latin typeface="Calibri"/>
              </a:rPr>
              <a:t> to </a:t>
            </a:r>
            <a:r>
              <a:rPr sz="3200" b="1" i="0">
                <a:solidFill>
                  <a:srgbClr val="FF0000"/>
                </a:solidFill>
                <a:latin typeface="Calibri"/>
              </a:rPr>
              <a:t>Neural Networks</a:t>
            </a:r>
          </a:p>
        </p:txBody>
      </p:sp>
      <p:sp>
        <p:nvSpPr>
          <p:cNvPr id="3" name="part 1"/>
          <p:cNvSpPr txBox="1"/>
          <p:nvPr/>
        </p:nvSpPr>
        <p:spPr>
          <a:xfrm>
            <a:off x="868680" y="13716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00B050"/>
                </a:solidFill>
                <a:latin typeface="Calibri"/>
              </a:rPr>
              <a:t>Counting</a:t>
            </a:r>
            <a:r>
              <a:rPr sz="2400" b="0" i="0">
                <a:solidFill>
                  <a:srgbClr val="000000"/>
                </a:solidFill>
                <a:latin typeface="Calibri"/>
              </a:rPr>
              <a:t>: text as a random source</a:t>
            </a:r>
          </a:p>
        </p:txBody>
      </p:sp>
      <p:sp>
        <p:nvSpPr>
          <p:cNvPr id="4" name="part 1 items"/>
          <p:cNvSpPr txBox="1"/>
          <p:nvPr/>
        </p:nvSpPr>
        <p:spPr>
          <a:xfrm>
            <a:off x="1325880" y="1828800"/>
            <a:ext cx="9784080" cy="603504"/>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Markov and Shannon; tokens; the language model as a tree</a:t>
            </a:r>
          </a:p>
          <a:p>
            <a:pPr marL="256032" indent="-256032">
              <a:spcAft>
                <a:spcPts val="200"/>
              </a:spcAft>
              <a:buChar char="•"/>
            </a:pPr>
            <a:r>
              <a:rPr sz="1800" b="0" i="0">
                <a:solidFill>
                  <a:srgbClr val="000000"/>
                </a:solidFill>
                <a:latin typeface="Calibri"/>
              </a:rPr>
              <a:t>n-gram models; measuring a model; smoothing</a:t>
            </a:r>
          </a:p>
        </p:txBody>
      </p:sp>
      <p:sp>
        <p:nvSpPr>
          <p:cNvPr id="5" name="part 2"/>
          <p:cNvSpPr txBox="1"/>
          <p:nvPr/>
        </p:nvSpPr>
        <p:spPr>
          <a:xfrm>
            <a:off x="868680" y="26974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362FEC"/>
                </a:solidFill>
                <a:latin typeface="Calibri"/>
              </a:rPr>
              <a:t>Word embeddings</a:t>
            </a:r>
            <a:r>
              <a:rPr sz="2400" b="0" i="0">
                <a:solidFill>
                  <a:srgbClr val="000000"/>
                </a:solidFill>
                <a:latin typeface="Calibri"/>
              </a:rPr>
              <a:t>: words as points in a space</a:t>
            </a:r>
          </a:p>
        </p:txBody>
      </p:sp>
      <p:sp>
        <p:nvSpPr>
          <p:cNvPr id="6" name="part 2 items"/>
          <p:cNvSpPr txBox="1"/>
          <p:nvPr/>
        </p:nvSpPr>
        <p:spPr>
          <a:xfrm>
            <a:off x="1325880" y="3154680"/>
            <a:ext cx="9784080" cy="905256"/>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why vectors, and where they are used</a:t>
            </a:r>
          </a:p>
          <a:p>
            <a:pPr marL="256032" indent="-256032">
              <a:spcAft>
                <a:spcPts val="200"/>
              </a:spcAft>
              <a:buChar char="•"/>
            </a:pPr>
            <a:r>
              <a:rPr sz="1800" b="0" i="0">
                <a:solidFill>
                  <a:srgbClr val="000000"/>
                </a:solidFill>
                <a:latin typeface="Calibri"/>
              </a:rPr>
              <a:t>vectors from counts and from prediction (word2vec), and why they meet</a:t>
            </a:r>
          </a:p>
          <a:p>
            <a:pPr marL="256032" indent="-256032">
              <a:spcAft>
                <a:spcPts val="200"/>
              </a:spcAft>
              <a:buChar char="•"/>
            </a:pPr>
            <a:r>
              <a:rPr sz="1800" b="0" i="0">
                <a:solidFill>
                  <a:srgbClr val="000000"/>
                </a:solidFill>
                <a:latin typeface="Calibri"/>
              </a:rPr>
              <a:t>what similarity captures, and what it misses</a:t>
            </a:r>
          </a:p>
        </p:txBody>
      </p:sp>
      <p:sp>
        <p:nvSpPr>
          <p:cNvPr id="7" name="part 3"/>
          <p:cNvSpPr txBox="1"/>
          <p:nvPr/>
        </p:nvSpPr>
        <p:spPr>
          <a:xfrm>
            <a:off x="868680" y="43434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Neural language models</a:t>
            </a:r>
            <a:r>
              <a:rPr sz="2400" b="0" i="0">
                <a:solidFill>
                  <a:srgbClr val="000000"/>
                </a:solidFill>
                <a:latin typeface="Calibri"/>
              </a:rPr>
              <a:t>: from the bigram network to the LSTM</a:t>
            </a:r>
          </a:p>
        </p:txBody>
      </p:sp>
      <p:sp>
        <p:nvSpPr>
          <p:cNvPr id="8" name="part 3 items"/>
          <p:cNvSpPr txBox="1"/>
          <p:nvPr/>
        </p:nvSpPr>
        <p:spPr>
          <a:xfrm>
            <a:off x="1325880" y="4800600"/>
            <a:ext cx="9784080" cy="905256"/>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the bigram network; Bengio's fixed window</a:t>
            </a:r>
          </a:p>
          <a:p>
            <a:pPr marL="256032" indent="-256032">
              <a:spcAft>
                <a:spcPts val="200"/>
              </a:spcAft>
              <a:buChar char="•"/>
            </a:pPr>
            <a:r>
              <a:rPr sz="1800" b="0" i="0">
                <a:solidFill>
                  <a:srgbClr val="000000"/>
                </a:solidFill>
                <a:latin typeface="Calibri"/>
              </a:rPr>
              <a:t>recurrent networks: backpropagation through time, vanishing gradients</a:t>
            </a:r>
          </a:p>
          <a:p>
            <a:pPr marL="256032" indent="-256032">
              <a:spcAft>
                <a:spcPts val="200"/>
              </a:spcAft>
              <a:buChar char="•"/>
            </a:pPr>
            <a:r>
              <a:rPr sz="1800" b="0" i="0">
                <a:solidFill>
                  <a:srgbClr val="000000"/>
                </a:solidFill>
                <a:latin typeface="Calibri"/>
              </a:rPr>
              <a:t>the additive path; the LSTM</a:t>
            </a:r>
          </a:p>
        </p:txBody>
      </p:sp>
      <p:sp>
        <p:nvSpPr>
          <p:cNvPr id="9" name="highlight"/>
          <p:cNvSpPr/>
          <p:nvPr/>
        </p:nvSpPr>
        <p:spPr>
          <a:xfrm>
            <a:off x="731520" y="2606040"/>
            <a:ext cx="10698480" cy="1581912"/>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company a word keeps</a:t>
            </a:r>
          </a:p>
        </p:txBody>
      </p:sp>
      <p:sp>
        <p:nvSpPr>
          <p:cNvPr id="4" name="points"/>
          <p:cNvSpPr txBox="1"/>
          <p:nvPr/>
        </p:nvSpPr>
        <p:spPr>
          <a:xfrm>
            <a:off x="731520" y="1554480"/>
            <a:ext cx="6400800" cy="2743200"/>
          </a:xfrm>
          <a:prstGeom prst="rect">
            <a:avLst/>
          </a:prstGeom>
          <a:noFill/>
        </p:spPr>
        <p:txBody>
          <a:bodyPr wrap="square" lIns="0" rIns="0" tIns="0" bIns="0">
            <a:spAutoFit/>
          </a:bodyPr>
          <a:lstStyle/>
          <a:p>
            <a:pPr>
              <a:spcAft>
                <a:spcPts val="1000"/>
              </a:spcAft>
            </a:pPr>
            <a:r>
              <a:rPr sz="2600" b="0" i="0">
                <a:solidFill>
                  <a:srgbClr val="000000"/>
                </a:solidFill>
                <a:latin typeface="Calibri"/>
              </a:rPr>
              <a:t>A bottle of </a:t>
            </a:r>
            <a:r>
              <a:rPr sz="2600" b="1" i="0">
                <a:solidFill>
                  <a:srgbClr val="FF0000"/>
                </a:solidFill>
                <a:latin typeface="Calibri"/>
              </a:rPr>
              <a:t>tezgüino</a:t>
            </a:r>
            <a:r>
              <a:rPr sz="2600" b="0" i="0">
                <a:solidFill>
                  <a:srgbClr val="000000"/>
                </a:solidFill>
                <a:latin typeface="Calibri"/>
              </a:rPr>
              <a:t> is on the table.</a:t>
            </a:r>
          </a:p>
          <a:p>
            <a:pPr>
              <a:spcAft>
                <a:spcPts val="1000"/>
              </a:spcAft>
            </a:pPr>
            <a:r>
              <a:rPr sz="2600" b="0" i="0">
                <a:solidFill>
                  <a:srgbClr val="000000"/>
                </a:solidFill>
                <a:latin typeface="Calibri"/>
              </a:rPr>
              <a:t>Everybody likes </a:t>
            </a:r>
            <a:r>
              <a:rPr sz="2600" b="1" i="0">
                <a:solidFill>
                  <a:srgbClr val="FF0000"/>
                </a:solidFill>
                <a:latin typeface="Calibri"/>
              </a:rPr>
              <a:t>tezgüino</a:t>
            </a:r>
            <a:r>
              <a:rPr sz="2600" b="0" i="0">
                <a:solidFill>
                  <a:srgbClr val="000000"/>
                </a:solidFill>
                <a:latin typeface="Calibri"/>
              </a:rPr>
              <a:t>.</a:t>
            </a:r>
          </a:p>
          <a:p>
            <a:pPr>
              <a:spcAft>
                <a:spcPts val="1000"/>
              </a:spcAft>
            </a:pPr>
            <a:r>
              <a:rPr sz="2600" b="1" i="0">
                <a:solidFill>
                  <a:srgbClr val="FF0000"/>
                </a:solidFill>
                <a:latin typeface="Calibri"/>
              </a:rPr>
              <a:t>Tezgüino</a:t>
            </a:r>
            <a:r>
              <a:rPr sz="2600" b="0" i="0">
                <a:solidFill>
                  <a:srgbClr val="000000"/>
                </a:solidFill>
                <a:latin typeface="Calibri"/>
              </a:rPr>
              <a:t> makes you drunk.</a:t>
            </a:r>
          </a:p>
          <a:p>
            <a:pPr>
              <a:spcAft>
                <a:spcPts val="1000"/>
              </a:spcAft>
            </a:pPr>
            <a:r>
              <a:rPr sz="2600" b="0" i="0">
                <a:solidFill>
                  <a:srgbClr val="000000"/>
                </a:solidFill>
                <a:latin typeface="Calibri"/>
              </a:rPr>
              <a:t>We make </a:t>
            </a:r>
            <a:r>
              <a:rPr sz="2600" b="1" i="0">
                <a:solidFill>
                  <a:srgbClr val="FF0000"/>
                </a:solidFill>
                <a:latin typeface="Calibri"/>
              </a:rPr>
              <a:t>tezgüino</a:t>
            </a:r>
            <a:r>
              <a:rPr sz="2600" b="0" i="0">
                <a:solidFill>
                  <a:srgbClr val="000000"/>
                </a:solidFill>
                <a:latin typeface="Calibri"/>
              </a:rPr>
              <a:t> out of corn.</a:t>
            </a:r>
          </a:p>
        </p:txBody>
      </p:sp>
      <p:sp>
        <p:nvSpPr>
          <p:cNvPr id="5" name="points"/>
          <p:cNvSpPr txBox="1"/>
          <p:nvPr/>
        </p:nvSpPr>
        <p:spPr>
          <a:xfrm>
            <a:off x="731520" y="4343400"/>
            <a:ext cx="6400800" cy="548640"/>
          </a:xfrm>
          <a:prstGeom prst="rect">
            <a:avLst/>
          </a:prstGeom>
          <a:noFill/>
        </p:spPr>
        <p:txBody>
          <a:bodyPr wrap="square" lIns="0" rIns="0" tIns="0" bIns="0">
            <a:spAutoFit/>
          </a:bodyPr>
          <a:lstStyle/>
          <a:p>
            <a:pPr>
              <a:spcAft>
                <a:spcPts val="1200"/>
              </a:spcAft>
            </a:pPr>
            <a:r>
              <a:rPr sz="2600" b="1" i="0">
                <a:solidFill>
                  <a:srgbClr val="FF0000"/>
                </a:solidFill>
                <a:latin typeface="Calibri"/>
              </a:rPr>
              <a:t>What is tezgüino?</a:t>
            </a:r>
          </a:p>
        </p:txBody>
      </p:sp>
      <p:sp>
        <p:nvSpPr>
          <p:cNvPr id="6" name="points"/>
          <p:cNvSpPr txBox="1"/>
          <p:nvPr/>
        </p:nvSpPr>
        <p:spPr>
          <a:xfrm>
            <a:off x="731520" y="5120640"/>
            <a:ext cx="10789920" cy="1188720"/>
          </a:xfrm>
          <a:prstGeom prst="rect">
            <a:avLst/>
          </a:prstGeom>
          <a:noFill/>
        </p:spPr>
        <p:txBody>
          <a:bodyPr wrap="square" lIns="0" rIns="0" tIns="0" bIns="0">
            <a:spAutoFit/>
          </a:bodyPr>
          <a:lstStyle/>
          <a:p>
            <a:pPr>
              <a:spcAft>
                <a:spcPts val="600"/>
              </a:spcAft>
            </a:pPr>
            <a:r>
              <a:rPr sz="2000" b="1" i="0">
                <a:solidFill>
                  <a:srgbClr val="362FEC"/>
                </a:solidFill>
                <a:latin typeface="Calibri"/>
              </a:rPr>
              <a:t>Harris, 1954</a:t>
            </a:r>
            <a:r>
              <a:rPr sz="2000" b="0" i="0">
                <a:solidFill>
                  <a:srgbClr val="000000"/>
                </a:solidFill>
                <a:latin typeface="Calibri"/>
              </a:rPr>
              <a:t>: similar contexts, similar meanings</a:t>
            </a:r>
          </a:p>
          <a:p>
            <a:pPr>
              <a:spcAft>
                <a:spcPts val="600"/>
              </a:spcAft>
            </a:pPr>
            <a:r>
              <a:rPr sz="2000" b="1" i="0">
                <a:solidFill>
                  <a:srgbClr val="00B050"/>
                </a:solidFill>
                <a:latin typeface="Calibri"/>
              </a:rPr>
              <a:t>Firth, 1957</a:t>
            </a:r>
            <a:r>
              <a:rPr sz="2000" b="0" i="0">
                <a:solidFill>
                  <a:srgbClr val="000000"/>
                </a:solidFill>
                <a:latin typeface="Calibri"/>
              </a:rPr>
              <a:t>: “You shall know a word by the company it keeps.”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Why vectors</a:t>
            </a:r>
          </a:p>
        </p:txBody>
      </p:sp>
      <p:pic>
        <p:nvPicPr>
          <p:cNvPr id="4" name="picture" descr="onehot.png"/>
          <p:cNvPicPr>
            <a:picLocks noChangeAspect="1"/>
          </p:cNvPicPr>
          <p:nvPr/>
        </p:nvPicPr>
        <p:blipFill>
          <a:blip r:embed="rId3"/>
          <a:stretch>
            <a:fillRect/>
          </a:stretch>
        </p:blipFill>
        <p:spPr>
          <a:xfrm>
            <a:off x="384048" y="1463040"/>
            <a:ext cx="5566898" cy="3108960"/>
          </a:xfrm>
          <a:prstGeom prst="rect">
            <a:avLst/>
          </a:prstGeom>
        </p:spPr>
      </p:pic>
      <p:pic>
        <p:nvPicPr>
          <p:cNvPr id="5" name="picture" descr="dense.png"/>
          <p:cNvPicPr>
            <a:picLocks noChangeAspect="1"/>
          </p:cNvPicPr>
          <p:nvPr/>
        </p:nvPicPr>
        <p:blipFill>
          <a:blip r:embed="rId4"/>
          <a:stretch>
            <a:fillRect/>
          </a:stretch>
        </p:blipFill>
        <p:spPr>
          <a:xfrm>
            <a:off x="6217920" y="1463040"/>
            <a:ext cx="5577840" cy="3017417"/>
          </a:xfrm>
          <a:prstGeom prst="rect">
            <a:avLst/>
          </a:prstGeom>
        </p:spPr>
      </p:pic>
      <p:sp>
        <p:nvSpPr>
          <p:cNvPr id="6" name="points"/>
          <p:cNvSpPr txBox="1"/>
          <p:nvPr/>
        </p:nvSpPr>
        <p:spPr>
          <a:xfrm>
            <a:off x="384048" y="4846320"/>
            <a:ext cx="6949440" cy="1097280"/>
          </a:xfrm>
          <a:prstGeom prst="rect">
            <a:avLst/>
          </a:prstGeom>
          <a:noFill/>
        </p:spPr>
        <p:txBody>
          <a:bodyPr wrap="square" lIns="0" rIns="0" tIns="0" bIns="0">
            <a:spAutoFit/>
          </a:bodyPr>
          <a:lstStyle/>
          <a:p>
            <a:pPr>
              <a:spcAft>
                <a:spcPts val="600"/>
              </a:spcAft>
            </a:pPr>
            <a:r>
              <a:rPr sz="2000" b="1" i="0">
                <a:solidFill>
                  <a:srgbClr val="FF0000"/>
                </a:solidFill>
                <a:latin typeface="Calibri"/>
              </a:rPr>
              <a:t>one-hot</a:t>
            </a:r>
            <a:r>
              <a:rPr sz="2000" b="0" i="0">
                <a:solidFill>
                  <a:srgbClr val="000000"/>
                </a:solidFill>
                <a:latin typeface="Calibri"/>
              </a:rPr>
              <a:t>: all words equally far apart</a:t>
            </a:r>
          </a:p>
          <a:p>
            <a:pPr>
              <a:spcAft>
                <a:spcPts val="600"/>
              </a:spcAft>
            </a:pPr>
            <a:r>
              <a:rPr sz="2000" b="1" i="0">
                <a:solidFill>
                  <a:srgbClr val="362FEC"/>
                </a:solidFill>
                <a:latin typeface="Calibri"/>
              </a:rPr>
              <a:t>dense</a:t>
            </a:r>
            <a:r>
              <a:rPr sz="2000" b="0" i="0">
                <a:solidFill>
                  <a:srgbClr val="000000"/>
                </a:solidFill>
                <a:latin typeface="Calibri"/>
              </a:rPr>
              <a:t>: similar words point the same way</a:t>
            </a:r>
          </a:p>
        </p:txBody>
      </p:sp>
      <p:pic>
        <p:nvPicPr>
          <p:cNvPr id="7" name="eq cos" descr="cos.png"/>
          <p:cNvPicPr>
            <a:picLocks noChangeAspect="1"/>
          </p:cNvPicPr>
          <p:nvPr/>
        </p:nvPicPr>
        <p:blipFill>
          <a:blip r:embed="rId5"/>
          <a:stretch>
            <a:fillRect/>
          </a:stretch>
        </p:blipFill>
        <p:spPr>
          <a:xfrm>
            <a:off x="8138160" y="4709160"/>
            <a:ext cx="2424988" cy="7406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Where embeddings are used</a:t>
            </a:r>
          </a:p>
        </p:txBody>
      </p:sp>
      <p:sp>
        <p:nvSpPr>
          <p:cNvPr id="4" name="head 0"/>
          <p:cNvSpPr txBox="1"/>
          <p:nvPr/>
        </p:nvSpPr>
        <p:spPr>
          <a:xfrm>
            <a:off x="411480" y="1417320"/>
            <a:ext cx="2743200" cy="457200"/>
          </a:xfrm>
          <a:prstGeom prst="rect">
            <a:avLst/>
          </a:prstGeom>
          <a:noFill/>
        </p:spPr>
        <p:txBody>
          <a:bodyPr wrap="square" lIns="0" rIns="0" tIns="0" bIns="0">
            <a:spAutoFit/>
          </a:bodyPr>
          <a:lstStyle/>
          <a:p>
            <a:pPr>
              <a:spcAft>
                <a:spcPts val="1200"/>
              </a:spcAft>
            </a:pPr>
            <a:r>
              <a:rPr sz="2200" b="1" i="0">
                <a:solidFill>
                  <a:srgbClr val="362FEC"/>
                </a:solidFill>
                <a:latin typeface="Calibri"/>
              </a:rPr>
              <a:t>search</a:t>
            </a:r>
          </a:p>
        </p:txBody>
      </p:sp>
      <p:grpSp>
        <p:nvGrpSpPr>
          <p:cNvPr id="5" name="picture wise"/>
          <p:cNvGrpSpPr/>
          <p:nvPr/>
        </p:nvGrpSpPr>
        <p:grpSpPr>
          <a:xfrm>
            <a:off x="411480" y="1965960"/>
            <a:ext cx="2743200" cy="1678066"/>
            <a:chOff x="411480" y="1965960"/>
            <a:chExt cx="2743200" cy="1678066"/>
          </a:xfrm>
        </p:grpSpPr>
        <p:pic>
          <p:nvPicPr>
            <p:cNvPr id="6" name="Picture 5" descr="wise.jpg"/>
            <p:cNvPicPr>
              <a:picLocks noChangeAspect="1"/>
            </p:cNvPicPr>
            <p:nvPr/>
          </p:nvPicPr>
          <p:blipFill>
            <a:blip r:embed="rId3"/>
            <a:stretch>
              <a:fillRect/>
            </a:stretch>
          </p:blipFill>
          <p:spPr>
            <a:xfrm>
              <a:off x="411480" y="1965960"/>
              <a:ext cx="2743200" cy="1678066"/>
            </a:xfrm>
            <a:prstGeom prst="rect">
              <a:avLst/>
            </a:prstGeom>
          </p:spPr>
        </p:pic>
      </p:grpSp>
      <p:sp>
        <p:nvSpPr>
          <p:cNvPr id="7" name="text 0"/>
          <p:cNvSpPr txBox="1"/>
          <p:nvPr/>
        </p:nvSpPr>
        <p:spPr>
          <a:xfrm>
            <a:off x="411480" y="4846320"/>
            <a:ext cx="2743200" cy="822960"/>
          </a:xfrm>
          <a:prstGeom prst="rect">
            <a:avLst/>
          </a:prstGeom>
          <a:noFill/>
        </p:spPr>
        <p:txBody>
          <a:bodyPr wrap="square" lIns="0" rIns="0" tIns="0" bIns="0">
            <a:spAutoFit/>
          </a:bodyPr>
          <a:lstStyle/>
          <a:p>
            <a:pPr>
              <a:spcAft>
                <a:spcPts val="1200"/>
              </a:spcAft>
            </a:pPr>
            <a:r>
              <a:rPr sz="1700" b="0" i="0">
                <a:solidFill>
                  <a:srgbClr val="000000"/>
                </a:solidFill>
                <a:latin typeface="Calibri"/>
              </a:rPr>
              <a:t>by meaning, not keywords</a:t>
            </a:r>
          </a:p>
        </p:txBody>
      </p:sp>
      <p:sp>
        <p:nvSpPr>
          <p:cNvPr id="8" name="head 1"/>
          <p:cNvSpPr txBox="1"/>
          <p:nvPr/>
        </p:nvSpPr>
        <p:spPr>
          <a:xfrm>
            <a:off x="3337560" y="1417320"/>
            <a:ext cx="2743200" cy="457200"/>
          </a:xfrm>
          <a:prstGeom prst="rect">
            <a:avLst/>
          </a:prstGeom>
          <a:noFill/>
        </p:spPr>
        <p:txBody>
          <a:bodyPr wrap="square" lIns="0" rIns="0" tIns="0" bIns="0">
            <a:spAutoFit/>
          </a:bodyPr>
          <a:lstStyle/>
          <a:p>
            <a:pPr>
              <a:spcAft>
                <a:spcPts val="1200"/>
              </a:spcAft>
            </a:pPr>
            <a:r>
              <a:rPr sz="2200" b="1" i="0">
                <a:solidFill>
                  <a:srgbClr val="ED7D31"/>
                </a:solidFill>
                <a:latin typeface="Calibri"/>
              </a:rPr>
              <a:t>recommendation</a:t>
            </a:r>
          </a:p>
        </p:txBody>
      </p:sp>
      <p:grpSp>
        <p:nvGrpSpPr>
          <p:cNvPr id="9" name="picture shopping"/>
          <p:cNvGrpSpPr/>
          <p:nvPr/>
        </p:nvGrpSpPr>
        <p:grpSpPr>
          <a:xfrm>
            <a:off x="3337560" y="1965960"/>
            <a:ext cx="2743200" cy="2031206"/>
            <a:chOff x="3337560" y="1965960"/>
            <a:chExt cx="2743200" cy="2031206"/>
          </a:xfrm>
        </p:grpSpPr>
        <p:pic>
          <p:nvPicPr>
            <p:cNvPr id="10" name="Picture 9" descr="shopping.jpg"/>
            <p:cNvPicPr>
              <a:picLocks noChangeAspect="1"/>
            </p:cNvPicPr>
            <p:nvPr/>
          </p:nvPicPr>
          <p:blipFill>
            <a:blip r:embed="rId4"/>
            <a:stretch>
              <a:fillRect/>
            </a:stretch>
          </p:blipFill>
          <p:spPr>
            <a:xfrm>
              <a:off x="3337560" y="1965960"/>
              <a:ext cx="2743200" cy="2031206"/>
            </a:xfrm>
            <a:prstGeom prst="rect">
              <a:avLst/>
            </a:prstGeom>
          </p:spPr>
        </p:pic>
      </p:grpSp>
      <p:sp>
        <p:nvSpPr>
          <p:cNvPr id="11" name="text 1"/>
          <p:cNvSpPr txBox="1"/>
          <p:nvPr/>
        </p:nvSpPr>
        <p:spPr>
          <a:xfrm>
            <a:off x="3337560" y="4846320"/>
            <a:ext cx="2743200" cy="822960"/>
          </a:xfrm>
          <a:prstGeom prst="rect">
            <a:avLst/>
          </a:prstGeom>
          <a:noFill/>
        </p:spPr>
        <p:txBody>
          <a:bodyPr wrap="square" lIns="0" rIns="0" tIns="0" bIns="0">
            <a:spAutoFit/>
          </a:bodyPr>
          <a:lstStyle/>
          <a:p>
            <a:pPr>
              <a:spcAft>
                <a:spcPts val="1200"/>
              </a:spcAft>
            </a:pPr>
            <a:r>
              <a:rPr sz="1700" b="0" i="0">
                <a:solidFill>
                  <a:srgbClr val="000000"/>
                </a:solidFill>
                <a:latin typeface="Calibri"/>
              </a:rPr>
              <a:t>items as words</a:t>
            </a:r>
          </a:p>
        </p:txBody>
      </p:sp>
      <p:sp>
        <p:nvSpPr>
          <p:cNvPr id="12" name="head 2"/>
          <p:cNvSpPr txBox="1"/>
          <p:nvPr/>
        </p:nvSpPr>
        <p:spPr>
          <a:xfrm>
            <a:off x="6263640" y="1417320"/>
            <a:ext cx="2743200" cy="457200"/>
          </a:xfrm>
          <a:prstGeom prst="rect">
            <a:avLst/>
          </a:prstGeom>
          <a:noFill/>
        </p:spPr>
        <p:txBody>
          <a:bodyPr wrap="square" lIns="0" rIns="0" tIns="0" bIns="0">
            <a:spAutoFit/>
          </a:bodyPr>
          <a:lstStyle/>
          <a:p>
            <a:pPr>
              <a:spcAft>
                <a:spcPts val="1200"/>
              </a:spcAft>
            </a:pPr>
            <a:r>
              <a:rPr sz="2200" b="1" i="0">
                <a:solidFill>
                  <a:srgbClr val="00B050"/>
                </a:solidFill>
                <a:latin typeface="Calibri"/>
              </a:rPr>
              <a:t>retrieval</a:t>
            </a:r>
          </a:p>
        </p:txBody>
      </p:sp>
      <p:grpSp>
        <p:nvGrpSpPr>
          <p:cNvPr id="13" name="picture rag"/>
          <p:cNvGrpSpPr/>
          <p:nvPr/>
        </p:nvGrpSpPr>
        <p:grpSpPr>
          <a:xfrm>
            <a:off x="6263640" y="1965960"/>
            <a:ext cx="2743200" cy="2426017"/>
            <a:chOff x="6263640" y="1965960"/>
            <a:chExt cx="2743200" cy="2426017"/>
          </a:xfrm>
        </p:grpSpPr>
        <p:pic>
          <p:nvPicPr>
            <p:cNvPr id="14" name="Picture 13" descr="rag.jpg"/>
            <p:cNvPicPr>
              <a:picLocks noChangeAspect="1"/>
            </p:cNvPicPr>
            <p:nvPr/>
          </p:nvPicPr>
          <p:blipFill>
            <a:blip r:embed="rId5"/>
            <a:stretch>
              <a:fillRect/>
            </a:stretch>
          </p:blipFill>
          <p:spPr>
            <a:xfrm>
              <a:off x="6263640" y="1965960"/>
              <a:ext cx="2743200" cy="2426017"/>
            </a:xfrm>
            <a:prstGeom prst="rect">
              <a:avLst/>
            </a:prstGeom>
          </p:spPr>
        </p:pic>
      </p:grpSp>
      <p:sp>
        <p:nvSpPr>
          <p:cNvPr id="15" name="text 2"/>
          <p:cNvSpPr txBox="1"/>
          <p:nvPr/>
        </p:nvSpPr>
        <p:spPr>
          <a:xfrm>
            <a:off x="6263640" y="4846320"/>
            <a:ext cx="2743200" cy="822960"/>
          </a:xfrm>
          <a:prstGeom prst="rect">
            <a:avLst/>
          </a:prstGeom>
          <a:noFill/>
        </p:spPr>
        <p:txBody>
          <a:bodyPr wrap="square" lIns="0" rIns="0" tIns="0" bIns="0">
            <a:spAutoFit/>
          </a:bodyPr>
          <a:lstStyle/>
          <a:p>
            <a:pPr>
              <a:spcAft>
                <a:spcPts val="1200"/>
              </a:spcAft>
            </a:pPr>
            <a:r>
              <a:rPr sz="1700" b="0" i="0">
                <a:solidFill>
                  <a:srgbClr val="000000"/>
                </a:solidFill>
                <a:latin typeface="Calibri"/>
              </a:rPr>
              <a:t>nearest passages for an assistant</a:t>
            </a:r>
          </a:p>
        </p:txBody>
      </p:sp>
      <p:sp>
        <p:nvSpPr>
          <p:cNvPr id="16" name="head 3"/>
          <p:cNvSpPr txBox="1"/>
          <p:nvPr/>
        </p:nvSpPr>
        <p:spPr>
          <a:xfrm>
            <a:off x="9189720" y="1417320"/>
            <a:ext cx="2743200" cy="457200"/>
          </a:xfrm>
          <a:prstGeom prst="rect">
            <a:avLst/>
          </a:prstGeom>
          <a:noFill/>
        </p:spPr>
        <p:txBody>
          <a:bodyPr wrap="square" lIns="0" rIns="0" tIns="0" bIns="0">
            <a:spAutoFit/>
          </a:bodyPr>
          <a:lstStyle/>
          <a:p>
            <a:pPr>
              <a:spcAft>
                <a:spcPts val="1200"/>
              </a:spcAft>
            </a:pPr>
            <a:r>
              <a:rPr sz="2200" b="1" i="0">
                <a:solidFill>
                  <a:srgbClr val="FF0000"/>
                </a:solidFill>
                <a:latin typeface="Calibri"/>
              </a:rPr>
              <a:t>language models</a:t>
            </a:r>
          </a:p>
        </p:txBody>
      </p:sp>
      <p:pic>
        <p:nvPicPr>
          <p:cNvPr id="17" name="picture" descr="lm-embed.png"/>
          <p:cNvPicPr>
            <a:picLocks noChangeAspect="1"/>
          </p:cNvPicPr>
          <p:nvPr/>
        </p:nvPicPr>
        <p:blipFill>
          <a:blip r:embed="rId6"/>
          <a:stretch>
            <a:fillRect/>
          </a:stretch>
        </p:blipFill>
        <p:spPr>
          <a:xfrm>
            <a:off x="9189720" y="1965960"/>
            <a:ext cx="2741928" cy="2651760"/>
          </a:xfrm>
          <a:prstGeom prst="rect">
            <a:avLst/>
          </a:prstGeom>
        </p:spPr>
      </p:pic>
      <p:sp>
        <p:nvSpPr>
          <p:cNvPr id="18" name="text 3"/>
          <p:cNvSpPr txBox="1"/>
          <p:nvPr/>
        </p:nvSpPr>
        <p:spPr>
          <a:xfrm>
            <a:off x="9189720" y="4846320"/>
            <a:ext cx="2743200" cy="822960"/>
          </a:xfrm>
          <a:prstGeom prst="rect">
            <a:avLst/>
          </a:prstGeom>
          <a:noFill/>
        </p:spPr>
        <p:txBody>
          <a:bodyPr wrap="square" lIns="0" rIns="0" tIns="0" bIns="0">
            <a:spAutoFit/>
          </a:bodyPr>
          <a:lstStyle/>
          <a:p>
            <a:pPr>
              <a:spcAft>
                <a:spcPts val="1200"/>
              </a:spcAft>
            </a:pPr>
            <a:r>
              <a:rPr sz="1700" b="0" i="0">
                <a:solidFill>
                  <a:srgbClr val="000000"/>
                </a:solidFill>
                <a:latin typeface="Calibri"/>
              </a:rPr>
              <a:t>a vector per token, the first layer</a:t>
            </a:r>
          </a:p>
        </p:txBody>
      </p:sp>
      <p:sp>
        <p:nvSpPr>
          <p:cNvPr id="19" name="takeaway"/>
          <p:cNvSpPr txBox="1"/>
          <p:nvPr/>
        </p:nvSpPr>
        <p:spPr>
          <a:xfrm>
            <a:off x="384048" y="5989320"/>
            <a:ext cx="11430000" cy="457200"/>
          </a:xfrm>
          <a:prstGeom prst="rect">
            <a:avLst/>
          </a:prstGeom>
          <a:noFill/>
        </p:spPr>
        <p:txBody>
          <a:bodyPr wrap="square" lIns="0" rIns="0" tIns="0" bIns="0">
            <a:spAutoFit/>
          </a:bodyPr>
          <a:lstStyle/>
          <a:p>
            <a:pPr>
              <a:spcAft>
                <a:spcPts val="0"/>
              </a:spcAft>
            </a:pPr>
            <a:r>
              <a:rPr sz="1800" b="1" i="0">
                <a:solidFill>
                  <a:srgbClr val="362FEC"/>
                </a:solidFill>
                <a:latin typeface="Calibri"/>
              </a:rPr>
              <a:t>one recipe</a:t>
            </a:r>
            <a:r>
              <a:rPr sz="1800" b="0" i="0">
                <a:solidFill>
                  <a:srgbClr val="000000"/>
                </a:solidFill>
                <a:latin typeface="Calibri"/>
              </a:rPr>
              <a:t>: objects in similar contexts get nearby vectors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Vectors from counts</a:t>
            </a:r>
          </a:p>
        </p:txBody>
      </p:sp>
      <p:sp>
        <p:nvSpPr>
          <p:cNvPr id="4" name="points"/>
          <p:cNvSpPr txBox="1"/>
          <p:nvPr/>
        </p:nvSpPr>
        <p:spPr>
          <a:xfrm>
            <a:off x="384048" y="1463040"/>
            <a:ext cx="4206240" cy="4572000"/>
          </a:xfrm>
          <a:prstGeom prst="rect">
            <a:avLst/>
          </a:prstGeom>
          <a:noFill/>
        </p:spPr>
        <p:txBody>
          <a:bodyPr wrap="square" lIns="0" rIns="0" tIns="0" bIns="0">
            <a:spAutoFit/>
          </a:bodyPr>
          <a:lstStyle/>
          <a:p>
            <a:pPr>
              <a:spcAft>
                <a:spcPts val="1600"/>
              </a:spcAft>
            </a:pPr>
            <a:r>
              <a:rPr sz="2100" b="1" i="0">
                <a:solidFill>
                  <a:srgbClr val="362FEC"/>
                </a:solidFill>
                <a:latin typeface="Calibri"/>
              </a:rPr>
              <a:t>count</a:t>
            </a:r>
            <a:r>
              <a:rPr sz="2100" b="0" i="0">
                <a:solidFill>
                  <a:srgbClr val="000000"/>
                </a:solidFill>
                <a:latin typeface="Calibri"/>
              </a:rPr>
              <a:t>: who occurs near whom</a:t>
            </a:r>
          </a:p>
          <a:p>
            <a:pPr>
              <a:spcAft>
                <a:spcPts val="1600"/>
              </a:spcAft>
            </a:pPr>
            <a:r>
              <a:rPr sz="2100" b="1" i="0">
                <a:solidFill>
                  <a:srgbClr val="00B050"/>
                </a:solidFill>
                <a:latin typeface="Calibri"/>
              </a:rPr>
              <a:t>reweight</a:t>
            </a:r>
            <a:r>
              <a:rPr sz="2100" b="0" i="0">
                <a:solidFill>
                  <a:srgbClr val="000000"/>
                </a:solidFill>
                <a:latin typeface="Calibri"/>
              </a:rPr>
              <a:t> by PMI</a:t>
            </a:r>
          </a:p>
          <a:p>
            <a:pPr>
              <a:spcAft>
                <a:spcPts val="1600"/>
              </a:spcAft>
            </a:pPr>
            <a:r>
              <a:rPr sz="2100" b="1" i="0">
                <a:solidFill>
                  <a:srgbClr val="FF0000"/>
                </a:solidFill>
                <a:latin typeface="Calibri"/>
              </a:rPr>
              <a:t>compress</a:t>
            </a:r>
            <a:r>
              <a:rPr sz="2100" b="0" i="0">
                <a:solidFill>
                  <a:srgbClr val="000000"/>
                </a:solidFill>
                <a:latin typeface="Calibri"/>
              </a:rPr>
              <a:t> by SVD</a:t>
            </a:r>
          </a:p>
          <a:p>
            <a:pPr>
              <a:spcAft>
                <a:spcPts val="1600"/>
              </a:spcAft>
            </a:pPr>
            <a:r>
              <a:rPr sz="2100" b="0" i="1">
                <a:solidFill>
                  <a:srgbClr val="000000"/>
                </a:solidFill>
                <a:latin typeface="Calibri"/>
              </a:rPr>
              <a:t>mom</a:t>
            </a:r>
            <a:r>
              <a:rPr sz="2100" b="0" i="0">
                <a:solidFill>
                  <a:srgbClr val="000000"/>
                </a:solidFill>
                <a:latin typeface="Calibri"/>
              </a:rPr>
              <a:t> → dad, mommy, mother</a:t>
            </a:r>
          </a:p>
        </p:txBody>
      </p:sp>
      <p:pic>
        <p:nvPicPr>
          <p:cNvPr id="5" name="eq pmi" descr="pmi.png"/>
          <p:cNvPicPr>
            <a:picLocks noChangeAspect="1"/>
          </p:cNvPicPr>
          <p:nvPr/>
        </p:nvPicPr>
        <p:blipFill>
          <a:blip r:embed="rId3"/>
          <a:stretch>
            <a:fillRect/>
          </a:stretch>
        </p:blipFill>
        <p:spPr>
          <a:xfrm>
            <a:off x="384048" y="4434840"/>
            <a:ext cx="2470343" cy="551200"/>
          </a:xfrm>
          <a:prstGeom prst="rect">
            <a:avLst/>
          </a:prstGeom>
        </p:spPr>
      </p:pic>
      <p:pic>
        <p:nvPicPr>
          <p:cNvPr id="6" name="eq svd" descr="svd.png"/>
          <p:cNvPicPr>
            <a:picLocks noChangeAspect="1"/>
          </p:cNvPicPr>
          <p:nvPr/>
        </p:nvPicPr>
        <p:blipFill>
          <a:blip r:embed="rId4"/>
          <a:stretch>
            <a:fillRect/>
          </a:stretch>
        </p:blipFill>
        <p:spPr>
          <a:xfrm>
            <a:off x="384048" y="5257800"/>
            <a:ext cx="4116019" cy="348691"/>
          </a:xfrm>
          <a:prstGeom prst="rect">
            <a:avLst/>
          </a:prstGeom>
        </p:spPr>
      </p:pic>
      <p:pic>
        <p:nvPicPr>
          <p:cNvPr id="7" name="picture" descr="count-pipeline.png"/>
          <p:cNvPicPr>
            <a:picLocks noChangeAspect="1"/>
          </p:cNvPicPr>
          <p:nvPr/>
        </p:nvPicPr>
        <p:blipFill>
          <a:blip r:embed="rId5"/>
          <a:stretch>
            <a:fillRect/>
          </a:stretch>
        </p:blipFill>
        <p:spPr>
          <a:xfrm>
            <a:off x="4937760" y="1417320"/>
            <a:ext cx="6312698" cy="49377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Vectors from prediction: word2vec</a:t>
            </a:r>
          </a:p>
        </p:txBody>
      </p:sp>
      <p:sp>
        <p:nvSpPr>
          <p:cNvPr id="4" name="points"/>
          <p:cNvSpPr txBox="1"/>
          <p:nvPr/>
        </p:nvSpPr>
        <p:spPr>
          <a:xfrm>
            <a:off x="384048" y="1463040"/>
            <a:ext cx="4389120" cy="4572000"/>
          </a:xfrm>
          <a:prstGeom prst="rect">
            <a:avLst/>
          </a:prstGeom>
          <a:noFill/>
        </p:spPr>
        <p:txBody>
          <a:bodyPr wrap="square" lIns="0" rIns="0" tIns="0" bIns="0">
            <a:spAutoFit/>
          </a:bodyPr>
          <a:lstStyle/>
          <a:p>
            <a:pPr>
              <a:spcAft>
                <a:spcPts val="1600"/>
              </a:spcAft>
            </a:pPr>
            <a:r>
              <a:rPr sz="2100" b="1" i="0">
                <a:solidFill>
                  <a:srgbClr val="362FEC"/>
                </a:solidFill>
                <a:latin typeface="Calibri"/>
              </a:rPr>
              <a:t>predict the neighbors of each word</a:t>
            </a:r>
          </a:p>
        </p:txBody>
      </p:sp>
      <p:pic>
        <p:nvPicPr>
          <p:cNvPr id="5" name="eq sg_softmax" descr="sg_softmax.png"/>
          <p:cNvPicPr>
            <a:picLocks noChangeAspect="1"/>
          </p:cNvPicPr>
          <p:nvPr/>
        </p:nvPicPr>
        <p:blipFill>
          <a:blip r:embed="rId3"/>
          <a:stretch>
            <a:fillRect/>
          </a:stretch>
        </p:blipFill>
        <p:spPr>
          <a:xfrm>
            <a:off x="384048" y="2057400"/>
            <a:ext cx="3093415" cy="696925"/>
          </a:xfrm>
          <a:prstGeom prst="rect">
            <a:avLst/>
          </a:prstGeom>
        </p:spPr>
      </p:pic>
      <p:sp>
        <p:nvSpPr>
          <p:cNvPr id="6" name="points"/>
          <p:cNvSpPr txBox="1"/>
          <p:nvPr/>
        </p:nvSpPr>
        <p:spPr>
          <a:xfrm>
            <a:off x="384048" y="3154680"/>
            <a:ext cx="4389120" cy="4572000"/>
          </a:xfrm>
          <a:prstGeom prst="rect">
            <a:avLst/>
          </a:prstGeom>
          <a:noFill/>
        </p:spPr>
        <p:txBody>
          <a:bodyPr wrap="square" lIns="0" rIns="0" tIns="0" bIns="0">
            <a:spAutoFit/>
          </a:bodyPr>
          <a:lstStyle/>
          <a:p>
            <a:pPr>
              <a:spcAft>
                <a:spcPts val="1600"/>
              </a:spcAft>
            </a:pPr>
            <a:r>
              <a:rPr sz="2100" b="0" i="0">
                <a:solidFill>
                  <a:srgbClr val="000000"/>
                </a:solidFill>
                <a:latin typeface="Calibri"/>
              </a:rPr>
              <a:t>a sum over the whole vocabulary: slow</a:t>
            </a:r>
          </a:p>
          <a:p>
            <a:pPr>
              <a:spcAft>
                <a:spcPts val="1600"/>
              </a:spcAft>
            </a:pPr>
            <a:r>
              <a:rPr sz="2100" b="1" i="0">
                <a:solidFill>
                  <a:srgbClr val="ED7D31"/>
                </a:solidFill>
                <a:latin typeface="Calibri"/>
              </a:rPr>
              <a:t>instead: real pair or made up?</a:t>
            </a:r>
          </a:p>
        </p:txBody>
      </p:sp>
      <p:pic>
        <p:nvPicPr>
          <p:cNvPr id="7" name="picture" descr="skipgram-pairs.png"/>
          <p:cNvPicPr>
            <a:picLocks noChangeAspect="1"/>
          </p:cNvPicPr>
          <p:nvPr/>
        </p:nvPicPr>
        <p:blipFill>
          <a:blip r:embed="rId4"/>
          <a:stretch>
            <a:fillRect/>
          </a:stretch>
        </p:blipFill>
        <p:spPr>
          <a:xfrm>
            <a:off x="5029200" y="1371600"/>
            <a:ext cx="6422896" cy="4206240"/>
          </a:xfrm>
          <a:prstGeom prst="rect">
            <a:avLst/>
          </a:prstGeom>
        </p:spPr>
      </p:pic>
      <p:pic>
        <p:nvPicPr>
          <p:cNvPr id="8" name="eq neg" descr="neg.png"/>
          <p:cNvPicPr>
            <a:picLocks noChangeAspect="1"/>
          </p:cNvPicPr>
          <p:nvPr/>
        </p:nvPicPr>
        <p:blipFill>
          <a:blip r:embed="rId5"/>
          <a:stretch>
            <a:fillRect/>
          </a:stretch>
        </p:blipFill>
        <p:spPr>
          <a:xfrm>
            <a:off x="5394960" y="5669280"/>
            <a:ext cx="3260140" cy="6742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Before and after training</a:t>
            </a:r>
          </a:p>
        </p:txBody>
      </p:sp>
      <p:pic>
        <p:nvPicPr>
          <p:cNvPr id="4" name="picture" descr="word-vectors.png"/>
          <p:cNvPicPr>
            <a:picLocks noChangeAspect="1"/>
          </p:cNvPicPr>
          <p:nvPr/>
        </p:nvPicPr>
        <p:blipFill>
          <a:blip r:embed="rId3"/>
          <a:stretch>
            <a:fillRect/>
          </a:stretch>
        </p:blipFill>
        <p:spPr>
          <a:xfrm>
            <a:off x="1461565" y="1371600"/>
            <a:ext cx="9238389" cy="493776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Counting and prediction meet</a:t>
            </a:r>
          </a:p>
        </p:txBody>
      </p:sp>
      <p:pic>
        <p:nvPicPr>
          <p:cNvPr id="4" name="eq levy" descr="levy.png"/>
          <p:cNvPicPr>
            <a:picLocks noChangeAspect="1"/>
          </p:cNvPicPr>
          <p:nvPr/>
        </p:nvPicPr>
        <p:blipFill>
          <a:blip r:embed="rId3"/>
          <a:stretch>
            <a:fillRect/>
          </a:stretch>
        </p:blipFill>
        <p:spPr>
          <a:xfrm>
            <a:off x="384048" y="1645920"/>
            <a:ext cx="4168200" cy="512978"/>
          </a:xfrm>
          <a:prstGeom prst="rect">
            <a:avLst/>
          </a:prstGeom>
        </p:spPr>
      </p:pic>
      <p:sp>
        <p:nvSpPr>
          <p:cNvPr id="5" name="points"/>
          <p:cNvSpPr txBox="1"/>
          <p:nvPr/>
        </p:nvSpPr>
        <p:spPr>
          <a:xfrm>
            <a:off x="384048" y="2743200"/>
            <a:ext cx="5486400" cy="4572000"/>
          </a:xfrm>
          <a:prstGeom prst="rect">
            <a:avLst/>
          </a:prstGeom>
          <a:noFill/>
        </p:spPr>
        <p:txBody>
          <a:bodyPr wrap="square" lIns="0" rIns="0" tIns="0" bIns="0">
            <a:spAutoFit/>
          </a:bodyPr>
          <a:lstStyle/>
          <a:p>
            <a:pPr>
              <a:spcAft>
                <a:spcPts val="1600"/>
              </a:spcAft>
            </a:pPr>
            <a:r>
              <a:rPr sz="2100" b="1" i="0">
                <a:solidFill>
                  <a:srgbClr val="595959"/>
                </a:solidFill>
                <a:latin typeface="Calibri"/>
              </a:rPr>
              <a:t>same raw material: pairs of nearby words</a:t>
            </a:r>
          </a:p>
          <a:p>
            <a:pPr>
              <a:spcAft>
                <a:spcPts val="1600"/>
              </a:spcAft>
            </a:pPr>
            <a:r>
              <a:rPr sz="2100" b="1" i="0">
                <a:solidFill>
                  <a:srgbClr val="00B050"/>
                </a:solidFill>
                <a:latin typeface="Calibri"/>
              </a:rPr>
              <a:t>best score = shifted PMI</a:t>
            </a:r>
          </a:p>
          <a:p>
            <a:pPr>
              <a:spcAft>
                <a:spcPts val="1600"/>
              </a:spcAft>
            </a:pPr>
            <a:r>
              <a:rPr sz="2100" b="1" i="0">
                <a:solidFill>
                  <a:srgbClr val="FF0000"/>
                </a:solidFill>
                <a:latin typeface="Calibri"/>
              </a:rPr>
              <a:t>checked: correlation 0.96</a:t>
            </a:r>
          </a:p>
        </p:txBody>
      </p:sp>
      <p:pic>
        <p:nvPicPr>
          <p:cNvPr id="6" name="picture" descr="pmi-vs-sgns.png"/>
          <p:cNvPicPr>
            <a:picLocks noChangeAspect="1"/>
          </p:cNvPicPr>
          <p:nvPr/>
        </p:nvPicPr>
        <p:blipFill>
          <a:blip r:embed="rId4"/>
          <a:stretch>
            <a:fillRect/>
          </a:stretch>
        </p:blipFill>
        <p:spPr>
          <a:xfrm>
            <a:off x="6675120" y="1371600"/>
            <a:ext cx="5120640" cy="45315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Hands-on</a:t>
            </a:r>
            <a:r>
              <a:rPr sz="3200" b="1" i="0">
                <a:solidFill>
                  <a:srgbClr val="000000"/>
                </a:solidFill>
                <a:latin typeface="Calibri"/>
              </a:rPr>
              <a:t>: Word Vectors</a:t>
            </a:r>
          </a:p>
        </p:txBody>
      </p:sp>
      <p:sp>
        <p:nvSpPr>
          <p:cNvPr id="3" name="link"/>
          <p:cNvSpPr txBox="1"/>
          <p:nvPr/>
        </p:nvSpPr>
        <p:spPr>
          <a:xfrm>
            <a:off x="384048" y="868680"/>
            <a:ext cx="7315200" cy="365760"/>
          </a:xfrm>
          <a:prstGeom prst="rect">
            <a:avLst/>
          </a:prstGeom>
          <a:noFill/>
        </p:spPr>
        <p:txBody>
          <a:bodyPr wrap="square" lIns="0" rIns="0" tIns="0" bIns="0">
            <a:spAutoFit/>
          </a:bodyPr>
          <a:lstStyle/>
          <a:p>
            <a:pPr>
              <a:spcAft>
                <a:spcPts val="1200"/>
              </a:spcAft>
            </a:pPr>
            <a:r>
              <a:rPr sz="1600" b="0" i="0">
                <a:solidFill>
                  <a:srgbClr val="595959"/>
                </a:solidFill>
                <a:latin typeface="Calibri"/>
                <a:hlinkClick r:id="rId3"/>
              </a:rPr>
              <a:t>week02_handson.ipynb, stop 2</a:t>
            </a:r>
          </a:p>
        </p:txBody>
      </p:sp>
      <p:pic>
        <p:nvPicPr>
          <p:cNvPr id="4" name="picture" descr="cell09.png"/>
          <p:cNvPicPr>
            <a:picLocks noChangeAspect="1"/>
          </p:cNvPicPr>
          <p:nvPr/>
        </p:nvPicPr>
        <p:blipFill>
          <a:blip r:embed="rId4"/>
          <a:stretch>
            <a:fillRect/>
          </a:stretch>
        </p:blipFill>
        <p:spPr>
          <a:xfrm>
            <a:off x="384048" y="1417320"/>
            <a:ext cx="11186040" cy="4526280"/>
          </a:xfrm>
          <a:prstGeom prst="rect">
            <a:avLst/>
          </a:prstGeom>
        </p:spPr>
      </p:pic>
      <p:sp>
        <p:nvSpPr>
          <p:cNvPr id="5" name="takeaway"/>
          <p:cNvSpPr txBox="1"/>
          <p:nvPr/>
        </p:nvSpPr>
        <p:spPr>
          <a:xfrm>
            <a:off x="384048" y="617220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watch</a:t>
            </a:r>
            <a:r>
              <a:rPr sz="1800" b="0" i="0">
                <a:solidFill>
                  <a:srgbClr val="000000"/>
                </a:solidFill>
                <a:latin typeface="Calibri"/>
              </a:rPr>
              <a:t>: both routes give nearly the same neighbors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What similarity captures: relations as directions</a:t>
            </a:r>
          </a:p>
        </p:txBody>
      </p:sp>
      <p:sp>
        <p:nvSpPr>
          <p:cNvPr id="4" name="points"/>
          <p:cNvSpPr txBox="1"/>
          <p:nvPr/>
        </p:nvSpPr>
        <p:spPr>
          <a:xfrm>
            <a:off x="384048" y="1463040"/>
            <a:ext cx="5303520" cy="4572000"/>
          </a:xfrm>
          <a:prstGeom prst="rect">
            <a:avLst/>
          </a:prstGeom>
          <a:noFill/>
        </p:spPr>
        <p:txBody>
          <a:bodyPr wrap="square" lIns="0" rIns="0" tIns="0" bIns="0">
            <a:spAutoFit/>
          </a:bodyPr>
          <a:lstStyle/>
          <a:p>
            <a:pPr>
              <a:spcAft>
                <a:spcPts val="1600"/>
              </a:spcAft>
            </a:pPr>
            <a:r>
              <a:rPr sz="2100" b="1" i="0">
                <a:solidFill>
                  <a:srgbClr val="362FEC"/>
                </a:solidFill>
                <a:latin typeface="Calibri"/>
              </a:rPr>
              <a:t>relations are directions</a:t>
            </a:r>
          </a:p>
          <a:p>
            <a:pPr>
              <a:spcAft>
                <a:spcPts val="1600"/>
              </a:spcAft>
            </a:pPr>
            <a:r>
              <a:rPr sz="2100" b="0" i="1">
                <a:solidFill>
                  <a:srgbClr val="000000"/>
                </a:solidFill>
                <a:latin typeface="Calibri"/>
              </a:rPr>
              <a:t>girl − boy + he → she</a:t>
            </a:r>
          </a:p>
          <a:p>
            <a:pPr>
              <a:spcAft>
                <a:spcPts val="1600"/>
              </a:spcAft>
            </a:pPr>
            <a:r>
              <a:rPr sz="2100" b="0" i="1">
                <a:solidFill>
                  <a:srgbClr val="000000"/>
                </a:solidFill>
                <a:latin typeface="Calibri"/>
              </a:rPr>
              <a:t>walk + (ran − run) → walked</a:t>
            </a:r>
          </a:p>
          <a:p>
            <a:pPr>
              <a:spcAft>
                <a:spcPts val="1600"/>
              </a:spcAft>
            </a:pPr>
            <a:r>
              <a:rPr sz="2100" b="1" i="0">
                <a:solidFill>
                  <a:srgbClr val="FF0000"/>
                </a:solidFill>
                <a:latin typeface="Calibri"/>
              </a:rPr>
              <a:t>and so are stereotypes</a:t>
            </a:r>
          </a:p>
        </p:txBody>
      </p:sp>
      <p:pic>
        <p:nvPicPr>
          <p:cNvPr id="5" name="picture" descr="analogy.png"/>
          <p:cNvPicPr>
            <a:picLocks noChangeAspect="1"/>
          </p:cNvPicPr>
          <p:nvPr/>
        </p:nvPicPr>
        <p:blipFill>
          <a:blip r:embed="rId3"/>
          <a:stretch>
            <a:fillRect/>
          </a:stretch>
        </p:blipFill>
        <p:spPr>
          <a:xfrm>
            <a:off x="6035040" y="1417320"/>
            <a:ext cx="5852160" cy="3917561"/>
          </a:xfrm>
          <a:prstGeom prst="rect">
            <a:avLst/>
          </a:prstGeom>
        </p:spPr>
      </p:pic>
      <p:pic>
        <p:nvPicPr>
          <p:cNvPr id="6" name="eq analogy" descr="analogy.png"/>
          <p:cNvPicPr>
            <a:picLocks noChangeAspect="1"/>
          </p:cNvPicPr>
          <p:nvPr/>
        </p:nvPicPr>
        <p:blipFill>
          <a:blip r:embed="rId4"/>
          <a:stretch>
            <a:fillRect/>
          </a:stretch>
        </p:blipFill>
        <p:spPr>
          <a:xfrm>
            <a:off x="384048" y="5623560"/>
            <a:ext cx="6323990" cy="2615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Word </a:t>
            </a:r>
            <a:r>
              <a:rPr sz="3200" b="1" i="0">
                <a:solidFill>
                  <a:srgbClr val="362FEC"/>
                </a:solidFill>
                <a:latin typeface="Calibri"/>
              </a:rPr>
              <a:t>Embeddings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What similarity misses: one vector per word</a:t>
            </a:r>
          </a:p>
        </p:txBody>
      </p:sp>
      <p:sp>
        <p:nvSpPr>
          <p:cNvPr id="4" name="points"/>
          <p:cNvSpPr txBox="1"/>
          <p:nvPr/>
        </p:nvSpPr>
        <p:spPr>
          <a:xfrm>
            <a:off x="731520" y="1737360"/>
            <a:ext cx="5943600" cy="548640"/>
          </a:xfrm>
          <a:prstGeom prst="rect">
            <a:avLst/>
          </a:prstGeom>
          <a:noFill/>
        </p:spPr>
        <p:txBody>
          <a:bodyPr wrap="square" lIns="0" rIns="0" tIns="0" bIns="0">
            <a:spAutoFit/>
          </a:bodyPr>
          <a:lstStyle/>
          <a:p>
            <a:pPr>
              <a:spcAft>
                <a:spcPts val="1200"/>
              </a:spcAft>
            </a:pPr>
            <a:r>
              <a:rPr sz="2600" b="0" i="0">
                <a:solidFill>
                  <a:srgbClr val="000000"/>
                </a:solidFill>
                <a:latin typeface="Calibri"/>
              </a:rPr>
              <a:t>we sat on the </a:t>
            </a:r>
            <a:r>
              <a:rPr sz="2600" b="1" i="0">
                <a:solidFill>
                  <a:srgbClr val="FF0000"/>
                </a:solidFill>
                <a:latin typeface="Calibri"/>
              </a:rPr>
              <a:t>bank</a:t>
            </a:r>
            <a:r>
              <a:rPr sz="2600" b="0" i="0">
                <a:solidFill>
                  <a:srgbClr val="000000"/>
                </a:solidFill>
                <a:latin typeface="Calibri"/>
              </a:rPr>
              <a:t> of the river</a:t>
            </a:r>
          </a:p>
        </p:txBody>
      </p:sp>
      <p:sp>
        <p:nvSpPr>
          <p:cNvPr id="5" name="points"/>
          <p:cNvSpPr txBox="1"/>
          <p:nvPr/>
        </p:nvSpPr>
        <p:spPr>
          <a:xfrm>
            <a:off x="731520" y="2560320"/>
            <a:ext cx="5943600" cy="548640"/>
          </a:xfrm>
          <a:prstGeom prst="rect">
            <a:avLst/>
          </a:prstGeom>
          <a:noFill/>
        </p:spPr>
        <p:txBody>
          <a:bodyPr wrap="square" lIns="0" rIns="0" tIns="0" bIns="0">
            <a:spAutoFit/>
          </a:bodyPr>
          <a:lstStyle/>
          <a:p>
            <a:pPr>
              <a:spcAft>
                <a:spcPts val="1200"/>
              </a:spcAft>
            </a:pPr>
            <a:r>
              <a:rPr sz="2600" b="0" i="0">
                <a:solidFill>
                  <a:srgbClr val="000000"/>
                </a:solidFill>
                <a:latin typeface="Calibri"/>
              </a:rPr>
              <a:t>the </a:t>
            </a:r>
            <a:r>
              <a:rPr sz="2600" b="1" i="0">
                <a:solidFill>
                  <a:srgbClr val="FF0000"/>
                </a:solidFill>
                <a:latin typeface="Calibri"/>
              </a:rPr>
              <a:t>bank</a:t>
            </a:r>
            <a:r>
              <a:rPr sz="2600" b="0" i="0">
                <a:solidFill>
                  <a:srgbClr val="000000"/>
                </a:solidFill>
                <a:latin typeface="Calibri"/>
              </a:rPr>
              <a:t> raised its rates</a:t>
            </a:r>
          </a:p>
        </p:txBody>
      </p:sp>
      <p:sp>
        <p:nvSpPr>
          <p:cNvPr id="6" name="points"/>
          <p:cNvSpPr txBox="1"/>
          <p:nvPr/>
        </p:nvSpPr>
        <p:spPr>
          <a:xfrm>
            <a:off x="7315200" y="2148840"/>
            <a:ext cx="4114800" cy="548640"/>
          </a:xfrm>
          <a:prstGeom prst="rect">
            <a:avLst/>
          </a:prstGeom>
          <a:noFill/>
        </p:spPr>
        <p:txBody>
          <a:bodyPr wrap="square" lIns="0" rIns="0" tIns="0" bIns="0">
            <a:spAutoFit/>
          </a:bodyPr>
          <a:lstStyle/>
          <a:p>
            <a:pPr>
              <a:spcAft>
                <a:spcPts val="1200"/>
              </a:spcAft>
            </a:pPr>
            <a:r>
              <a:rPr sz="2600" b="1" i="0">
                <a:solidFill>
                  <a:srgbClr val="FF0000"/>
                </a:solidFill>
                <a:latin typeface="Calibri"/>
              </a:rPr>
              <a:t>→ one vector</a:t>
            </a:r>
          </a:p>
        </p:txBody>
      </p:sp>
      <p:sp>
        <p:nvSpPr>
          <p:cNvPr id="7" name="points"/>
          <p:cNvSpPr txBox="1"/>
          <p:nvPr/>
        </p:nvSpPr>
        <p:spPr>
          <a:xfrm>
            <a:off x="384048" y="3749039"/>
            <a:ext cx="10972800" cy="4572000"/>
          </a:xfrm>
          <a:prstGeom prst="rect">
            <a:avLst/>
          </a:prstGeom>
          <a:noFill/>
        </p:spPr>
        <p:txBody>
          <a:bodyPr wrap="square" lIns="0" rIns="0" tIns="0" bIns="0">
            <a:spAutoFit/>
          </a:bodyPr>
          <a:lstStyle/>
          <a:p>
            <a:pPr>
              <a:spcAft>
                <a:spcPts val="1600"/>
              </a:spcAft>
            </a:pPr>
            <a:r>
              <a:rPr sz="2100" b="1" i="0">
                <a:solidFill>
                  <a:srgbClr val="595959"/>
                </a:solidFill>
                <a:latin typeface="Calibri"/>
              </a:rPr>
              <a:t>hot</a:t>
            </a:r>
            <a:r>
              <a:rPr sz="2100" b="0" i="0">
                <a:solidFill>
                  <a:srgbClr val="000000"/>
                </a:solidFill>
                <a:latin typeface="Calibri"/>
              </a:rPr>
              <a:t> / </a:t>
            </a:r>
            <a:r>
              <a:rPr sz="2100" b="1" i="0">
                <a:solidFill>
                  <a:srgbClr val="595959"/>
                </a:solidFill>
                <a:latin typeface="Calibri"/>
              </a:rPr>
              <a:t>cold</a:t>
            </a:r>
            <a:r>
              <a:rPr sz="2100" b="0" i="0">
                <a:solidFill>
                  <a:srgbClr val="000000"/>
                </a:solidFill>
                <a:latin typeface="Calibri"/>
              </a:rPr>
              <a:t>: cosine 0.64 — antonyms keep the same company</a:t>
            </a:r>
          </a:p>
          <a:p>
            <a:pPr>
              <a:spcAft>
                <a:spcPts val="1600"/>
              </a:spcAft>
            </a:pPr>
            <a:r>
              <a:rPr sz="2100" b="1" i="0">
                <a:solidFill>
                  <a:srgbClr val="00B050"/>
                </a:solidFill>
                <a:latin typeface="Calibri"/>
              </a:rPr>
              <a:t>fix: a vector per occurrence, from its context</a:t>
            </a:r>
          </a:p>
          <a:p>
            <a:pPr>
              <a:spcAft>
                <a:spcPts val="1600"/>
              </a:spcAft>
            </a:pPr>
            <a:r>
              <a:rPr sz="2100" b="1" i="0">
                <a:solidFill>
                  <a:srgbClr val="ED7D31"/>
                </a:solidFill>
                <a:latin typeface="Calibri"/>
              </a:rPr>
              <a:t>→ attention, next week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oints"/>
          <p:cNvSpPr txBox="1"/>
          <p:nvPr/>
        </p:nvSpPr>
        <p:spPr>
          <a:xfrm>
            <a:off x="228600" y="2743200"/>
            <a:ext cx="11704320" cy="822960"/>
          </a:xfrm>
          <a:prstGeom prst="rect">
            <a:avLst/>
          </a:prstGeom>
          <a:noFill/>
        </p:spPr>
        <p:txBody>
          <a:bodyPr wrap="square" lIns="0" rIns="0" tIns="0" bIns="0">
            <a:spAutoFit/>
          </a:bodyPr>
          <a:lstStyle/>
          <a:p>
            <a:pPr algn="ctr">
              <a:spcAft>
                <a:spcPts val="1200"/>
              </a:spcAft>
            </a:pPr>
            <a:r>
              <a:rPr sz="4400" b="1" i="0">
                <a:solidFill>
                  <a:srgbClr val="362FEC"/>
                </a:solidFill>
                <a:latin typeface="Calibri"/>
              </a:rPr>
              <a:t>Break</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2</a:t>
            </a:r>
            <a:r>
              <a:rPr sz="3200" b="1" i="0">
                <a:solidFill>
                  <a:srgbClr val="000000"/>
                </a:solidFill>
                <a:latin typeface="Calibri"/>
              </a:rPr>
              <a:t>: </a:t>
            </a:r>
            <a:r>
              <a:rPr sz="3200" b="1" i="0">
                <a:solidFill>
                  <a:srgbClr val="362FEC"/>
                </a:solidFill>
                <a:latin typeface="Calibri"/>
              </a:rPr>
              <a:t>Language Modeling</a:t>
            </a:r>
            <a:r>
              <a:rPr sz="3200" b="1" i="0">
                <a:solidFill>
                  <a:srgbClr val="000000"/>
                </a:solidFill>
                <a:latin typeface="Calibri"/>
              </a:rPr>
              <a:t>: From </a:t>
            </a:r>
            <a:r>
              <a:rPr sz="3200" b="1" i="0">
                <a:solidFill>
                  <a:srgbClr val="00B050"/>
                </a:solidFill>
                <a:latin typeface="Calibri"/>
              </a:rPr>
              <a:t>Counts</a:t>
            </a:r>
            <a:r>
              <a:rPr sz="3200" b="1" i="0">
                <a:solidFill>
                  <a:srgbClr val="000000"/>
                </a:solidFill>
                <a:latin typeface="Calibri"/>
              </a:rPr>
              <a:t> to </a:t>
            </a:r>
            <a:r>
              <a:rPr sz="3200" b="1" i="0">
                <a:solidFill>
                  <a:srgbClr val="FF0000"/>
                </a:solidFill>
                <a:latin typeface="Calibri"/>
              </a:rPr>
              <a:t>Neural Networks</a:t>
            </a:r>
          </a:p>
        </p:txBody>
      </p:sp>
      <p:sp>
        <p:nvSpPr>
          <p:cNvPr id="3" name="part 1"/>
          <p:cNvSpPr txBox="1"/>
          <p:nvPr/>
        </p:nvSpPr>
        <p:spPr>
          <a:xfrm>
            <a:off x="868680" y="13716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00B050"/>
                </a:solidFill>
                <a:latin typeface="Calibri"/>
              </a:rPr>
              <a:t>Counting</a:t>
            </a:r>
            <a:r>
              <a:rPr sz="2400" b="0" i="0">
                <a:solidFill>
                  <a:srgbClr val="000000"/>
                </a:solidFill>
                <a:latin typeface="Calibri"/>
              </a:rPr>
              <a:t>: text as a random source</a:t>
            </a:r>
          </a:p>
        </p:txBody>
      </p:sp>
      <p:sp>
        <p:nvSpPr>
          <p:cNvPr id="4" name="part 1 items"/>
          <p:cNvSpPr txBox="1"/>
          <p:nvPr/>
        </p:nvSpPr>
        <p:spPr>
          <a:xfrm>
            <a:off x="1325880" y="1828800"/>
            <a:ext cx="9784080" cy="603504"/>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Markov and Shannon; tokens; the language model as a tree</a:t>
            </a:r>
          </a:p>
          <a:p>
            <a:pPr marL="256032" indent="-256032">
              <a:spcAft>
                <a:spcPts val="200"/>
              </a:spcAft>
              <a:buChar char="•"/>
            </a:pPr>
            <a:r>
              <a:rPr sz="1800" b="0" i="0">
                <a:solidFill>
                  <a:srgbClr val="000000"/>
                </a:solidFill>
                <a:latin typeface="Calibri"/>
              </a:rPr>
              <a:t>n-gram models; measuring a model; smoothing</a:t>
            </a:r>
          </a:p>
        </p:txBody>
      </p:sp>
      <p:sp>
        <p:nvSpPr>
          <p:cNvPr id="5" name="part 2"/>
          <p:cNvSpPr txBox="1"/>
          <p:nvPr/>
        </p:nvSpPr>
        <p:spPr>
          <a:xfrm>
            <a:off x="868680" y="26974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362FEC"/>
                </a:solidFill>
                <a:latin typeface="Calibri"/>
              </a:rPr>
              <a:t>Word embeddings</a:t>
            </a:r>
            <a:r>
              <a:rPr sz="2400" b="0" i="0">
                <a:solidFill>
                  <a:srgbClr val="000000"/>
                </a:solidFill>
                <a:latin typeface="Calibri"/>
              </a:rPr>
              <a:t>: words as points in a space</a:t>
            </a:r>
          </a:p>
        </p:txBody>
      </p:sp>
      <p:sp>
        <p:nvSpPr>
          <p:cNvPr id="6" name="part 2 items"/>
          <p:cNvSpPr txBox="1"/>
          <p:nvPr/>
        </p:nvSpPr>
        <p:spPr>
          <a:xfrm>
            <a:off x="1325880" y="3154680"/>
            <a:ext cx="9784080" cy="905256"/>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why vectors, and where they are used</a:t>
            </a:r>
          </a:p>
          <a:p>
            <a:pPr marL="256032" indent="-256032">
              <a:spcAft>
                <a:spcPts val="200"/>
              </a:spcAft>
              <a:buChar char="•"/>
            </a:pPr>
            <a:r>
              <a:rPr sz="1800" b="0" i="0">
                <a:solidFill>
                  <a:srgbClr val="000000"/>
                </a:solidFill>
                <a:latin typeface="Calibri"/>
              </a:rPr>
              <a:t>vectors from counts and from prediction (word2vec), and why they meet</a:t>
            </a:r>
          </a:p>
          <a:p>
            <a:pPr marL="256032" indent="-256032">
              <a:spcAft>
                <a:spcPts val="200"/>
              </a:spcAft>
              <a:buChar char="•"/>
            </a:pPr>
            <a:r>
              <a:rPr sz="1800" b="0" i="0">
                <a:solidFill>
                  <a:srgbClr val="000000"/>
                </a:solidFill>
                <a:latin typeface="Calibri"/>
              </a:rPr>
              <a:t>what similarity captures, and what it misses</a:t>
            </a:r>
          </a:p>
        </p:txBody>
      </p:sp>
      <p:sp>
        <p:nvSpPr>
          <p:cNvPr id="7" name="part 3"/>
          <p:cNvSpPr txBox="1"/>
          <p:nvPr/>
        </p:nvSpPr>
        <p:spPr>
          <a:xfrm>
            <a:off x="868680" y="43434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Neural language models</a:t>
            </a:r>
            <a:r>
              <a:rPr sz="2400" b="0" i="0">
                <a:solidFill>
                  <a:srgbClr val="000000"/>
                </a:solidFill>
                <a:latin typeface="Calibri"/>
              </a:rPr>
              <a:t>: from the bigram network to the LSTM</a:t>
            </a:r>
          </a:p>
        </p:txBody>
      </p:sp>
      <p:sp>
        <p:nvSpPr>
          <p:cNvPr id="8" name="part 3 items"/>
          <p:cNvSpPr txBox="1"/>
          <p:nvPr/>
        </p:nvSpPr>
        <p:spPr>
          <a:xfrm>
            <a:off x="1325880" y="4800600"/>
            <a:ext cx="9784080" cy="905256"/>
          </a:xfrm>
          <a:prstGeom prst="rect">
            <a:avLst/>
          </a:prstGeom>
          <a:noFill/>
        </p:spPr>
        <p:txBody>
          <a:bodyPr wrap="square" lIns="0" rIns="0" tIns="0" bIns="0">
            <a:spAutoFit/>
          </a:bodyPr>
          <a:lstStyle/>
          <a:p>
            <a:pPr marL="256032" indent="-256032">
              <a:spcAft>
                <a:spcPts val="200"/>
              </a:spcAft>
              <a:buChar char="•"/>
            </a:pPr>
            <a:r>
              <a:rPr sz="1800" b="0" i="0">
                <a:solidFill>
                  <a:srgbClr val="000000"/>
                </a:solidFill>
                <a:latin typeface="Calibri"/>
              </a:rPr>
              <a:t>the bigram network; Bengio's fixed window</a:t>
            </a:r>
          </a:p>
          <a:p>
            <a:pPr marL="256032" indent="-256032">
              <a:spcAft>
                <a:spcPts val="200"/>
              </a:spcAft>
              <a:buChar char="•"/>
            </a:pPr>
            <a:r>
              <a:rPr sz="1800" b="0" i="0">
                <a:solidFill>
                  <a:srgbClr val="000000"/>
                </a:solidFill>
                <a:latin typeface="Calibri"/>
              </a:rPr>
              <a:t>recurrent networks: backpropagation through time, vanishing gradients</a:t>
            </a:r>
          </a:p>
          <a:p>
            <a:pPr marL="256032" indent="-256032">
              <a:spcAft>
                <a:spcPts val="200"/>
              </a:spcAft>
              <a:buChar char="•"/>
            </a:pPr>
            <a:r>
              <a:rPr sz="1800" b="0" i="0">
                <a:solidFill>
                  <a:srgbClr val="000000"/>
                </a:solidFill>
                <a:latin typeface="Calibri"/>
              </a:rPr>
              <a:t>the additive path; the LSTM</a:t>
            </a:r>
          </a:p>
        </p:txBody>
      </p:sp>
      <p:sp>
        <p:nvSpPr>
          <p:cNvPr id="9" name="highlight"/>
          <p:cNvSpPr/>
          <p:nvPr/>
        </p:nvSpPr>
        <p:spPr>
          <a:xfrm>
            <a:off x="731520" y="4251960"/>
            <a:ext cx="10698480" cy="1581912"/>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timeline of landmark results</a:t>
            </a:r>
          </a:p>
        </p:txBody>
      </p:sp>
      <p:sp>
        <p:nvSpPr>
          <p:cNvPr id="4" name="points"/>
          <p:cNvSpPr txBox="1"/>
          <p:nvPr/>
        </p:nvSpPr>
        <p:spPr>
          <a:xfrm>
            <a:off x="384048" y="1463040"/>
            <a:ext cx="6035040" cy="4937760"/>
          </a:xfrm>
          <a:prstGeom prst="rect">
            <a:avLst/>
          </a:prstGeom>
          <a:noFill/>
        </p:spPr>
        <p:txBody>
          <a:bodyPr wrap="square" lIns="0" rIns="0" tIns="0" bIns="0">
            <a:spAutoFit/>
          </a:bodyPr>
          <a:lstStyle/>
          <a:p>
            <a:pPr>
              <a:spcAft>
                <a:spcPts val="700"/>
              </a:spcAft>
            </a:pPr>
            <a:r>
              <a:rPr sz="1900" b="1" i="0">
                <a:solidFill>
                  <a:srgbClr val="00B050"/>
                </a:solidFill>
                <a:latin typeface="Calibri"/>
              </a:rPr>
              <a:t>1948–2007  </a:t>
            </a:r>
            <a:r>
              <a:rPr sz="1900" b="0" i="0">
                <a:solidFill>
                  <a:srgbClr val="595959"/>
                </a:solidFill>
                <a:latin typeface="Calibri"/>
              </a:rPr>
              <a:t>counting: Shannon to Google's 2 trillion words</a:t>
            </a:r>
          </a:p>
          <a:p>
            <a:pPr>
              <a:spcAft>
                <a:spcPts val="700"/>
              </a:spcAft>
            </a:pPr>
            <a:r>
              <a:rPr sz="1900" b="1" i="0">
                <a:solidFill>
                  <a:srgbClr val="FF0000"/>
                </a:solidFill>
                <a:latin typeface="Calibri"/>
              </a:rPr>
              <a:t>1990  </a:t>
            </a:r>
            <a:r>
              <a:rPr sz="1900" b="0" i="0">
                <a:solidFill>
                  <a:srgbClr val="595959"/>
                </a:solidFill>
                <a:latin typeface="Calibri"/>
              </a:rPr>
              <a:t>Elman: a recurrent network</a:t>
            </a:r>
          </a:p>
          <a:p>
            <a:pPr>
              <a:spcAft>
                <a:spcPts val="700"/>
              </a:spcAft>
            </a:pPr>
            <a:r>
              <a:rPr sz="1900" b="1" i="0">
                <a:solidFill>
                  <a:srgbClr val="FF0000"/>
                </a:solidFill>
                <a:latin typeface="Calibri"/>
              </a:rPr>
              <a:t>1997  </a:t>
            </a:r>
            <a:r>
              <a:rPr sz="1900" b="0" i="0">
                <a:solidFill>
                  <a:srgbClr val="000000"/>
                </a:solidFill>
                <a:latin typeface="Calibri"/>
              </a:rPr>
              <a:t>Hochreiter and Schmidhuber: the LSTM</a:t>
            </a:r>
          </a:p>
        </p:txBody>
      </p:sp>
      <p:pic>
        <p:nvPicPr>
          <p:cNvPr id="5" name="picture" descr="rnn-unrolled.png"/>
          <p:cNvPicPr>
            <a:picLocks noChangeAspect="1"/>
          </p:cNvPicPr>
          <p:nvPr/>
        </p:nvPicPr>
        <p:blipFill>
          <a:blip r:embed="rId3"/>
          <a:stretch>
            <a:fillRect/>
          </a:stretch>
        </p:blipFill>
        <p:spPr>
          <a:xfrm>
            <a:off x="6678761" y="1463040"/>
            <a:ext cx="5113356" cy="1920240"/>
          </a:xfrm>
          <a:prstGeom prst="rect">
            <a:avLst/>
          </a:prstGeom>
        </p:spPr>
      </p:pic>
      <p:sp>
        <p:nvSpPr>
          <p:cNvPr id="6" name="description"/>
          <p:cNvSpPr txBox="1"/>
          <p:nvPr/>
        </p:nvSpPr>
        <p:spPr>
          <a:xfrm>
            <a:off x="6583680" y="3429000"/>
            <a:ext cx="5303520" cy="548640"/>
          </a:xfrm>
          <a:prstGeom prst="rect">
            <a:avLst/>
          </a:prstGeom>
          <a:noFill/>
        </p:spPr>
        <p:txBody>
          <a:bodyPr wrap="square" lIns="0" rIns="0" tIns="0" bIns="0">
            <a:spAutoFit/>
          </a:bodyPr>
          <a:lstStyle/>
          <a:p>
            <a:pPr algn="ctr">
              <a:spcAft>
                <a:spcPts val="1200"/>
              </a:spcAft>
            </a:pPr>
            <a:r>
              <a:rPr sz="1400" b="0" i="0">
                <a:solidFill>
                  <a:srgbClr val="595959"/>
                </a:solidFill>
                <a:latin typeface="Calibri"/>
              </a:rPr>
              <a:t>a recurrent network (Elman, 1990)</a:t>
            </a:r>
          </a:p>
        </p:txBody>
      </p:sp>
      <p:pic>
        <p:nvPicPr>
          <p:cNvPr id="7" name="picture" descr="lstm-cell.png"/>
          <p:cNvPicPr>
            <a:picLocks noChangeAspect="1"/>
          </p:cNvPicPr>
          <p:nvPr/>
        </p:nvPicPr>
        <p:blipFill>
          <a:blip r:embed="rId4"/>
          <a:stretch>
            <a:fillRect/>
          </a:stretch>
        </p:blipFill>
        <p:spPr>
          <a:xfrm>
            <a:off x="7099857" y="3977639"/>
            <a:ext cx="4271165" cy="1920240"/>
          </a:xfrm>
          <a:prstGeom prst="rect">
            <a:avLst/>
          </a:prstGeom>
        </p:spPr>
      </p:pic>
      <p:sp>
        <p:nvSpPr>
          <p:cNvPr id="8" name="description"/>
          <p:cNvSpPr txBox="1"/>
          <p:nvPr/>
        </p:nvSpPr>
        <p:spPr>
          <a:xfrm>
            <a:off x="6583680" y="5943599"/>
            <a:ext cx="5303520" cy="548640"/>
          </a:xfrm>
          <a:prstGeom prst="rect">
            <a:avLst/>
          </a:prstGeom>
          <a:noFill/>
        </p:spPr>
        <p:txBody>
          <a:bodyPr wrap="square" lIns="0" rIns="0" tIns="0" bIns="0">
            <a:spAutoFit/>
          </a:bodyPr>
          <a:lstStyle/>
          <a:p>
            <a:pPr algn="ctr">
              <a:spcAft>
                <a:spcPts val="1200"/>
              </a:spcAft>
            </a:pPr>
            <a:r>
              <a:rPr sz="1400" b="0" i="0">
                <a:solidFill>
                  <a:srgbClr val="595959"/>
                </a:solidFill>
                <a:latin typeface="Calibri"/>
              </a:rPr>
              <a:t>the LSTM cell (1997)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timeline of landmark results</a:t>
            </a:r>
          </a:p>
        </p:txBody>
      </p:sp>
      <p:sp>
        <p:nvSpPr>
          <p:cNvPr id="4" name="points"/>
          <p:cNvSpPr txBox="1"/>
          <p:nvPr/>
        </p:nvSpPr>
        <p:spPr>
          <a:xfrm>
            <a:off x="384048" y="1463040"/>
            <a:ext cx="6035040" cy="4937760"/>
          </a:xfrm>
          <a:prstGeom prst="rect">
            <a:avLst/>
          </a:prstGeom>
          <a:noFill/>
        </p:spPr>
        <p:txBody>
          <a:bodyPr wrap="square" lIns="0" rIns="0" tIns="0" bIns="0">
            <a:spAutoFit/>
          </a:bodyPr>
          <a:lstStyle/>
          <a:p>
            <a:pPr>
              <a:spcAft>
                <a:spcPts val="700"/>
              </a:spcAft>
            </a:pPr>
            <a:r>
              <a:rPr sz="1900" b="1" i="0">
                <a:solidFill>
                  <a:srgbClr val="00B050"/>
                </a:solidFill>
                <a:latin typeface="Calibri"/>
              </a:rPr>
              <a:t>1948–2007  </a:t>
            </a:r>
            <a:r>
              <a:rPr sz="1900" b="0" i="0">
                <a:solidFill>
                  <a:srgbClr val="595959"/>
                </a:solidFill>
                <a:latin typeface="Calibri"/>
              </a:rPr>
              <a:t>counting: Shannon to Google's 2 trillion words</a:t>
            </a:r>
          </a:p>
          <a:p>
            <a:pPr>
              <a:spcAft>
                <a:spcPts val="700"/>
              </a:spcAft>
            </a:pPr>
            <a:r>
              <a:rPr sz="1900" b="1" i="0">
                <a:solidFill>
                  <a:srgbClr val="FF0000"/>
                </a:solidFill>
                <a:latin typeface="Calibri"/>
              </a:rPr>
              <a:t>1990  </a:t>
            </a:r>
            <a:r>
              <a:rPr sz="1900" b="0" i="0">
                <a:solidFill>
                  <a:srgbClr val="595959"/>
                </a:solidFill>
                <a:latin typeface="Calibri"/>
              </a:rPr>
              <a:t>Elman: a recurrent network</a:t>
            </a:r>
          </a:p>
          <a:p>
            <a:pPr>
              <a:spcAft>
                <a:spcPts val="700"/>
              </a:spcAft>
            </a:pPr>
            <a:r>
              <a:rPr sz="1900" b="1" i="0">
                <a:solidFill>
                  <a:srgbClr val="FF0000"/>
                </a:solidFill>
                <a:latin typeface="Calibri"/>
              </a:rPr>
              <a:t>1997  </a:t>
            </a:r>
            <a:r>
              <a:rPr sz="1900" b="0" i="0">
                <a:solidFill>
                  <a:srgbClr val="595959"/>
                </a:solidFill>
                <a:latin typeface="Calibri"/>
              </a:rPr>
              <a:t>Hochreiter and Schmidhuber: the LSTM</a:t>
            </a:r>
          </a:p>
          <a:p>
            <a:pPr>
              <a:spcAft>
                <a:spcPts val="700"/>
              </a:spcAft>
            </a:pPr>
            <a:r>
              <a:rPr sz="1900" b="1" i="0">
                <a:solidFill>
                  <a:srgbClr val="FF0000"/>
                </a:solidFill>
                <a:latin typeface="Calibri"/>
              </a:rPr>
              <a:t>2003  </a:t>
            </a:r>
            <a:r>
              <a:rPr sz="1900" b="0" i="0">
                <a:solidFill>
                  <a:srgbClr val="000000"/>
                </a:solidFill>
                <a:latin typeface="Calibri"/>
              </a:rPr>
              <a:t>Bengio et al.: a neural language model</a:t>
            </a:r>
          </a:p>
        </p:txBody>
      </p:sp>
      <p:pic>
        <p:nvPicPr>
          <p:cNvPr id="5" name="picture" descr="bengio-model.png"/>
          <p:cNvPicPr>
            <a:picLocks noChangeAspect="1"/>
          </p:cNvPicPr>
          <p:nvPr/>
        </p:nvPicPr>
        <p:blipFill>
          <a:blip r:embed="rId3"/>
          <a:stretch>
            <a:fillRect/>
          </a:stretch>
        </p:blipFill>
        <p:spPr>
          <a:xfrm>
            <a:off x="6583680" y="2430754"/>
            <a:ext cx="5303520" cy="2270811"/>
          </a:xfrm>
          <a:prstGeom prst="rect">
            <a:avLst/>
          </a:prstGeom>
        </p:spPr>
      </p:pic>
      <p:sp>
        <p:nvSpPr>
          <p:cNvPr id="6" name="description"/>
          <p:cNvSpPr txBox="1"/>
          <p:nvPr/>
        </p:nvSpPr>
        <p:spPr>
          <a:xfrm>
            <a:off x="6583680" y="4793005"/>
            <a:ext cx="5303520" cy="548640"/>
          </a:xfrm>
          <a:prstGeom prst="rect">
            <a:avLst/>
          </a:prstGeom>
          <a:noFill/>
        </p:spPr>
        <p:txBody>
          <a:bodyPr wrap="square" lIns="0" rIns="0" tIns="0" bIns="0">
            <a:spAutoFit/>
          </a:bodyPr>
          <a:lstStyle/>
          <a:p>
            <a:pPr algn="ctr">
              <a:spcAft>
                <a:spcPts val="1200"/>
              </a:spcAft>
            </a:pPr>
            <a:r>
              <a:rPr sz="1400" b="0" i="0">
                <a:solidFill>
                  <a:srgbClr val="595959"/>
                </a:solidFill>
                <a:latin typeface="Calibri"/>
              </a:rPr>
              <a:t>learned word vectors, a hidden layer, a softmax</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timeline of landmark results</a:t>
            </a:r>
          </a:p>
        </p:txBody>
      </p:sp>
      <p:sp>
        <p:nvSpPr>
          <p:cNvPr id="4" name="points"/>
          <p:cNvSpPr txBox="1"/>
          <p:nvPr/>
        </p:nvSpPr>
        <p:spPr>
          <a:xfrm>
            <a:off x="384048" y="1463040"/>
            <a:ext cx="6035040" cy="4937760"/>
          </a:xfrm>
          <a:prstGeom prst="rect">
            <a:avLst/>
          </a:prstGeom>
          <a:noFill/>
        </p:spPr>
        <p:txBody>
          <a:bodyPr wrap="square" lIns="0" rIns="0" tIns="0" bIns="0">
            <a:spAutoFit/>
          </a:bodyPr>
          <a:lstStyle/>
          <a:p>
            <a:pPr>
              <a:spcAft>
                <a:spcPts val="700"/>
              </a:spcAft>
            </a:pPr>
            <a:r>
              <a:rPr sz="1900" b="1" i="0">
                <a:solidFill>
                  <a:srgbClr val="00B050"/>
                </a:solidFill>
                <a:latin typeface="Calibri"/>
              </a:rPr>
              <a:t>1948–2007  </a:t>
            </a:r>
            <a:r>
              <a:rPr sz="1900" b="0" i="0">
                <a:solidFill>
                  <a:srgbClr val="595959"/>
                </a:solidFill>
                <a:latin typeface="Calibri"/>
              </a:rPr>
              <a:t>counting: Shannon to Google's 2 trillion words</a:t>
            </a:r>
          </a:p>
          <a:p>
            <a:pPr>
              <a:spcAft>
                <a:spcPts val="700"/>
              </a:spcAft>
            </a:pPr>
            <a:r>
              <a:rPr sz="1900" b="1" i="0">
                <a:solidFill>
                  <a:srgbClr val="FF0000"/>
                </a:solidFill>
                <a:latin typeface="Calibri"/>
              </a:rPr>
              <a:t>1990  </a:t>
            </a:r>
            <a:r>
              <a:rPr sz="1900" b="0" i="0">
                <a:solidFill>
                  <a:srgbClr val="595959"/>
                </a:solidFill>
                <a:latin typeface="Calibri"/>
              </a:rPr>
              <a:t>Elman: a recurrent network</a:t>
            </a:r>
          </a:p>
          <a:p>
            <a:pPr>
              <a:spcAft>
                <a:spcPts val="700"/>
              </a:spcAft>
            </a:pPr>
            <a:r>
              <a:rPr sz="1900" b="1" i="0">
                <a:solidFill>
                  <a:srgbClr val="FF0000"/>
                </a:solidFill>
                <a:latin typeface="Calibri"/>
              </a:rPr>
              <a:t>1997  </a:t>
            </a:r>
            <a:r>
              <a:rPr sz="1900" b="0" i="0">
                <a:solidFill>
                  <a:srgbClr val="595959"/>
                </a:solidFill>
                <a:latin typeface="Calibri"/>
              </a:rPr>
              <a:t>Hochreiter and Schmidhuber: the LSTM</a:t>
            </a:r>
          </a:p>
          <a:p>
            <a:pPr>
              <a:spcAft>
                <a:spcPts val="700"/>
              </a:spcAft>
            </a:pPr>
            <a:r>
              <a:rPr sz="1900" b="1" i="0">
                <a:solidFill>
                  <a:srgbClr val="FF0000"/>
                </a:solidFill>
                <a:latin typeface="Calibri"/>
              </a:rPr>
              <a:t>2003  </a:t>
            </a:r>
            <a:r>
              <a:rPr sz="1900" b="0" i="0">
                <a:solidFill>
                  <a:srgbClr val="595959"/>
                </a:solidFill>
                <a:latin typeface="Calibri"/>
              </a:rPr>
              <a:t>Bengio et al.: a neural language model</a:t>
            </a:r>
          </a:p>
          <a:p>
            <a:pPr>
              <a:spcAft>
                <a:spcPts val="700"/>
              </a:spcAft>
            </a:pPr>
            <a:r>
              <a:rPr sz="1900" b="1" i="0">
                <a:solidFill>
                  <a:srgbClr val="FF0000"/>
                </a:solidFill>
                <a:latin typeface="Calibri"/>
              </a:rPr>
              <a:t>2010  </a:t>
            </a:r>
            <a:r>
              <a:rPr sz="1900" b="0" i="0">
                <a:solidFill>
                  <a:srgbClr val="595959"/>
                </a:solidFill>
                <a:latin typeface="Calibri"/>
              </a:rPr>
              <a:t>Mikolov: recurrent LMs beat n-grams</a:t>
            </a:r>
          </a:p>
          <a:p>
            <a:pPr>
              <a:spcAft>
                <a:spcPts val="700"/>
              </a:spcAft>
            </a:pPr>
            <a:r>
              <a:rPr sz="1900" b="1" i="0">
                <a:solidFill>
                  <a:srgbClr val="362FEC"/>
                </a:solidFill>
                <a:latin typeface="Calibri"/>
              </a:rPr>
              <a:t>2013  </a:t>
            </a:r>
            <a:r>
              <a:rPr sz="1900" b="0" i="0">
                <a:solidFill>
                  <a:srgbClr val="000000"/>
                </a:solidFill>
                <a:latin typeface="Calibri"/>
              </a:rPr>
              <a:t>word2vec</a:t>
            </a:r>
          </a:p>
        </p:txBody>
      </p:sp>
      <p:pic>
        <p:nvPicPr>
          <p:cNvPr id="5" name="picture" descr="word-vectors.png"/>
          <p:cNvPicPr>
            <a:picLocks noChangeAspect="1"/>
          </p:cNvPicPr>
          <p:nvPr/>
        </p:nvPicPr>
        <p:blipFill>
          <a:blip r:embed="rId3"/>
          <a:stretch>
            <a:fillRect/>
          </a:stretch>
        </p:blipFill>
        <p:spPr>
          <a:xfrm>
            <a:off x="6583680" y="2148840"/>
            <a:ext cx="5303520" cy="2834639"/>
          </a:xfrm>
          <a:prstGeom prst="rect">
            <a:avLst/>
          </a:prstGeom>
        </p:spPr>
      </p:pic>
      <p:sp>
        <p:nvSpPr>
          <p:cNvPr id="6" name="description"/>
          <p:cNvSpPr txBox="1"/>
          <p:nvPr/>
        </p:nvSpPr>
        <p:spPr>
          <a:xfrm>
            <a:off x="6583680" y="5074919"/>
            <a:ext cx="5303520" cy="548640"/>
          </a:xfrm>
          <a:prstGeom prst="rect">
            <a:avLst/>
          </a:prstGeom>
          <a:noFill/>
        </p:spPr>
        <p:txBody>
          <a:bodyPr wrap="square" lIns="0" rIns="0" tIns="0" bIns="0">
            <a:spAutoFit/>
          </a:bodyPr>
          <a:lstStyle/>
          <a:p>
            <a:pPr algn="ctr">
              <a:spcAft>
                <a:spcPts val="1200"/>
              </a:spcAft>
            </a:pPr>
            <a:r>
              <a:rPr sz="1400" b="0" i="0">
                <a:solidFill>
                  <a:srgbClr val="595959"/>
                </a:solidFill>
                <a:latin typeface="Calibri"/>
              </a:rPr>
              <a:t>word2vec vectors of TinyStories, before and after training</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timeline of landmark results</a:t>
            </a:r>
          </a:p>
        </p:txBody>
      </p:sp>
      <p:sp>
        <p:nvSpPr>
          <p:cNvPr id="4" name="points"/>
          <p:cNvSpPr txBox="1"/>
          <p:nvPr/>
        </p:nvSpPr>
        <p:spPr>
          <a:xfrm>
            <a:off x="384048" y="1463040"/>
            <a:ext cx="6035040" cy="4937760"/>
          </a:xfrm>
          <a:prstGeom prst="rect">
            <a:avLst/>
          </a:prstGeom>
          <a:noFill/>
        </p:spPr>
        <p:txBody>
          <a:bodyPr wrap="square" lIns="0" rIns="0" tIns="0" bIns="0">
            <a:spAutoFit/>
          </a:bodyPr>
          <a:lstStyle/>
          <a:p>
            <a:pPr>
              <a:spcAft>
                <a:spcPts val="700"/>
              </a:spcAft>
            </a:pPr>
            <a:r>
              <a:rPr sz="1900" b="1" i="0">
                <a:solidFill>
                  <a:srgbClr val="00B050"/>
                </a:solidFill>
                <a:latin typeface="Calibri"/>
              </a:rPr>
              <a:t>1948–2007  </a:t>
            </a:r>
            <a:r>
              <a:rPr sz="1900" b="0" i="0">
                <a:solidFill>
                  <a:srgbClr val="595959"/>
                </a:solidFill>
                <a:latin typeface="Calibri"/>
              </a:rPr>
              <a:t>counting: Shannon to Google's 2 trillion words</a:t>
            </a:r>
          </a:p>
          <a:p>
            <a:pPr>
              <a:spcAft>
                <a:spcPts val="700"/>
              </a:spcAft>
            </a:pPr>
            <a:r>
              <a:rPr sz="1900" b="1" i="0">
                <a:solidFill>
                  <a:srgbClr val="FF0000"/>
                </a:solidFill>
                <a:latin typeface="Calibri"/>
              </a:rPr>
              <a:t>1990  </a:t>
            </a:r>
            <a:r>
              <a:rPr sz="1900" b="0" i="0">
                <a:solidFill>
                  <a:srgbClr val="595959"/>
                </a:solidFill>
                <a:latin typeface="Calibri"/>
              </a:rPr>
              <a:t>Elman: a recurrent network</a:t>
            </a:r>
          </a:p>
          <a:p>
            <a:pPr>
              <a:spcAft>
                <a:spcPts val="700"/>
              </a:spcAft>
            </a:pPr>
            <a:r>
              <a:rPr sz="1900" b="1" i="0">
                <a:solidFill>
                  <a:srgbClr val="FF0000"/>
                </a:solidFill>
                <a:latin typeface="Calibri"/>
              </a:rPr>
              <a:t>1997  </a:t>
            </a:r>
            <a:r>
              <a:rPr sz="1900" b="0" i="0">
                <a:solidFill>
                  <a:srgbClr val="595959"/>
                </a:solidFill>
                <a:latin typeface="Calibri"/>
              </a:rPr>
              <a:t>Hochreiter and Schmidhuber: the LSTM</a:t>
            </a:r>
          </a:p>
          <a:p>
            <a:pPr>
              <a:spcAft>
                <a:spcPts val="700"/>
              </a:spcAft>
            </a:pPr>
            <a:r>
              <a:rPr sz="1900" b="1" i="0">
                <a:solidFill>
                  <a:srgbClr val="FF0000"/>
                </a:solidFill>
                <a:latin typeface="Calibri"/>
              </a:rPr>
              <a:t>2003  </a:t>
            </a:r>
            <a:r>
              <a:rPr sz="1900" b="0" i="0">
                <a:solidFill>
                  <a:srgbClr val="595959"/>
                </a:solidFill>
                <a:latin typeface="Calibri"/>
              </a:rPr>
              <a:t>Bengio et al.: a neural language model</a:t>
            </a:r>
          </a:p>
          <a:p>
            <a:pPr>
              <a:spcAft>
                <a:spcPts val="700"/>
              </a:spcAft>
            </a:pPr>
            <a:r>
              <a:rPr sz="1900" b="1" i="0">
                <a:solidFill>
                  <a:srgbClr val="FF0000"/>
                </a:solidFill>
                <a:latin typeface="Calibri"/>
              </a:rPr>
              <a:t>2010  </a:t>
            </a:r>
            <a:r>
              <a:rPr sz="1900" b="0" i="0">
                <a:solidFill>
                  <a:srgbClr val="595959"/>
                </a:solidFill>
                <a:latin typeface="Calibri"/>
              </a:rPr>
              <a:t>Mikolov: recurrent LMs beat n-grams</a:t>
            </a:r>
          </a:p>
          <a:p>
            <a:pPr>
              <a:spcAft>
                <a:spcPts val="700"/>
              </a:spcAft>
            </a:pPr>
            <a:r>
              <a:rPr sz="1900" b="1" i="0">
                <a:solidFill>
                  <a:srgbClr val="362FEC"/>
                </a:solidFill>
                <a:latin typeface="Calibri"/>
              </a:rPr>
              <a:t>2013  </a:t>
            </a:r>
            <a:r>
              <a:rPr sz="1900" b="0" i="0">
                <a:solidFill>
                  <a:srgbClr val="595959"/>
                </a:solidFill>
                <a:latin typeface="Calibri"/>
              </a:rPr>
              <a:t>word2vec</a:t>
            </a:r>
          </a:p>
          <a:p>
            <a:pPr>
              <a:spcAft>
                <a:spcPts val="700"/>
              </a:spcAft>
            </a:pPr>
            <a:r>
              <a:rPr sz="1900" b="1" i="0">
                <a:solidFill>
                  <a:srgbClr val="FF0000"/>
                </a:solidFill>
                <a:latin typeface="Calibri"/>
              </a:rPr>
              <a:t>2014  </a:t>
            </a:r>
            <a:r>
              <a:rPr sz="1900" b="0" i="0">
                <a:solidFill>
                  <a:srgbClr val="595959"/>
                </a:solidFill>
                <a:latin typeface="Calibri"/>
              </a:rPr>
              <a:t>translation with two LSTMs; attention</a:t>
            </a:r>
          </a:p>
          <a:p>
            <a:pPr>
              <a:spcAft>
                <a:spcPts val="700"/>
              </a:spcAft>
            </a:pPr>
            <a:r>
              <a:rPr sz="1900" b="1" i="0">
                <a:solidFill>
                  <a:srgbClr val="FF0000"/>
                </a:solidFill>
                <a:latin typeface="Calibri"/>
              </a:rPr>
              <a:t>2015  </a:t>
            </a:r>
            <a:r>
              <a:rPr sz="1900" b="0" i="0">
                <a:solidFill>
                  <a:srgbClr val="000000"/>
                </a:solidFill>
                <a:latin typeface="Calibri"/>
              </a:rPr>
              <a:t>Karpathy's char-rnn</a:t>
            </a:r>
          </a:p>
        </p:txBody>
      </p:sp>
      <p:sp>
        <p:nvSpPr>
          <p:cNvPr id="5" name="sample"/>
          <p:cNvSpPr txBox="1"/>
          <p:nvPr/>
        </p:nvSpPr>
        <p:spPr>
          <a:xfrm>
            <a:off x="6583680" y="1828800"/>
            <a:ext cx="5303520" cy="2743200"/>
          </a:xfrm>
          <a:prstGeom prst="rect">
            <a:avLst/>
          </a:prstGeom>
          <a:noFill/>
        </p:spPr>
        <p:txBody>
          <a:bodyPr wrap="square" lIns="0" rIns="0" tIns="0" bIns="0">
            <a:spAutoFit/>
          </a:bodyPr>
          <a:lstStyle/>
          <a:p>
            <a:pPr>
              <a:lnSpc>
                <a:spcPct val="110000"/>
              </a:lnSpc>
              <a:spcAft>
                <a:spcPts val="1200"/>
              </a:spcAft>
            </a:pPr>
            <a:r>
              <a:rPr sz="1800" b="0" i="1">
                <a:solidFill>
                  <a:srgbClr val="000000"/>
                </a:solidFill>
                <a:latin typeface="Calibri"/>
              </a:rPr>
              <a:t>once upon a time, there was an intelligent bear. he was a wisd carefully trusted the flashith. he was a bear and a fish. at the party, they started to walk outside and laughed you today. max had talked to her daughter. it felt something…</a:t>
            </a:r>
          </a:p>
        </p:txBody>
      </p:sp>
      <p:sp>
        <p:nvSpPr>
          <p:cNvPr id="6" name="description"/>
          <p:cNvSpPr txBox="1"/>
          <p:nvPr/>
        </p:nvSpPr>
        <p:spPr>
          <a:xfrm>
            <a:off x="6583680" y="4663440"/>
            <a:ext cx="5303520" cy="548640"/>
          </a:xfrm>
          <a:prstGeom prst="rect">
            <a:avLst/>
          </a:prstGeom>
          <a:noFill/>
        </p:spPr>
        <p:txBody>
          <a:bodyPr wrap="square" lIns="0" rIns="0" tIns="0" bIns="0">
            <a:spAutoFit/>
          </a:bodyPr>
          <a:lstStyle/>
          <a:p>
            <a:pPr>
              <a:spcAft>
                <a:spcPts val="1200"/>
              </a:spcAft>
            </a:pPr>
            <a:r>
              <a:rPr sz="1400" b="0" i="0">
                <a:solidFill>
                  <a:srgbClr val="595959"/>
                </a:solidFill>
                <a:latin typeface="Calibri"/>
              </a:rPr>
              <a:t>an LSTM writing, one character at a time (trained on TinyStories, as in Karpathy's char-rnn)</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timeline of landmark results</a:t>
            </a:r>
          </a:p>
        </p:txBody>
      </p:sp>
      <p:sp>
        <p:nvSpPr>
          <p:cNvPr id="4" name="points"/>
          <p:cNvSpPr txBox="1"/>
          <p:nvPr/>
        </p:nvSpPr>
        <p:spPr>
          <a:xfrm>
            <a:off x="384048" y="1463040"/>
            <a:ext cx="6035040" cy="4937760"/>
          </a:xfrm>
          <a:prstGeom prst="rect">
            <a:avLst/>
          </a:prstGeom>
          <a:noFill/>
        </p:spPr>
        <p:txBody>
          <a:bodyPr wrap="square" lIns="0" rIns="0" tIns="0" bIns="0">
            <a:spAutoFit/>
          </a:bodyPr>
          <a:lstStyle/>
          <a:p>
            <a:pPr>
              <a:spcAft>
                <a:spcPts val="700"/>
              </a:spcAft>
            </a:pPr>
            <a:r>
              <a:rPr sz="1900" b="1" i="0">
                <a:solidFill>
                  <a:srgbClr val="00B050"/>
                </a:solidFill>
                <a:latin typeface="Calibri"/>
              </a:rPr>
              <a:t>1948–2007  </a:t>
            </a:r>
            <a:r>
              <a:rPr sz="1900" b="0" i="0">
                <a:solidFill>
                  <a:srgbClr val="595959"/>
                </a:solidFill>
                <a:latin typeface="Calibri"/>
              </a:rPr>
              <a:t>counting: Shannon to Google's 2 trillion words</a:t>
            </a:r>
          </a:p>
          <a:p>
            <a:pPr>
              <a:spcAft>
                <a:spcPts val="700"/>
              </a:spcAft>
            </a:pPr>
            <a:r>
              <a:rPr sz="1900" b="1" i="0">
                <a:solidFill>
                  <a:srgbClr val="FF0000"/>
                </a:solidFill>
                <a:latin typeface="Calibri"/>
              </a:rPr>
              <a:t>1990  </a:t>
            </a:r>
            <a:r>
              <a:rPr sz="1900" b="0" i="0">
                <a:solidFill>
                  <a:srgbClr val="595959"/>
                </a:solidFill>
                <a:latin typeface="Calibri"/>
              </a:rPr>
              <a:t>Elman: a recurrent network</a:t>
            </a:r>
          </a:p>
          <a:p>
            <a:pPr>
              <a:spcAft>
                <a:spcPts val="700"/>
              </a:spcAft>
            </a:pPr>
            <a:r>
              <a:rPr sz="1900" b="1" i="0">
                <a:solidFill>
                  <a:srgbClr val="FF0000"/>
                </a:solidFill>
                <a:latin typeface="Calibri"/>
              </a:rPr>
              <a:t>1997  </a:t>
            </a:r>
            <a:r>
              <a:rPr sz="1900" b="0" i="0">
                <a:solidFill>
                  <a:srgbClr val="595959"/>
                </a:solidFill>
                <a:latin typeface="Calibri"/>
              </a:rPr>
              <a:t>Hochreiter and Schmidhuber: the LSTM</a:t>
            </a:r>
          </a:p>
          <a:p>
            <a:pPr>
              <a:spcAft>
                <a:spcPts val="700"/>
              </a:spcAft>
            </a:pPr>
            <a:r>
              <a:rPr sz="1900" b="1" i="0">
                <a:solidFill>
                  <a:srgbClr val="FF0000"/>
                </a:solidFill>
                <a:latin typeface="Calibri"/>
              </a:rPr>
              <a:t>2003  </a:t>
            </a:r>
            <a:r>
              <a:rPr sz="1900" b="0" i="0">
                <a:solidFill>
                  <a:srgbClr val="595959"/>
                </a:solidFill>
                <a:latin typeface="Calibri"/>
              </a:rPr>
              <a:t>Bengio et al.: a neural language model</a:t>
            </a:r>
          </a:p>
          <a:p>
            <a:pPr>
              <a:spcAft>
                <a:spcPts val="700"/>
              </a:spcAft>
            </a:pPr>
            <a:r>
              <a:rPr sz="1900" b="1" i="0">
                <a:solidFill>
                  <a:srgbClr val="FF0000"/>
                </a:solidFill>
                <a:latin typeface="Calibri"/>
              </a:rPr>
              <a:t>2010  </a:t>
            </a:r>
            <a:r>
              <a:rPr sz="1900" b="0" i="0">
                <a:solidFill>
                  <a:srgbClr val="595959"/>
                </a:solidFill>
                <a:latin typeface="Calibri"/>
              </a:rPr>
              <a:t>Mikolov: recurrent LMs beat n-grams</a:t>
            </a:r>
          </a:p>
          <a:p>
            <a:pPr>
              <a:spcAft>
                <a:spcPts val="700"/>
              </a:spcAft>
            </a:pPr>
            <a:r>
              <a:rPr sz="1900" b="1" i="0">
                <a:solidFill>
                  <a:srgbClr val="362FEC"/>
                </a:solidFill>
                <a:latin typeface="Calibri"/>
              </a:rPr>
              <a:t>2013  </a:t>
            </a:r>
            <a:r>
              <a:rPr sz="1900" b="0" i="0">
                <a:solidFill>
                  <a:srgbClr val="595959"/>
                </a:solidFill>
                <a:latin typeface="Calibri"/>
              </a:rPr>
              <a:t>word2vec</a:t>
            </a:r>
          </a:p>
          <a:p>
            <a:pPr>
              <a:spcAft>
                <a:spcPts val="700"/>
              </a:spcAft>
            </a:pPr>
            <a:r>
              <a:rPr sz="1900" b="1" i="0">
                <a:solidFill>
                  <a:srgbClr val="FF0000"/>
                </a:solidFill>
                <a:latin typeface="Calibri"/>
              </a:rPr>
              <a:t>2014  </a:t>
            </a:r>
            <a:r>
              <a:rPr sz="1900" b="0" i="0">
                <a:solidFill>
                  <a:srgbClr val="595959"/>
                </a:solidFill>
                <a:latin typeface="Calibri"/>
              </a:rPr>
              <a:t>translation with two LSTMs; attention</a:t>
            </a:r>
          </a:p>
          <a:p>
            <a:pPr>
              <a:spcAft>
                <a:spcPts val="700"/>
              </a:spcAft>
            </a:pPr>
            <a:r>
              <a:rPr sz="1900" b="1" i="0">
                <a:solidFill>
                  <a:srgbClr val="FF0000"/>
                </a:solidFill>
                <a:latin typeface="Calibri"/>
              </a:rPr>
              <a:t>2015  </a:t>
            </a:r>
            <a:r>
              <a:rPr sz="1900" b="0" i="0">
                <a:solidFill>
                  <a:srgbClr val="595959"/>
                </a:solidFill>
                <a:latin typeface="Calibri"/>
              </a:rPr>
              <a:t>Karpathy's char-rnn</a:t>
            </a:r>
          </a:p>
          <a:p>
            <a:pPr>
              <a:spcAft>
                <a:spcPts val="700"/>
              </a:spcAft>
            </a:pPr>
            <a:r>
              <a:rPr sz="1900" b="1" i="0">
                <a:solidFill>
                  <a:srgbClr val="ED7D31"/>
                </a:solidFill>
                <a:latin typeface="Calibri"/>
              </a:rPr>
              <a:t>2015–17  </a:t>
            </a:r>
            <a:r>
              <a:rPr sz="1900" b="0" i="0">
                <a:solidFill>
                  <a:srgbClr val="000000"/>
                </a:solidFill>
                <a:latin typeface="Calibri"/>
              </a:rPr>
              <a:t>LSTMs in speech and translation products</a:t>
            </a:r>
          </a:p>
        </p:txBody>
      </p:sp>
      <p:grpSp>
        <p:nvGrpSpPr>
          <p:cNvPr id="5" name="picture google_home"/>
          <p:cNvGrpSpPr/>
          <p:nvPr/>
        </p:nvGrpSpPr>
        <p:grpSpPr>
          <a:xfrm>
            <a:off x="7816596" y="1645920"/>
            <a:ext cx="2837687" cy="3840479"/>
            <a:chOff x="7816596" y="1645920"/>
            <a:chExt cx="2837687" cy="3840479"/>
          </a:xfrm>
        </p:grpSpPr>
        <p:pic>
          <p:nvPicPr>
            <p:cNvPr id="6" name="Picture 5" descr="google_home.jpg"/>
            <p:cNvPicPr>
              <a:picLocks noChangeAspect="1"/>
            </p:cNvPicPr>
            <p:nvPr/>
          </p:nvPicPr>
          <p:blipFill>
            <a:blip r:embed="rId3"/>
            <a:stretch>
              <a:fillRect/>
            </a:stretch>
          </p:blipFill>
          <p:spPr>
            <a:xfrm>
              <a:off x="7816596" y="1645920"/>
              <a:ext cx="2837687" cy="3474720"/>
            </a:xfrm>
            <a:prstGeom prst="rect">
              <a:avLst/>
            </a:prstGeom>
          </p:spPr>
        </p:pic>
        <p:sp>
          <p:nvSpPr>
            <p:cNvPr id="7" name="TextBox 6"/>
            <p:cNvSpPr txBox="1"/>
            <p:nvPr/>
          </p:nvSpPr>
          <p:spPr>
            <a:xfrm>
              <a:off x="7816596" y="5166359"/>
              <a:ext cx="2837687" cy="320040"/>
            </a:xfrm>
            <a:prstGeom prst="rect">
              <a:avLst/>
            </a:prstGeom>
            <a:noFill/>
          </p:spPr>
          <p:txBody>
            <a:bodyPr wrap="square" lIns="0" rIns="0" tIns="0" bIns="0">
              <a:spAutoFit/>
            </a:bodyPr>
            <a:lstStyle/>
            <a:p>
              <a:pPr algn="ctr"/>
              <a:r>
                <a:rPr sz="1400">
                  <a:solidFill>
                    <a:srgbClr val="595959"/>
                  </a:solidFill>
                  <a:latin typeface="Calibri"/>
                </a:rPr>
                <a:t>a voice assistant</a:t>
              </a:r>
            </a:p>
          </p:txBody>
        </p:sp>
      </p:gr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timeline of landmark results</a:t>
            </a:r>
          </a:p>
        </p:txBody>
      </p:sp>
      <p:sp>
        <p:nvSpPr>
          <p:cNvPr id="4" name="points"/>
          <p:cNvSpPr txBox="1"/>
          <p:nvPr/>
        </p:nvSpPr>
        <p:spPr>
          <a:xfrm>
            <a:off x="384048" y="1463040"/>
            <a:ext cx="6035040" cy="4937760"/>
          </a:xfrm>
          <a:prstGeom prst="rect">
            <a:avLst/>
          </a:prstGeom>
          <a:noFill/>
        </p:spPr>
        <p:txBody>
          <a:bodyPr wrap="square" lIns="0" rIns="0" tIns="0" bIns="0">
            <a:spAutoFit/>
          </a:bodyPr>
          <a:lstStyle/>
          <a:p>
            <a:pPr>
              <a:spcAft>
                <a:spcPts val="700"/>
              </a:spcAft>
            </a:pPr>
            <a:r>
              <a:rPr sz="1900" b="1" i="0">
                <a:solidFill>
                  <a:srgbClr val="00B050"/>
                </a:solidFill>
                <a:latin typeface="Calibri"/>
              </a:rPr>
              <a:t>1948–2007  </a:t>
            </a:r>
            <a:r>
              <a:rPr sz="1900" b="0" i="0">
                <a:solidFill>
                  <a:srgbClr val="595959"/>
                </a:solidFill>
                <a:latin typeface="Calibri"/>
              </a:rPr>
              <a:t>counting: Shannon to Google's 2 trillion words</a:t>
            </a:r>
          </a:p>
          <a:p>
            <a:pPr>
              <a:spcAft>
                <a:spcPts val="700"/>
              </a:spcAft>
            </a:pPr>
            <a:r>
              <a:rPr sz="1900" b="1" i="0">
                <a:solidFill>
                  <a:srgbClr val="FF0000"/>
                </a:solidFill>
                <a:latin typeface="Calibri"/>
              </a:rPr>
              <a:t>1990  </a:t>
            </a:r>
            <a:r>
              <a:rPr sz="1900" b="0" i="0">
                <a:solidFill>
                  <a:srgbClr val="595959"/>
                </a:solidFill>
                <a:latin typeface="Calibri"/>
              </a:rPr>
              <a:t>Elman: a recurrent network</a:t>
            </a:r>
          </a:p>
          <a:p>
            <a:pPr>
              <a:spcAft>
                <a:spcPts val="700"/>
              </a:spcAft>
            </a:pPr>
            <a:r>
              <a:rPr sz="1900" b="1" i="0">
                <a:solidFill>
                  <a:srgbClr val="FF0000"/>
                </a:solidFill>
                <a:latin typeface="Calibri"/>
              </a:rPr>
              <a:t>1997  </a:t>
            </a:r>
            <a:r>
              <a:rPr sz="1900" b="0" i="0">
                <a:solidFill>
                  <a:srgbClr val="595959"/>
                </a:solidFill>
                <a:latin typeface="Calibri"/>
              </a:rPr>
              <a:t>Hochreiter and Schmidhuber: the LSTM</a:t>
            </a:r>
          </a:p>
          <a:p>
            <a:pPr>
              <a:spcAft>
                <a:spcPts val="700"/>
              </a:spcAft>
            </a:pPr>
            <a:r>
              <a:rPr sz="1900" b="1" i="0">
                <a:solidFill>
                  <a:srgbClr val="FF0000"/>
                </a:solidFill>
                <a:latin typeface="Calibri"/>
              </a:rPr>
              <a:t>2003  </a:t>
            </a:r>
            <a:r>
              <a:rPr sz="1900" b="0" i="0">
                <a:solidFill>
                  <a:srgbClr val="595959"/>
                </a:solidFill>
                <a:latin typeface="Calibri"/>
              </a:rPr>
              <a:t>Bengio et al.: a neural language model</a:t>
            </a:r>
          </a:p>
          <a:p>
            <a:pPr>
              <a:spcAft>
                <a:spcPts val="700"/>
              </a:spcAft>
            </a:pPr>
            <a:r>
              <a:rPr sz="1900" b="1" i="0">
                <a:solidFill>
                  <a:srgbClr val="FF0000"/>
                </a:solidFill>
                <a:latin typeface="Calibri"/>
              </a:rPr>
              <a:t>2010  </a:t>
            </a:r>
            <a:r>
              <a:rPr sz="1900" b="0" i="0">
                <a:solidFill>
                  <a:srgbClr val="595959"/>
                </a:solidFill>
                <a:latin typeface="Calibri"/>
              </a:rPr>
              <a:t>Mikolov: recurrent LMs beat n-grams</a:t>
            </a:r>
          </a:p>
          <a:p>
            <a:pPr>
              <a:spcAft>
                <a:spcPts val="700"/>
              </a:spcAft>
            </a:pPr>
            <a:r>
              <a:rPr sz="1900" b="1" i="0">
                <a:solidFill>
                  <a:srgbClr val="362FEC"/>
                </a:solidFill>
                <a:latin typeface="Calibri"/>
              </a:rPr>
              <a:t>2013  </a:t>
            </a:r>
            <a:r>
              <a:rPr sz="1900" b="0" i="0">
                <a:solidFill>
                  <a:srgbClr val="595959"/>
                </a:solidFill>
                <a:latin typeface="Calibri"/>
              </a:rPr>
              <a:t>word2vec</a:t>
            </a:r>
          </a:p>
          <a:p>
            <a:pPr>
              <a:spcAft>
                <a:spcPts val="700"/>
              </a:spcAft>
            </a:pPr>
            <a:r>
              <a:rPr sz="1900" b="1" i="0">
                <a:solidFill>
                  <a:srgbClr val="FF0000"/>
                </a:solidFill>
                <a:latin typeface="Calibri"/>
              </a:rPr>
              <a:t>2014  </a:t>
            </a:r>
            <a:r>
              <a:rPr sz="1900" b="0" i="0">
                <a:solidFill>
                  <a:srgbClr val="595959"/>
                </a:solidFill>
                <a:latin typeface="Calibri"/>
              </a:rPr>
              <a:t>translation with two LSTMs; attention</a:t>
            </a:r>
          </a:p>
          <a:p>
            <a:pPr>
              <a:spcAft>
                <a:spcPts val="700"/>
              </a:spcAft>
            </a:pPr>
            <a:r>
              <a:rPr sz="1900" b="1" i="0">
                <a:solidFill>
                  <a:srgbClr val="FF0000"/>
                </a:solidFill>
                <a:latin typeface="Calibri"/>
              </a:rPr>
              <a:t>2015  </a:t>
            </a:r>
            <a:r>
              <a:rPr sz="1900" b="0" i="0">
                <a:solidFill>
                  <a:srgbClr val="595959"/>
                </a:solidFill>
                <a:latin typeface="Calibri"/>
              </a:rPr>
              <a:t>Karpathy's char-rnn</a:t>
            </a:r>
          </a:p>
          <a:p>
            <a:pPr>
              <a:spcAft>
                <a:spcPts val="700"/>
              </a:spcAft>
            </a:pPr>
            <a:r>
              <a:rPr sz="1900" b="1" i="0">
                <a:solidFill>
                  <a:srgbClr val="ED7D31"/>
                </a:solidFill>
                <a:latin typeface="Calibri"/>
              </a:rPr>
              <a:t>2015–17  </a:t>
            </a:r>
            <a:r>
              <a:rPr sz="1900" b="0" i="0">
                <a:solidFill>
                  <a:srgbClr val="595959"/>
                </a:solidFill>
                <a:latin typeface="Calibri"/>
              </a:rPr>
              <a:t>LSTMs in speech and translation products</a:t>
            </a:r>
          </a:p>
          <a:p>
            <a:pPr>
              <a:spcAft>
                <a:spcPts val="700"/>
              </a:spcAft>
            </a:pPr>
            <a:r>
              <a:rPr sz="1900" b="1" i="0">
                <a:solidFill>
                  <a:srgbClr val="ED7D31"/>
                </a:solidFill>
                <a:latin typeface="Calibri"/>
              </a:rPr>
              <a:t>2017  </a:t>
            </a:r>
            <a:r>
              <a:rPr sz="1900" b="0" i="0">
                <a:solidFill>
                  <a:srgbClr val="000000"/>
                </a:solidFill>
                <a:latin typeface="Calibri"/>
              </a:rPr>
              <a:t>the Transformer</a:t>
            </a:r>
          </a:p>
        </p:txBody>
      </p:sp>
      <p:grpSp>
        <p:nvGrpSpPr>
          <p:cNvPr id="5" name="picture transformer"/>
          <p:cNvGrpSpPr/>
          <p:nvPr/>
        </p:nvGrpSpPr>
        <p:grpSpPr>
          <a:xfrm>
            <a:off x="8229600" y="1371600"/>
            <a:ext cx="3052500" cy="5303520"/>
            <a:chOff x="8229600" y="1371600"/>
            <a:chExt cx="3052500" cy="5303520"/>
          </a:xfrm>
        </p:grpSpPr>
        <p:pic>
          <p:nvPicPr>
            <p:cNvPr id="6" name="Picture 5" descr="transformer.jpg"/>
            <p:cNvPicPr>
              <a:picLocks noChangeAspect="1"/>
            </p:cNvPicPr>
            <p:nvPr/>
          </p:nvPicPr>
          <p:blipFill>
            <a:blip r:embed="rId3"/>
            <a:stretch>
              <a:fillRect/>
            </a:stretch>
          </p:blipFill>
          <p:spPr>
            <a:xfrm>
              <a:off x="8229600" y="1371600"/>
              <a:ext cx="3052500" cy="4937760"/>
            </a:xfrm>
            <a:prstGeom prst="rect">
              <a:avLst/>
            </a:prstGeom>
          </p:spPr>
        </p:pic>
        <p:sp>
          <p:nvSpPr>
            <p:cNvPr id="7" name="TextBox 6"/>
            <p:cNvSpPr txBox="1"/>
            <p:nvPr/>
          </p:nvSpPr>
          <p:spPr>
            <a:xfrm>
              <a:off x="8229600" y="6355080"/>
              <a:ext cx="3052500" cy="320040"/>
            </a:xfrm>
            <a:prstGeom prst="rect">
              <a:avLst/>
            </a:prstGeom>
            <a:noFill/>
          </p:spPr>
          <p:txBody>
            <a:bodyPr wrap="square" lIns="0" rIns="0" tIns="0" bIns="0">
              <a:spAutoFit/>
            </a:bodyPr>
            <a:lstStyle/>
            <a:p>
              <a:pPr algn="ctr"/>
              <a:r>
                <a:rPr sz="1400">
                  <a:solidFill>
                    <a:srgbClr val="595959"/>
                  </a:solidFill>
                  <a:latin typeface="Calibri"/>
                </a:rPr>
                <a:t>the Transformer</a:t>
              </a:r>
            </a:p>
          </p:txBody>
        </p:sp>
      </p:gr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bigram model as a network: counting becomes optimization</a:t>
            </a:r>
          </a:p>
        </p:txBody>
      </p:sp>
      <p:pic>
        <p:nvPicPr>
          <p:cNvPr id="4" name="eq softmax" descr="softmax.png"/>
          <p:cNvPicPr>
            <a:picLocks noChangeAspect="1"/>
          </p:cNvPicPr>
          <p:nvPr/>
        </p:nvPicPr>
        <p:blipFill>
          <a:blip r:embed="rId3"/>
          <a:stretch>
            <a:fillRect/>
          </a:stretch>
        </p:blipFill>
        <p:spPr>
          <a:xfrm>
            <a:off x="384048" y="1508760"/>
            <a:ext cx="2777337" cy="733196"/>
          </a:xfrm>
          <a:prstGeom prst="rect">
            <a:avLst/>
          </a:prstGeom>
        </p:spPr>
      </p:pic>
      <p:sp>
        <p:nvSpPr>
          <p:cNvPr id="5" name="points"/>
          <p:cNvSpPr txBox="1"/>
          <p:nvPr/>
        </p:nvSpPr>
        <p:spPr>
          <a:xfrm>
            <a:off x="384048" y="2514600"/>
            <a:ext cx="4937760" cy="4572000"/>
          </a:xfrm>
          <a:prstGeom prst="rect">
            <a:avLst/>
          </a:prstGeom>
          <a:noFill/>
        </p:spPr>
        <p:txBody>
          <a:bodyPr wrap="square" lIns="0" rIns="0" tIns="0" bIns="0">
            <a:spAutoFit/>
          </a:bodyPr>
          <a:lstStyle/>
          <a:p>
            <a:pPr>
              <a:spcAft>
                <a:spcPts val="1600"/>
              </a:spcAft>
            </a:pPr>
            <a:r>
              <a:rPr sz="2100" b="1" i="0">
                <a:solidFill>
                  <a:srgbClr val="00B050"/>
                </a:solidFill>
                <a:latin typeface="Calibri"/>
              </a:rPr>
              <a:t>gradient descent finds the counts</a:t>
            </a:r>
          </a:p>
          <a:p>
            <a:pPr>
              <a:spcAft>
                <a:spcPts val="1600"/>
              </a:spcAft>
            </a:pPr>
            <a:r>
              <a:rPr sz="2100" b="1" i="0">
                <a:solidFill>
                  <a:srgbClr val="FF0000"/>
                </a:solidFill>
                <a:latin typeface="Calibri"/>
              </a:rPr>
              <a:t>now the table is a function we can change</a:t>
            </a:r>
          </a:p>
          <a:p>
            <a:pPr>
              <a:spcAft>
                <a:spcPts val="1600"/>
              </a:spcAft>
            </a:pPr>
            <a:r>
              <a:rPr sz="2100" b="0" i="0">
                <a:solidFill>
                  <a:srgbClr val="000000"/>
                </a:solidFill>
                <a:latin typeface="Calibri"/>
              </a:rPr>
              <a:t>factor it through word vectors:</a:t>
            </a:r>
          </a:p>
        </p:txBody>
      </p:sp>
      <p:pic>
        <p:nvPicPr>
          <p:cNvPr id="6" name="eq factored" descr="factored.png"/>
          <p:cNvPicPr>
            <a:picLocks noChangeAspect="1"/>
          </p:cNvPicPr>
          <p:nvPr/>
        </p:nvPicPr>
        <p:blipFill>
          <a:blip r:embed="rId4"/>
          <a:stretch>
            <a:fillRect/>
          </a:stretch>
        </p:blipFill>
        <p:spPr>
          <a:xfrm>
            <a:off x="384048" y="4069080"/>
            <a:ext cx="3719779" cy="378561"/>
          </a:xfrm>
          <a:prstGeom prst="rect">
            <a:avLst/>
          </a:prstGeom>
        </p:spPr>
      </p:pic>
      <p:pic>
        <p:nvPicPr>
          <p:cNvPr id="7" name="picture" descr="bigram-net.png"/>
          <p:cNvPicPr>
            <a:picLocks noChangeAspect="1"/>
          </p:cNvPicPr>
          <p:nvPr/>
        </p:nvPicPr>
        <p:blipFill>
          <a:blip r:embed="rId5"/>
          <a:stretch>
            <a:fillRect/>
          </a:stretch>
        </p:blipFill>
        <p:spPr>
          <a:xfrm>
            <a:off x="5394960" y="1463040"/>
            <a:ext cx="6583680" cy="24603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fixed-window model (Bengio et al., 2003)</a:t>
            </a:r>
          </a:p>
        </p:txBody>
      </p:sp>
      <p:pic>
        <p:nvPicPr>
          <p:cNvPr id="4" name="picture" descr="bengio-model.png"/>
          <p:cNvPicPr>
            <a:picLocks noChangeAspect="1"/>
          </p:cNvPicPr>
          <p:nvPr/>
        </p:nvPicPr>
        <p:blipFill>
          <a:blip r:embed="rId3"/>
          <a:stretch>
            <a:fillRect/>
          </a:stretch>
        </p:blipFill>
        <p:spPr>
          <a:xfrm>
            <a:off x="384048" y="1463040"/>
            <a:ext cx="6949440" cy="2975545"/>
          </a:xfrm>
          <a:prstGeom prst="rect">
            <a:avLst/>
          </a:prstGeom>
        </p:spPr>
      </p:pic>
      <p:pic>
        <p:nvPicPr>
          <p:cNvPr id="5" name="eq bengio" descr="bengio.png"/>
          <p:cNvPicPr>
            <a:picLocks noChangeAspect="1"/>
          </p:cNvPicPr>
          <p:nvPr/>
        </p:nvPicPr>
        <p:blipFill>
          <a:blip r:embed="rId4"/>
          <a:stretch>
            <a:fillRect/>
          </a:stretch>
        </p:blipFill>
        <p:spPr>
          <a:xfrm>
            <a:off x="384048" y="5715000"/>
            <a:ext cx="4369125" cy="207873"/>
          </a:xfrm>
          <a:prstGeom prst="rect">
            <a:avLst/>
          </a:prstGeom>
        </p:spPr>
      </p:pic>
      <p:sp>
        <p:nvSpPr>
          <p:cNvPr id="6" name="points"/>
          <p:cNvSpPr txBox="1"/>
          <p:nvPr/>
        </p:nvSpPr>
        <p:spPr>
          <a:xfrm>
            <a:off x="7589520" y="2011680"/>
            <a:ext cx="4297680" cy="4572000"/>
          </a:xfrm>
          <a:prstGeom prst="rect">
            <a:avLst/>
          </a:prstGeom>
          <a:noFill/>
        </p:spPr>
        <p:txBody>
          <a:bodyPr wrap="square" lIns="0" rIns="0" tIns="0" bIns="0">
            <a:spAutoFit/>
          </a:bodyPr>
          <a:lstStyle/>
          <a:p>
            <a:pPr>
              <a:spcAft>
                <a:spcPts val="1600"/>
              </a:spcAft>
            </a:pPr>
            <a:r>
              <a:rPr sz="2100" b="1" i="0">
                <a:solidFill>
                  <a:srgbClr val="00B050"/>
                </a:solidFill>
                <a:latin typeface="Calibri"/>
              </a:rPr>
              <a:t>word vectors, shared by all positions</a:t>
            </a:r>
          </a:p>
          <a:p>
            <a:pPr>
              <a:spcAft>
                <a:spcPts val="1600"/>
              </a:spcAft>
            </a:pPr>
            <a:r>
              <a:rPr sz="2100" b="1" i="0">
                <a:solidFill>
                  <a:srgbClr val="362FEC"/>
                </a:solidFill>
                <a:latin typeface="Calibri"/>
              </a:rPr>
              <a:t>parameters grow linearly in n</a:t>
            </a:r>
          </a:p>
        </p:txBody>
      </p:sp>
      <p:pic>
        <p:nvPicPr>
          <p:cNvPr id="7" name="picture" descr="window.png"/>
          <p:cNvPicPr>
            <a:picLocks noChangeAspect="1"/>
          </p:cNvPicPr>
          <p:nvPr/>
        </p:nvPicPr>
        <p:blipFill>
          <a:blip r:embed="rId5"/>
          <a:stretch>
            <a:fillRect/>
          </a:stretch>
        </p:blipFill>
        <p:spPr>
          <a:xfrm>
            <a:off x="1068097" y="1463040"/>
            <a:ext cx="10116765"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Hands-on</a:t>
            </a:r>
            <a:r>
              <a:rPr sz="3200" b="1" i="0">
                <a:solidFill>
                  <a:srgbClr val="000000"/>
                </a:solidFill>
                <a:latin typeface="Calibri"/>
              </a:rPr>
              <a:t>: Neural Language Models</a:t>
            </a:r>
          </a:p>
        </p:txBody>
      </p:sp>
      <p:sp>
        <p:nvSpPr>
          <p:cNvPr id="3" name="link"/>
          <p:cNvSpPr txBox="1"/>
          <p:nvPr/>
        </p:nvSpPr>
        <p:spPr>
          <a:xfrm>
            <a:off x="384048" y="868680"/>
            <a:ext cx="7315200" cy="365760"/>
          </a:xfrm>
          <a:prstGeom prst="rect">
            <a:avLst/>
          </a:prstGeom>
          <a:noFill/>
        </p:spPr>
        <p:txBody>
          <a:bodyPr wrap="square" lIns="0" rIns="0" tIns="0" bIns="0">
            <a:spAutoFit/>
          </a:bodyPr>
          <a:lstStyle/>
          <a:p>
            <a:pPr>
              <a:spcAft>
                <a:spcPts val="1200"/>
              </a:spcAft>
            </a:pPr>
            <a:r>
              <a:rPr sz="1600" b="0" i="0">
                <a:solidFill>
                  <a:srgbClr val="595959"/>
                </a:solidFill>
                <a:latin typeface="Calibri"/>
                <a:hlinkClick r:id="rId3"/>
              </a:rPr>
              <a:t>week02_handson.ipynb, stop 3</a:t>
            </a:r>
          </a:p>
        </p:txBody>
      </p:sp>
      <p:pic>
        <p:nvPicPr>
          <p:cNvPr id="4" name="picture" descr="cell21.png"/>
          <p:cNvPicPr>
            <a:picLocks noChangeAspect="1"/>
          </p:cNvPicPr>
          <p:nvPr/>
        </p:nvPicPr>
        <p:blipFill>
          <a:blip r:embed="rId4"/>
          <a:stretch>
            <a:fillRect/>
          </a:stretch>
        </p:blipFill>
        <p:spPr>
          <a:xfrm>
            <a:off x="384048" y="1417320"/>
            <a:ext cx="11338560" cy="1717963"/>
          </a:xfrm>
          <a:prstGeom prst="rect">
            <a:avLst/>
          </a:prstGeom>
        </p:spPr>
      </p:pic>
      <p:pic>
        <p:nvPicPr>
          <p:cNvPr id="5" name="picture" descr="cell23.png"/>
          <p:cNvPicPr>
            <a:picLocks noChangeAspect="1"/>
          </p:cNvPicPr>
          <p:nvPr/>
        </p:nvPicPr>
        <p:blipFill>
          <a:blip r:embed="rId5"/>
          <a:stretch>
            <a:fillRect/>
          </a:stretch>
        </p:blipFill>
        <p:spPr>
          <a:xfrm>
            <a:off x="384048" y="3318163"/>
            <a:ext cx="11338560" cy="2091176"/>
          </a:xfrm>
          <a:prstGeom prst="rect">
            <a:avLst/>
          </a:prstGeom>
        </p:spPr>
      </p:pic>
      <p:sp>
        <p:nvSpPr>
          <p:cNvPr id="6" name="takeaway"/>
          <p:cNvSpPr txBox="1"/>
          <p:nvPr/>
        </p:nvSpPr>
        <p:spPr>
          <a:xfrm>
            <a:off x="384048" y="617220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watch</a:t>
            </a:r>
            <a:r>
              <a:rPr sz="1800" b="0" i="0">
                <a:solidFill>
                  <a:srgbClr val="000000"/>
                </a:solidFill>
                <a:latin typeface="Calibri"/>
              </a:rPr>
              <a:t>: the names in the samples</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Neural</a:t>
            </a:r>
            <a:r>
              <a:rPr sz="3200" b="1" i="0">
                <a:solidFill>
                  <a:srgbClr val="000000"/>
                </a:solidFill>
                <a:latin typeface="Calibri"/>
              </a:rPr>
              <a:t> Language Models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What the window cannot see</a:t>
            </a:r>
          </a:p>
        </p:txBody>
      </p:sp>
      <p:sp>
        <p:nvSpPr>
          <p:cNvPr id="4" name="points"/>
          <p:cNvSpPr txBox="1"/>
          <p:nvPr/>
        </p:nvSpPr>
        <p:spPr>
          <a:xfrm>
            <a:off x="731520" y="1645920"/>
            <a:ext cx="10698480" cy="1463040"/>
          </a:xfrm>
          <a:prstGeom prst="rect">
            <a:avLst/>
          </a:prstGeom>
          <a:noFill/>
        </p:spPr>
        <p:txBody>
          <a:bodyPr wrap="square" lIns="0" rIns="0" tIns="0" bIns="0">
            <a:spAutoFit/>
          </a:bodyPr>
          <a:lstStyle/>
          <a:p>
            <a:pPr>
              <a:spcAft>
                <a:spcPts val="1200"/>
              </a:spcAft>
            </a:pPr>
            <a:r>
              <a:rPr sz="2600" b="0" i="0">
                <a:solidFill>
                  <a:srgbClr val="000000"/>
                </a:solidFill>
                <a:latin typeface="Calibri"/>
              </a:rPr>
              <a:t>once upon a time, there was a little boy named </a:t>
            </a:r>
            <a:r>
              <a:rPr sz="2600" b="1" i="0">
                <a:solidFill>
                  <a:srgbClr val="362FEC"/>
                </a:solidFill>
                <a:latin typeface="Calibri"/>
              </a:rPr>
              <a:t>timmy</a:t>
            </a:r>
            <a:r>
              <a:rPr sz="2600" b="0" i="0">
                <a:solidFill>
                  <a:srgbClr val="000000"/>
                </a:solidFill>
                <a:latin typeface="Calibri"/>
              </a:rPr>
              <a:t>. timmy loved to play. from that day on, </a:t>
            </a:r>
            <a:r>
              <a:rPr sz="2600" b="1" i="0">
                <a:solidFill>
                  <a:srgbClr val="FF0000"/>
                </a:solidFill>
                <a:latin typeface="Calibri"/>
              </a:rPr>
              <a:t>lily</a:t>
            </a:r>
            <a:r>
              <a:rPr sz="2600" b="0" i="0">
                <a:solidFill>
                  <a:srgbClr val="000000"/>
                </a:solidFill>
                <a:latin typeface="Calibri"/>
              </a:rPr>
              <a:t> thought it was so cool.</a:t>
            </a:r>
          </a:p>
        </p:txBody>
      </p:sp>
      <p:sp>
        <p:nvSpPr>
          <p:cNvPr id="5" name="points"/>
          <p:cNvSpPr txBox="1"/>
          <p:nvPr/>
        </p:nvSpPr>
        <p:spPr>
          <a:xfrm>
            <a:off x="731520" y="3566160"/>
            <a:ext cx="10058400" cy="4572000"/>
          </a:xfrm>
          <a:prstGeom prst="rect">
            <a:avLst/>
          </a:prstGeom>
          <a:noFill/>
        </p:spPr>
        <p:txBody>
          <a:bodyPr wrap="square" lIns="0" rIns="0" tIns="0" bIns="0">
            <a:spAutoFit/>
          </a:bodyPr>
          <a:lstStyle/>
          <a:p>
            <a:pPr>
              <a:spcAft>
                <a:spcPts val="1600"/>
              </a:spcAft>
            </a:pPr>
            <a:r>
              <a:rPr sz="2400" b="1" i="0">
                <a:solidFill>
                  <a:srgbClr val="FF0000"/>
                </a:solidFill>
                <a:latin typeface="Calibri"/>
              </a:rPr>
              <a:t>four words of memory</a:t>
            </a:r>
          </a:p>
          <a:p>
            <a:pPr>
              <a:spcAft>
                <a:spcPts val="1600"/>
              </a:spcAft>
            </a:pPr>
            <a:r>
              <a:rPr sz="2400" b="1" i="0">
                <a:solidFill>
                  <a:srgbClr val="00B050"/>
                </a:solidFill>
                <a:latin typeface="Calibri"/>
              </a:rPr>
              <a:t>share the weights across positions</a:t>
            </a:r>
          </a:p>
          <a:p>
            <a:pPr>
              <a:spcAft>
                <a:spcPts val="1600"/>
              </a:spcAft>
            </a:pPr>
            <a:r>
              <a:rPr sz="2400" b="1" i="0">
                <a:solidFill>
                  <a:srgbClr val="ED7D31"/>
                </a:solidFill>
                <a:latin typeface="Calibri"/>
              </a:rPr>
              <a:t>carry a state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recurrence: a machine with a state</a:t>
            </a:r>
          </a:p>
        </p:txBody>
      </p:sp>
      <p:sp>
        <p:nvSpPr>
          <p:cNvPr id="4" name="code"/>
          <p:cNvSpPr/>
          <p:nvPr/>
        </p:nvSpPr>
        <p:spPr>
          <a:xfrm>
            <a:off x="384048" y="1463040"/>
            <a:ext cx="5852160" cy="1211580"/>
          </a:xfrm>
          <a:prstGeom prst="roundRect">
            <a:avLst>
              <a:gd name="adj" fmla="val 3000"/>
            </a:avLst>
          </a:prstGeom>
          <a:solidFill>
            <a:srgbClr val="EDEDED"/>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tIns="54864" bIns="54864" wrap="square"/>
          <a:lstStyle/>
          <a:p>
            <a:pPr algn="l"/>
            <a:r>
              <a:rPr sz="1500" b="0" i="0">
                <a:solidFill>
                  <a:srgbClr val="000000"/>
                </a:solidFill>
                <a:latin typeface="Consolas"/>
              </a:rPr>
              <a:t>h = h0</a:t>
            </a:r>
          </a:p>
          <a:p>
            <a:pPr algn="l"/>
            <a:r>
              <a:rPr sz="1500" b="0" i="0">
                <a:solidFill>
                  <a:srgbClr val="000000"/>
                </a:solidFill>
                <a:latin typeface="Consolas"/>
              </a:rPr>
              <a:t>for x in text:</a:t>
            </a:r>
          </a:p>
          <a:p>
            <a:pPr algn="l"/>
            <a:r>
              <a:rPr sz="1500" b="0" i="0">
                <a:solidFill>
                  <a:srgbClr val="000000"/>
                </a:solidFill>
                <a:latin typeface="Consolas"/>
              </a:rPr>
              <a:t>    h = tanh(W @ h + V @ C[x] + d)   # read</a:t>
            </a:r>
          </a:p>
          <a:p>
            <a:pPr algn="l"/>
            <a:r>
              <a:rPr sz="1500" b="0" i="0">
                <a:solidFill>
                  <a:srgbClr val="000000"/>
                </a:solidFill>
                <a:latin typeface="Consolas"/>
              </a:rPr>
              <a:t>    q = softmax(b + U @ h)           # predict</a:t>
            </a:r>
          </a:p>
        </p:txBody>
      </p:sp>
      <p:pic>
        <p:nvPicPr>
          <p:cNvPr id="5" name="eq rnn" descr="rnn.png"/>
          <p:cNvPicPr>
            <a:picLocks noChangeAspect="1"/>
          </p:cNvPicPr>
          <p:nvPr/>
        </p:nvPicPr>
        <p:blipFill>
          <a:blip r:embed="rId3"/>
          <a:stretch>
            <a:fillRect/>
          </a:stretch>
        </p:blipFill>
        <p:spPr>
          <a:xfrm>
            <a:off x="6492240" y="1691640"/>
            <a:ext cx="5186111" cy="237378"/>
          </a:xfrm>
          <a:prstGeom prst="rect">
            <a:avLst/>
          </a:prstGeom>
        </p:spPr>
      </p:pic>
      <p:pic>
        <p:nvPicPr>
          <p:cNvPr id="6" name="picture" descr="rnn-unrolled.png"/>
          <p:cNvPicPr>
            <a:picLocks noChangeAspect="1"/>
          </p:cNvPicPr>
          <p:nvPr/>
        </p:nvPicPr>
        <p:blipFill>
          <a:blip r:embed="rId4"/>
          <a:stretch>
            <a:fillRect/>
          </a:stretch>
        </p:blipFill>
        <p:spPr>
          <a:xfrm>
            <a:off x="1697883" y="3017520"/>
            <a:ext cx="8765753" cy="32918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One character at a time</a:t>
            </a:r>
          </a:p>
        </p:txBody>
      </p:sp>
      <p:pic>
        <p:nvPicPr>
          <p:cNvPr id="4" name="picture" descr="rnn-predict.png"/>
          <p:cNvPicPr>
            <a:picLocks noChangeAspect="1"/>
          </p:cNvPicPr>
          <p:nvPr/>
        </p:nvPicPr>
        <p:blipFill>
          <a:blip r:embed="rId3"/>
          <a:stretch>
            <a:fillRect/>
          </a:stretch>
        </p:blipFill>
        <p:spPr>
          <a:xfrm>
            <a:off x="731520" y="1371600"/>
            <a:ext cx="10698480" cy="3883370"/>
          </a:xfrm>
          <a:prstGeom prst="rect">
            <a:avLst/>
          </a:prstGeom>
        </p:spPr>
      </p:pic>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Training: backpropagation through time</a:t>
            </a:r>
          </a:p>
        </p:txBody>
      </p:sp>
      <p:pic>
        <p:nvPicPr>
          <p:cNvPr id="4" name="picture" descr="bptt-graph.png"/>
          <p:cNvPicPr>
            <a:picLocks noChangeAspect="1"/>
          </p:cNvPicPr>
          <p:nvPr/>
        </p:nvPicPr>
        <p:blipFill>
          <a:blip r:embed="rId3"/>
          <a:stretch>
            <a:fillRect/>
          </a:stretch>
        </p:blipFill>
        <p:spPr>
          <a:xfrm>
            <a:off x="320040" y="1371600"/>
            <a:ext cx="6400800" cy="3454736"/>
          </a:xfrm>
          <a:prstGeom prst="rect">
            <a:avLst/>
          </a:prstGeom>
        </p:spPr>
      </p:pic>
      <p:sp>
        <p:nvSpPr>
          <p:cNvPr id="5" name="points"/>
          <p:cNvSpPr txBox="1"/>
          <p:nvPr/>
        </p:nvSpPr>
        <p:spPr>
          <a:xfrm>
            <a:off x="6949440" y="1463040"/>
            <a:ext cx="4937760" cy="457200"/>
          </a:xfrm>
          <a:prstGeom prst="rect">
            <a:avLst/>
          </a:prstGeom>
          <a:noFill/>
        </p:spPr>
        <p:txBody>
          <a:bodyPr wrap="square" lIns="0" rIns="0" tIns="0" bIns="0">
            <a:spAutoFit/>
          </a:bodyPr>
          <a:lstStyle/>
          <a:p>
            <a:pPr>
              <a:spcAft>
                <a:spcPts val="1200"/>
              </a:spcAft>
            </a:pPr>
            <a:r>
              <a:rPr sz="2000" b="1" i="0">
                <a:solidFill>
                  <a:srgbClr val="00B050"/>
                </a:solidFill>
                <a:latin typeface="Calibri"/>
              </a:rPr>
              <a:t>shared leaves: gradients add</a:t>
            </a:r>
          </a:p>
        </p:txBody>
      </p:sp>
      <p:pic>
        <p:nvPicPr>
          <p:cNvPr id="6" name="eq bptt_w" descr="bptt_w.png"/>
          <p:cNvPicPr>
            <a:picLocks noChangeAspect="1"/>
          </p:cNvPicPr>
          <p:nvPr/>
        </p:nvPicPr>
        <p:blipFill>
          <a:blip r:embed="rId4"/>
          <a:stretch>
            <a:fillRect/>
          </a:stretch>
        </p:blipFill>
        <p:spPr>
          <a:xfrm>
            <a:off x="6949440" y="2011680"/>
            <a:ext cx="4826812" cy="575157"/>
          </a:xfrm>
          <a:prstGeom prst="rect">
            <a:avLst/>
          </a:prstGeom>
        </p:spPr>
      </p:pic>
      <p:sp>
        <p:nvSpPr>
          <p:cNvPr id="7" name="points"/>
          <p:cNvSpPr txBox="1"/>
          <p:nvPr/>
        </p:nvSpPr>
        <p:spPr>
          <a:xfrm>
            <a:off x="6949440" y="3200400"/>
            <a:ext cx="4937760" cy="457200"/>
          </a:xfrm>
          <a:prstGeom prst="rect">
            <a:avLst/>
          </a:prstGeom>
          <a:noFill/>
        </p:spPr>
        <p:txBody>
          <a:bodyPr wrap="square" lIns="0" rIns="0" tIns="0" bIns="0">
            <a:spAutoFit/>
          </a:bodyPr>
          <a:lstStyle/>
          <a:p>
            <a:pPr>
              <a:spcAft>
                <a:spcPts val="1200"/>
              </a:spcAft>
            </a:pPr>
            <a:r>
              <a:rPr sz="2000" b="1" i="0">
                <a:solidFill>
                  <a:srgbClr val="FF0000"/>
                </a:solidFill>
                <a:latin typeface="Calibri"/>
              </a:rPr>
              <a:t>backwards in time</a:t>
            </a:r>
          </a:p>
        </p:txBody>
      </p:sp>
      <p:pic>
        <p:nvPicPr>
          <p:cNvPr id="8" name="eq bptt_rec" descr="bptt_rec.png"/>
          <p:cNvPicPr>
            <a:picLocks noChangeAspect="1"/>
          </p:cNvPicPr>
          <p:nvPr/>
        </p:nvPicPr>
        <p:blipFill>
          <a:blip r:embed="rId5"/>
          <a:stretch>
            <a:fillRect/>
          </a:stretch>
        </p:blipFill>
        <p:spPr>
          <a:xfrm>
            <a:off x="7040880" y="3749039"/>
            <a:ext cx="3660038" cy="7557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Why the plain network forgets</a:t>
            </a:r>
          </a:p>
        </p:txBody>
      </p:sp>
      <p:pic>
        <p:nvPicPr>
          <p:cNvPr id="4" name="eq scalar" descr="scalar.png"/>
          <p:cNvPicPr>
            <a:picLocks noChangeAspect="1"/>
          </p:cNvPicPr>
          <p:nvPr/>
        </p:nvPicPr>
        <p:blipFill>
          <a:blip r:embed="rId3"/>
          <a:stretch>
            <a:fillRect/>
          </a:stretch>
        </p:blipFill>
        <p:spPr>
          <a:xfrm>
            <a:off x="384048" y="1554480"/>
            <a:ext cx="4754636" cy="438424"/>
          </a:xfrm>
          <a:prstGeom prst="rect">
            <a:avLst/>
          </a:prstGeom>
        </p:spPr>
      </p:pic>
      <p:pic>
        <p:nvPicPr>
          <p:cNvPr id="5" name="picture" descr="powers.png"/>
          <p:cNvPicPr>
            <a:picLocks noChangeAspect="1"/>
          </p:cNvPicPr>
          <p:nvPr/>
        </p:nvPicPr>
        <p:blipFill>
          <a:blip r:embed="rId4"/>
          <a:stretch>
            <a:fillRect/>
          </a:stretch>
        </p:blipFill>
        <p:spPr>
          <a:xfrm>
            <a:off x="731520" y="2377440"/>
            <a:ext cx="4937760" cy="3117034"/>
          </a:xfrm>
          <a:prstGeom prst="rect">
            <a:avLst/>
          </a:prstGeom>
        </p:spPr>
      </p:pic>
      <p:pic>
        <p:nvPicPr>
          <p:cNvPr id="6" name="eq jac" descr="jac.png"/>
          <p:cNvPicPr>
            <a:picLocks noChangeAspect="1"/>
          </p:cNvPicPr>
          <p:nvPr/>
        </p:nvPicPr>
        <p:blipFill>
          <a:blip r:embed="rId5"/>
          <a:stretch>
            <a:fillRect/>
          </a:stretch>
        </p:blipFill>
        <p:spPr>
          <a:xfrm>
            <a:off x="6400800" y="1554480"/>
            <a:ext cx="3357676" cy="797356"/>
          </a:xfrm>
          <a:prstGeom prst="rect">
            <a:avLst/>
          </a:prstGeom>
        </p:spPr>
      </p:pic>
      <p:sp>
        <p:nvSpPr>
          <p:cNvPr id="7" name="points"/>
          <p:cNvSpPr txBox="1"/>
          <p:nvPr/>
        </p:nvSpPr>
        <p:spPr>
          <a:xfrm>
            <a:off x="6400800" y="3291840"/>
            <a:ext cx="5486400" cy="4572000"/>
          </a:xfrm>
          <a:prstGeom prst="rect">
            <a:avLst/>
          </a:prstGeom>
          <a:noFill/>
        </p:spPr>
        <p:txBody>
          <a:bodyPr wrap="square" lIns="0" rIns="0" tIns="0" bIns="0">
            <a:spAutoFit/>
          </a:bodyPr>
          <a:lstStyle/>
          <a:p>
            <a:pPr>
              <a:spcAft>
                <a:spcPts val="1600"/>
              </a:spcAft>
            </a:pPr>
            <a:r>
              <a:rPr sz="2100" b="1" i="0">
                <a:solidFill>
                  <a:srgbClr val="ED7D31"/>
                </a:solidFill>
                <a:latin typeface="Calibri"/>
              </a:rPr>
              <a:t>exploding: clip the gradient</a:t>
            </a:r>
          </a:p>
          <a:p>
            <a:pPr>
              <a:spcAft>
                <a:spcPts val="1600"/>
              </a:spcAft>
            </a:pPr>
            <a:r>
              <a:rPr sz="2100" b="1" i="0">
                <a:solidFill>
                  <a:srgbClr val="FF0000"/>
                </a:solidFill>
                <a:latin typeface="Calibri"/>
              </a:rPr>
              <a:t>vanishing: no signal from far back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Seeing the gradient vanish</a:t>
            </a:r>
          </a:p>
        </p:txBody>
      </p:sp>
      <p:pic>
        <p:nvPicPr>
          <p:cNvPr id="4" name="picture" descr="vanishing-a.png"/>
          <p:cNvPicPr>
            <a:picLocks noChangeAspect="1"/>
          </p:cNvPicPr>
          <p:nvPr/>
        </p:nvPicPr>
        <p:blipFill>
          <a:blip r:embed="rId3"/>
          <a:stretch>
            <a:fillRect/>
          </a:stretch>
        </p:blipFill>
        <p:spPr>
          <a:xfrm>
            <a:off x="384048" y="1371600"/>
            <a:ext cx="5287487" cy="4206240"/>
          </a:xfrm>
          <a:prstGeom prst="rect">
            <a:avLst/>
          </a:prstGeom>
        </p:spPr>
      </p:pic>
      <p:pic>
        <p:nvPicPr>
          <p:cNvPr id="5" name="picture" descr="vanishing-b.png"/>
          <p:cNvPicPr>
            <a:picLocks noChangeAspect="1"/>
          </p:cNvPicPr>
          <p:nvPr/>
        </p:nvPicPr>
        <p:blipFill>
          <a:blip r:embed="rId4"/>
          <a:stretch>
            <a:fillRect/>
          </a:stretch>
        </p:blipFill>
        <p:spPr>
          <a:xfrm>
            <a:off x="6126480" y="1371600"/>
            <a:ext cx="5760720" cy="4009270"/>
          </a:xfrm>
          <a:prstGeom prst="rect">
            <a:avLst/>
          </a:prstGeom>
        </p:spPr>
      </p:pic>
      <p:sp>
        <p:nvSpPr>
          <p:cNvPr id="6" name="description"/>
          <p:cNvSpPr txBox="1"/>
          <p:nvPr/>
        </p:nvSpPr>
        <p:spPr>
          <a:xfrm>
            <a:off x="384048" y="5715000"/>
            <a:ext cx="5486400" cy="548640"/>
          </a:xfrm>
          <a:prstGeom prst="rect">
            <a:avLst/>
          </a:prstGeom>
          <a:noFill/>
        </p:spPr>
        <p:txBody>
          <a:bodyPr wrap="square" lIns="0" rIns="0" tIns="0" bIns="0">
            <a:spAutoFit/>
          </a:bodyPr>
          <a:lstStyle/>
          <a:p>
            <a:pPr>
              <a:spcAft>
                <a:spcPts val="1200"/>
              </a:spcAft>
            </a:pPr>
            <a:r>
              <a:rPr sz="1700" b="0" i="0">
                <a:solidFill>
                  <a:srgbClr val="000000"/>
                </a:solidFill>
                <a:latin typeface="Calibri"/>
              </a:rPr>
              <a:t>white: saturated unit, slope ≈ 0</a:t>
            </a:r>
          </a:p>
        </p:txBody>
      </p:sp>
      <p:sp>
        <p:nvSpPr>
          <p:cNvPr id="7" name="description"/>
          <p:cNvSpPr txBox="1"/>
          <p:nvPr/>
        </p:nvSpPr>
        <p:spPr>
          <a:xfrm>
            <a:off x="6126480" y="5715000"/>
            <a:ext cx="5760720" cy="548640"/>
          </a:xfrm>
          <a:prstGeom prst="rect">
            <a:avLst/>
          </a:prstGeom>
          <a:noFill/>
        </p:spPr>
        <p:txBody>
          <a:bodyPr wrap="square" lIns="0" rIns="0" tIns="0" bIns="0">
            <a:spAutoFit/>
          </a:bodyPr>
          <a:lstStyle/>
          <a:p>
            <a:pPr>
              <a:spcAft>
                <a:spcPts val="1200"/>
              </a:spcAft>
            </a:pPr>
            <a:r>
              <a:rPr sz="1700" b="0" i="0">
                <a:solidFill>
                  <a:srgbClr val="000000"/>
                </a:solidFill>
                <a:latin typeface="Calibri"/>
              </a:rPr>
              <a:t>gradient reaching each earlier character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A memory test</a:t>
            </a:r>
          </a:p>
        </p:txBody>
      </p:sp>
      <p:sp>
        <p:nvSpPr>
          <p:cNvPr id="4" name="code"/>
          <p:cNvSpPr/>
          <p:nvPr/>
        </p:nvSpPr>
        <p:spPr>
          <a:xfrm>
            <a:off x="384048" y="1463040"/>
            <a:ext cx="5669280" cy="523494"/>
          </a:xfrm>
          <a:prstGeom prst="roundRect">
            <a:avLst>
              <a:gd name="adj" fmla="val 3000"/>
            </a:avLst>
          </a:prstGeom>
          <a:solidFill>
            <a:srgbClr val="EDEDED"/>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tIns="54864" bIns="54864" wrap="square"/>
          <a:lstStyle/>
          <a:p>
            <a:pPr algn="l"/>
            <a:r>
              <a:rPr sz="1800" b="0" i="0">
                <a:solidFill>
                  <a:srgbClr val="000000"/>
                </a:solidFill>
                <a:latin typeface="Consolas"/>
              </a:rPr>
              <a:t>5  12 9 14 11 8 15 13 10  ?   → 5</a:t>
            </a:r>
          </a:p>
        </p:txBody>
      </p:sp>
      <p:sp>
        <p:nvSpPr>
          <p:cNvPr id="5" name="points"/>
          <p:cNvSpPr txBox="1"/>
          <p:nvPr/>
        </p:nvSpPr>
        <p:spPr>
          <a:xfrm>
            <a:off x="384048" y="2377440"/>
            <a:ext cx="5669280" cy="4572000"/>
          </a:xfrm>
          <a:prstGeom prst="rect">
            <a:avLst/>
          </a:prstGeom>
          <a:noFill/>
        </p:spPr>
        <p:txBody>
          <a:bodyPr wrap="square" lIns="0" rIns="0" tIns="0" bIns="0">
            <a:spAutoFit/>
          </a:bodyPr>
          <a:lstStyle/>
          <a:p>
            <a:pPr>
              <a:spcAft>
                <a:spcPts val="1600"/>
              </a:spcAft>
            </a:pPr>
            <a:r>
              <a:rPr sz="2100" b="1" i="0">
                <a:solidFill>
                  <a:srgbClr val="362FEC"/>
                </a:solidFill>
                <a:latin typeface="Calibri"/>
              </a:rPr>
              <a:t>store the key, keep it, read it</a:t>
            </a:r>
          </a:p>
          <a:p>
            <a:pPr>
              <a:spcAft>
                <a:spcPts val="1600"/>
              </a:spcAft>
            </a:pPr>
            <a:r>
              <a:rPr sz="2100" b="1" i="0">
                <a:solidFill>
                  <a:srgbClr val="FF0000"/>
                </a:solidFill>
                <a:latin typeface="Calibri"/>
              </a:rPr>
              <a:t>plain RNN: chance from T = 20</a:t>
            </a:r>
          </a:p>
        </p:txBody>
      </p:sp>
      <p:pic>
        <p:nvPicPr>
          <p:cNvPr id="6" name="picture" descr="memory-task.png"/>
          <p:cNvPicPr>
            <a:picLocks noChangeAspect="1"/>
          </p:cNvPicPr>
          <p:nvPr/>
        </p:nvPicPr>
        <p:blipFill>
          <a:blip r:embed="rId3"/>
          <a:stretch>
            <a:fillRect/>
          </a:stretch>
        </p:blipFill>
        <p:spPr>
          <a:xfrm>
            <a:off x="6309360" y="1463040"/>
            <a:ext cx="5577840" cy="26690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Recurrent</a:t>
            </a:r>
            <a:r>
              <a:rPr sz="3200" b="1" i="0">
                <a:solidFill>
                  <a:srgbClr val="000000"/>
                </a:solidFill>
                <a:latin typeface="Calibri"/>
              </a:rPr>
              <a:t> Neural Networks</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fix: an additive path</a:t>
            </a:r>
          </a:p>
        </p:txBody>
      </p:sp>
      <p:pic>
        <p:nvPicPr>
          <p:cNvPr id="4" name="eq res_lstm" descr="res_lstm.png"/>
          <p:cNvPicPr>
            <a:picLocks noChangeAspect="1"/>
          </p:cNvPicPr>
          <p:nvPr/>
        </p:nvPicPr>
        <p:blipFill>
          <a:blip r:embed="rId3"/>
          <a:stretch>
            <a:fillRect/>
          </a:stretch>
        </p:blipFill>
        <p:spPr>
          <a:xfrm>
            <a:off x="384048" y="1645920"/>
            <a:ext cx="4954219" cy="290962"/>
          </a:xfrm>
          <a:prstGeom prst="rect">
            <a:avLst/>
          </a:prstGeom>
        </p:spPr>
      </p:pic>
      <p:pic>
        <p:nvPicPr>
          <p:cNvPr id="5" name="eq res_net" descr="res_net.png"/>
          <p:cNvPicPr>
            <a:picLocks noChangeAspect="1"/>
          </p:cNvPicPr>
          <p:nvPr/>
        </p:nvPicPr>
        <p:blipFill>
          <a:blip r:embed="rId4"/>
          <a:stretch>
            <a:fillRect/>
          </a:stretch>
        </p:blipFill>
        <p:spPr>
          <a:xfrm>
            <a:off x="384048" y="2468880"/>
            <a:ext cx="5127223" cy="301447"/>
          </a:xfrm>
          <a:prstGeom prst="rect">
            <a:avLst/>
          </a:prstGeom>
        </p:spPr>
      </p:pic>
      <p:sp>
        <p:nvSpPr>
          <p:cNvPr id="6" name="points"/>
          <p:cNvSpPr txBox="1"/>
          <p:nvPr/>
        </p:nvSpPr>
        <p:spPr>
          <a:xfrm>
            <a:off x="384048" y="3474720"/>
            <a:ext cx="5852160" cy="4572000"/>
          </a:xfrm>
          <a:prstGeom prst="rect">
            <a:avLst/>
          </a:prstGeom>
          <a:noFill/>
        </p:spPr>
        <p:txBody>
          <a:bodyPr wrap="square" lIns="0" rIns="0" tIns="0" bIns="0">
            <a:spAutoFit/>
          </a:bodyPr>
          <a:lstStyle/>
          <a:p>
            <a:pPr>
              <a:spcAft>
                <a:spcPts val="1600"/>
              </a:spcAft>
            </a:pPr>
            <a:r>
              <a:rPr sz="2100" b="1" i="0">
                <a:solidFill>
                  <a:srgbClr val="00B050"/>
                </a:solidFill>
                <a:latin typeface="Calibri"/>
              </a:rPr>
              <a:t>add, don't rewrite: the gradient passes through</a:t>
            </a:r>
          </a:p>
          <a:p>
            <a:pPr>
              <a:spcAft>
                <a:spcPts val="1600"/>
              </a:spcAft>
            </a:pPr>
            <a:r>
              <a:rPr sz="2100" b="0" i="0">
                <a:solidFill>
                  <a:srgbClr val="000000"/>
                </a:solidFill>
                <a:latin typeface="Calibri"/>
              </a:rPr>
              <a:t>highway networks, ResNet, every Transformer layer</a:t>
            </a:r>
          </a:p>
        </p:txBody>
      </p:sp>
      <p:grpSp>
        <p:nvGrpSpPr>
          <p:cNvPr id="7" name="picture resblock"/>
          <p:cNvGrpSpPr/>
          <p:nvPr/>
        </p:nvGrpSpPr>
        <p:grpSpPr>
          <a:xfrm>
            <a:off x="6766560" y="1645920"/>
            <a:ext cx="4937760" cy="3468201"/>
            <a:chOff x="6766560" y="1645920"/>
            <a:chExt cx="4937760" cy="3468201"/>
          </a:xfrm>
        </p:grpSpPr>
        <p:pic>
          <p:nvPicPr>
            <p:cNvPr id="8" name="Picture 7" descr="resblock.jpg"/>
            <p:cNvPicPr>
              <a:picLocks noChangeAspect="1"/>
            </p:cNvPicPr>
            <p:nvPr/>
          </p:nvPicPr>
          <p:blipFill>
            <a:blip r:embed="rId5"/>
            <a:stretch>
              <a:fillRect/>
            </a:stretch>
          </p:blipFill>
          <p:spPr>
            <a:xfrm>
              <a:off x="6766560" y="1645920"/>
              <a:ext cx="4937760" cy="3102441"/>
            </a:xfrm>
            <a:prstGeom prst="rect">
              <a:avLst/>
            </a:prstGeom>
          </p:spPr>
        </p:pic>
        <p:sp>
          <p:nvSpPr>
            <p:cNvPr id="9" name="TextBox 8"/>
            <p:cNvSpPr txBox="1"/>
            <p:nvPr/>
          </p:nvSpPr>
          <p:spPr>
            <a:xfrm>
              <a:off x="6766560" y="4794081"/>
              <a:ext cx="4937760" cy="320040"/>
            </a:xfrm>
            <a:prstGeom prst="rect">
              <a:avLst/>
            </a:prstGeom>
            <a:noFill/>
          </p:spPr>
          <p:txBody>
            <a:bodyPr wrap="square" lIns="0" rIns="0" tIns="0" bIns="0">
              <a:spAutoFit/>
            </a:bodyPr>
            <a:lstStyle/>
            <a:p>
              <a:pPr algn="ctr"/>
              <a:r>
                <a:rPr sz="1400">
                  <a:solidFill>
                    <a:srgbClr val="595959"/>
                  </a:solidFill>
                  <a:latin typeface="Calibri"/>
                </a:rPr>
                <a:t>a residual block</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Hands-on</a:t>
            </a:r>
            <a:r>
              <a:rPr sz="3200" b="1" i="0">
                <a:solidFill>
                  <a:srgbClr val="000000"/>
                </a:solidFill>
                <a:latin typeface="Calibri"/>
              </a:rPr>
              <a:t>: Recurrent Networks</a:t>
            </a:r>
          </a:p>
        </p:txBody>
      </p:sp>
      <p:sp>
        <p:nvSpPr>
          <p:cNvPr id="3" name="link"/>
          <p:cNvSpPr txBox="1"/>
          <p:nvPr/>
        </p:nvSpPr>
        <p:spPr>
          <a:xfrm>
            <a:off x="384048" y="868680"/>
            <a:ext cx="7315200" cy="365760"/>
          </a:xfrm>
          <a:prstGeom prst="rect">
            <a:avLst/>
          </a:prstGeom>
          <a:noFill/>
        </p:spPr>
        <p:txBody>
          <a:bodyPr wrap="square" lIns="0" rIns="0" tIns="0" bIns="0">
            <a:spAutoFit/>
          </a:bodyPr>
          <a:lstStyle/>
          <a:p>
            <a:pPr>
              <a:spcAft>
                <a:spcPts val="1200"/>
              </a:spcAft>
            </a:pPr>
            <a:r>
              <a:rPr sz="1600" b="0" i="0">
                <a:solidFill>
                  <a:srgbClr val="595959"/>
                </a:solidFill>
                <a:latin typeface="Calibri"/>
                <a:hlinkClick r:id="rId3"/>
              </a:rPr>
              <a:t>week02_handson.ipynb, stop 4</a:t>
            </a:r>
          </a:p>
        </p:txBody>
      </p:sp>
      <p:pic>
        <p:nvPicPr>
          <p:cNvPr id="4" name="picture" descr="cell29.png"/>
          <p:cNvPicPr>
            <a:picLocks noChangeAspect="1"/>
          </p:cNvPicPr>
          <p:nvPr/>
        </p:nvPicPr>
        <p:blipFill>
          <a:blip r:embed="rId4"/>
          <a:stretch>
            <a:fillRect/>
          </a:stretch>
        </p:blipFill>
        <p:spPr>
          <a:xfrm>
            <a:off x="384048" y="1417320"/>
            <a:ext cx="11338560" cy="2707273"/>
          </a:xfrm>
          <a:prstGeom prst="rect">
            <a:avLst/>
          </a:prstGeom>
        </p:spPr>
      </p:pic>
      <p:pic>
        <p:nvPicPr>
          <p:cNvPr id="5" name="picture" descr="cell31-out.png"/>
          <p:cNvPicPr>
            <a:picLocks noChangeAspect="1"/>
          </p:cNvPicPr>
          <p:nvPr/>
        </p:nvPicPr>
        <p:blipFill>
          <a:blip r:embed="rId5"/>
          <a:stretch>
            <a:fillRect/>
          </a:stretch>
        </p:blipFill>
        <p:spPr>
          <a:xfrm>
            <a:off x="384048" y="4307473"/>
            <a:ext cx="9436344" cy="685800"/>
          </a:xfrm>
          <a:prstGeom prst="rect">
            <a:avLst/>
          </a:prstGeom>
        </p:spPr>
      </p:pic>
      <p:sp>
        <p:nvSpPr>
          <p:cNvPr id="6" name="takeaway"/>
          <p:cNvSpPr txBox="1"/>
          <p:nvPr/>
        </p:nvSpPr>
        <p:spPr>
          <a:xfrm>
            <a:off x="384048" y="617220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watch</a:t>
            </a:r>
            <a:r>
              <a:rPr sz="1800" b="0" i="0">
                <a:solidFill>
                  <a:srgbClr val="000000"/>
                </a:solidFill>
                <a:latin typeface="Calibri"/>
              </a:rPr>
              <a:t>: plain RNN at chance, LSTM always right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Gated memory: write, keep, read</a:t>
            </a:r>
          </a:p>
        </p:txBody>
      </p:sp>
      <p:pic>
        <p:nvPicPr>
          <p:cNvPr id="4" name="picture" descr="lstm-cell.png"/>
          <p:cNvPicPr>
            <a:picLocks noChangeAspect="1"/>
          </p:cNvPicPr>
          <p:nvPr/>
        </p:nvPicPr>
        <p:blipFill>
          <a:blip r:embed="rId3"/>
          <a:stretch>
            <a:fillRect/>
          </a:stretch>
        </p:blipFill>
        <p:spPr>
          <a:xfrm>
            <a:off x="384048" y="1417320"/>
            <a:ext cx="6949440" cy="3124344"/>
          </a:xfrm>
          <a:prstGeom prst="rect">
            <a:avLst/>
          </a:prstGeom>
        </p:spPr>
      </p:pic>
      <p:pic>
        <p:nvPicPr>
          <p:cNvPr id="5" name="eq cell" descr="cell.png"/>
          <p:cNvPicPr>
            <a:picLocks noChangeAspect="1"/>
          </p:cNvPicPr>
          <p:nvPr/>
        </p:nvPicPr>
        <p:blipFill>
          <a:blip r:embed="rId4"/>
          <a:stretch>
            <a:fillRect/>
          </a:stretch>
        </p:blipFill>
        <p:spPr>
          <a:xfrm>
            <a:off x="548640" y="5532120"/>
            <a:ext cx="4764389" cy="282915"/>
          </a:xfrm>
          <a:prstGeom prst="rect">
            <a:avLst/>
          </a:prstGeom>
        </p:spPr>
      </p:pic>
      <p:sp>
        <p:nvSpPr>
          <p:cNvPr id="6" name="points"/>
          <p:cNvSpPr txBox="1"/>
          <p:nvPr/>
        </p:nvSpPr>
        <p:spPr>
          <a:xfrm>
            <a:off x="7863840" y="1645920"/>
            <a:ext cx="4023360" cy="4572000"/>
          </a:xfrm>
          <a:prstGeom prst="rect">
            <a:avLst/>
          </a:prstGeom>
          <a:noFill/>
        </p:spPr>
        <p:txBody>
          <a:bodyPr wrap="square" lIns="0" rIns="0" tIns="0" bIns="0">
            <a:spAutoFit/>
          </a:bodyPr>
          <a:lstStyle/>
          <a:p>
            <a:pPr>
              <a:spcAft>
                <a:spcPts val="1800"/>
              </a:spcAft>
            </a:pPr>
            <a:r>
              <a:rPr sz="2400" b="1" i="0">
                <a:solidFill>
                  <a:srgbClr val="362FEC"/>
                </a:solidFill>
                <a:latin typeface="Calibri"/>
              </a:rPr>
              <a:t>write</a:t>
            </a:r>
            <a:r>
              <a:rPr sz="2400" b="0" i="0">
                <a:solidFill>
                  <a:srgbClr val="000000"/>
                </a:solidFill>
                <a:latin typeface="Calibri"/>
              </a:rPr>
              <a:t>: input gate</a:t>
            </a:r>
          </a:p>
          <a:p>
            <a:pPr>
              <a:spcAft>
                <a:spcPts val="1800"/>
              </a:spcAft>
            </a:pPr>
            <a:r>
              <a:rPr sz="2400" b="1" i="0">
                <a:solidFill>
                  <a:srgbClr val="00B050"/>
                </a:solidFill>
                <a:latin typeface="Calibri"/>
              </a:rPr>
              <a:t>keep</a:t>
            </a:r>
            <a:r>
              <a:rPr sz="2400" b="0" i="0">
                <a:solidFill>
                  <a:srgbClr val="000000"/>
                </a:solidFill>
                <a:latin typeface="Calibri"/>
              </a:rPr>
              <a:t>: forget gate</a:t>
            </a:r>
          </a:p>
          <a:p>
            <a:pPr>
              <a:spcAft>
                <a:spcPts val="1800"/>
              </a:spcAft>
            </a:pPr>
            <a:r>
              <a:rPr sz="2400" b="1" i="0">
                <a:solidFill>
                  <a:srgbClr val="FF0000"/>
                </a:solidFill>
                <a:latin typeface="Calibri"/>
              </a:rPr>
              <a:t>read</a:t>
            </a:r>
            <a:r>
              <a:rPr sz="2400" b="0" i="0">
                <a:solidFill>
                  <a:srgbClr val="000000"/>
                </a:solidFill>
                <a:latin typeface="Calibri"/>
              </a:rPr>
              <a:t>: output gate</a:t>
            </a:r>
          </a:p>
        </p:txBody>
      </p:sp>
      <p:pic>
        <p:nvPicPr>
          <p:cNvPr id="7" name="eq gate" descr="gate.png"/>
          <p:cNvPicPr>
            <a:picLocks noChangeAspect="1"/>
          </p:cNvPicPr>
          <p:nvPr/>
        </p:nvPicPr>
        <p:blipFill>
          <a:blip r:embed="rId5"/>
          <a:stretch>
            <a:fillRect/>
          </a:stretch>
        </p:blipFill>
        <p:spPr>
          <a:xfrm>
            <a:off x="7680960" y="3840480"/>
            <a:ext cx="4002328" cy="362102"/>
          </a:xfrm>
          <a:prstGeom prst="rect">
            <a:avLst/>
          </a:prstGeom>
        </p:spPr>
      </p:pic>
      <p:sp>
        <p:nvSpPr>
          <p:cNvPr id="8" name="description"/>
          <p:cNvSpPr txBox="1"/>
          <p:nvPr/>
        </p:nvSpPr>
        <p:spPr>
          <a:xfrm>
            <a:off x="7680960" y="4343400"/>
            <a:ext cx="4206240" cy="548640"/>
          </a:xfrm>
          <a:prstGeom prst="rect">
            <a:avLst/>
          </a:prstGeom>
          <a:noFill/>
        </p:spPr>
        <p:txBody>
          <a:bodyPr wrap="square" lIns="0" rIns="0" tIns="0" bIns="0">
            <a:spAutoFit/>
          </a:bodyPr>
          <a:lstStyle/>
          <a:p>
            <a:pPr>
              <a:spcAft>
                <a:spcPts val="1200"/>
              </a:spcAft>
            </a:pPr>
            <a:r>
              <a:rPr sz="1500" b="0" i="0">
                <a:solidFill>
                  <a:srgbClr val="595959"/>
                </a:solidFill>
                <a:latin typeface="Calibri"/>
              </a:rPr>
              <a:t>each gate: a sigmoid per unit, between 0 and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Why it trains</a:t>
            </a:r>
          </a:p>
        </p:txBody>
      </p:sp>
      <p:pic>
        <p:nvPicPr>
          <p:cNvPr id="4" name="eq carousel" descr="carousel.png"/>
          <p:cNvPicPr>
            <a:picLocks noChangeAspect="1"/>
          </p:cNvPicPr>
          <p:nvPr/>
        </p:nvPicPr>
        <p:blipFill>
          <a:blip r:embed="rId3"/>
          <a:stretch>
            <a:fillRect/>
          </a:stretch>
        </p:blipFill>
        <p:spPr>
          <a:xfrm>
            <a:off x="384048" y="1645920"/>
            <a:ext cx="4645152" cy="614476"/>
          </a:xfrm>
          <a:prstGeom prst="rect">
            <a:avLst/>
          </a:prstGeom>
        </p:spPr>
      </p:pic>
      <p:sp>
        <p:nvSpPr>
          <p:cNvPr id="5" name="points"/>
          <p:cNvSpPr txBox="1"/>
          <p:nvPr/>
        </p:nvSpPr>
        <p:spPr>
          <a:xfrm>
            <a:off x="384048" y="2743200"/>
            <a:ext cx="5669280" cy="4572000"/>
          </a:xfrm>
          <a:prstGeom prst="rect">
            <a:avLst/>
          </a:prstGeom>
          <a:noFill/>
        </p:spPr>
        <p:txBody>
          <a:bodyPr wrap="square" lIns="0" rIns="0" tIns="0" bIns="0">
            <a:spAutoFit/>
          </a:bodyPr>
          <a:lstStyle/>
          <a:p>
            <a:pPr>
              <a:spcAft>
                <a:spcPts val="1600"/>
              </a:spcAft>
            </a:pPr>
            <a:r>
              <a:rPr sz="2100" b="1" i="0">
                <a:solidFill>
                  <a:srgbClr val="00B050"/>
                </a:solidFill>
                <a:latin typeface="Calibri"/>
              </a:rPr>
              <a:t>forget gates near 1: the gradient survives</a:t>
            </a:r>
          </a:p>
          <a:p>
            <a:pPr>
              <a:spcAft>
                <a:spcPts val="1600"/>
              </a:spcAft>
            </a:pPr>
            <a:r>
              <a:rPr sz="2100" b="1" i="0">
                <a:solidFill>
                  <a:srgbClr val="ED7D31"/>
                </a:solidFill>
                <a:latin typeface="Calibri"/>
              </a:rPr>
              <a:t>start them near 1</a:t>
            </a:r>
          </a:p>
        </p:txBody>
      </p:sp>
      <p:pic>
        <p:nvPicPr>
          <p:cNvPr id="6" name="picture" descr="memory-task.png"/>
          <p:cNvPicPr>
            <a:picLocks noChangeAspect="1"/>
          </p:cNvPicPr>
          <p:nvPr/>
        </p:nvPicPr>
        <p:blipFill>
          <a:blip r:embed="rId4"/>
          <a:stretch>
            <a:fillRect/>
          </a:stretch>
        </p:blipFill>
        <p:spPr>
          <a:xfrm>
            <a:off x="6309360" y="1463040"/>
            <a:ext cx="5577840" cy="26690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The LSTM against counting</a:t>
            </a:r>
          </a:p>
        </p:txBody>
      </p:sp>
      <p:pic>
        <p:nvPicPr>
          <p:cNvPr id="4" name="picture" descr="char-rnn-left.png"/>
          <p:cNvPicPr>
            <a:picLocks noChangeAspect="1"/>
          </p:cNvPicPr>
          <p:nvPr/>
        </p:nvPicPr>
        <p:blipFill>
          <a:blip r:embed="rId3"/>
          <a:stretch>
            <a:fillRect/>
          </a:stretch>
        </p:blipFill>
        <p:spPr>
          <a:xfrm>
            <a:off x="731520" y="1371600"/>
            <a:ext cx="6766560" cy="4696035"/>
          </a:xfrm>
          <a:prstGeom prst="rect">
            <a:avLst/>
          </a:prstGeom>
        </p:spPr>
      </p:pic>
      <p:sp>
        <p:nvSpPr>
          <p:cNvPr id="5" name="points"/>
          <p:cNvSpPr txBox="1"/>
          <p:nvPr/>
        </p:nvSpPr>
        <p:spPr>
          <a:xfrm>
            <a:off x="7863840" y="1828800"/>
            <a:ext cx="4023360" cy="4572000"/>
          </a:xfrm>
          <a:prstGeom prst="rect">
            <a:avLst/>
          </a:prstGeom>
          <a:noFill/>
        </p:spPr>
        <p:txBody>
          <a:bodyPr wrap="square" lIns="0" rIns="0" tIns="0" bIns="0">
            <a:spAutoFit/>
          </a:bodyPr>
          <a:lstStyle/>
          <a:p>
            <a:pPr>
              <a:spcAft>
                <a:spcPts val="1600"/>
              </a:spcAft>
            </a:pPr>
            <a:r>
              <a:rPr sz="2100" b="1" i="0">
                <a:solidFill>
                  <a:srgbClr val="00B050"/>
                </a:solidFill>
                <a:latin typeface="Calibri"/>
              </a:rPr>
              <a:t>same size: far better</a:t>
            </a:r>
          </a:p>
          <a:p>
            <a:pPr>
              <a:spcAft>
                <a:spcPts val="1600"/>
              </a:spcAft>
            </a:pPr>
            <a:r>
              <a:rPr sz="2100" b="1" i="0">
                <a:solidFill>
                  <a:srgbClr val="362FEC"/>
                </a:solidFill>
                <a:latin typeface="Calibri"/>
              </a:rPr>
              <a:t>keeps improving</a:t>
            </a:r>
          </a:p>
          <a:p>
            <a:pPr>
              <a:spcAft>
                <a:spcPts val="1600"/>
              </a:spcAft>
            </a:pPr>
            <a:r>
              <a:rPr sz="2100" b="1" i="0">
                <a:solidFill>
                  <a:srgbClr val="FF0000"/>
                </a:solidFill>
                <a:latin typeface="Calibri"/>
              </a:rPr>
              <a:t>512 units: 1.12 bits per character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Watching it learn</a:t>
            </a:r>
          </a:p>
        </p:txBody>
      </p:sp>
      <p:sp>
        <p:nvSpPr>
          <p:cNvPr id="4" name="points"/>
          <p:cNvSpPr txBox="1"/>
          <p:nvPr/>
        </p:nvSpPr>
        <p:spPr>
          <a:xfrm>
            <a:off x="384048" y="1554480"/>
            <a:ext cx="1828800" cy="4389120"/>
          </a:xfrm>
          <a:prstGeom prst="rect">
            <a:avLst/>
          </a:prstGeom>
          <a:noFill/>
        </p:spPr>
        <p:txBody>
          <a:bodyPr wrap="square" lIns="0" rIns="0" tIns="0" bIns="0">
            <a:spAutoFit/>
          </a:bodyPr>
          <a:lstStyle/>
          <a:p>
            <a:pPr>
              <a:spcAft>
                <a:spcPts val="2200"/>
              </a:spcAft>
            </a:pPr>
            <a:r>
              <a:rPr sz="1900" b="1" i="0">
                <a:solidFill>
                  <a:srgbClr val="362FEC"/>
                </a:solidFill>
                <a:latin typeface="Calibri"/>
              </a:rPr>
              <a:t>0 steps</a:t>
            </a:r>
          </a:p>
          <a:p>
            <a:pPr>
              <a:spcAft>
                <a:spcPts val="2200"/>
              </a:spcAft>
            </a:pPr>
            <a:r>
              <a:rPr sz="1900" b="1" i="0">
                <a:solidFill>
                  <a:srgbClr val="362FEC"/>
                </a:solidFill>
                <a:latin typeface="Calibri"/>
              </a:rPr>
              <a:t>100 steps</a:t>
            </a:r>
          </a:p>
          <a:p>
            <a:pPr>
              <a:spcAft>
                <a:spcPts val="2200"/>
              </a:spcAft>
            </a:pPr>
            <a:r>
              <a:rPr sz="1900" b="1" i="0">
                <a:solidFill>
                  <a:srgbClr val="362FEC"/>
                </a:solidFill>
                <a:latin typeface="Calibri"/>
              </a:rPr>
              <a:t>1,000 steps</a:t>
            </a:r>
          </a:p>
          <a:p>
            <a:pPr>
              <a:spcAft>
                <a:spcPts val="2200"/>
              </a:spcAft>
            </a:pPr>
            <a:r>
              <a:rPr sz="1900" b="1" i="0">
                <a:solidFill>
                  <a:srgbClr val="362FEC"/>
                </a:solidFill>
                <a:latin typeface="Calibri"/>
              </a:rPr>
              <a:t>3,000 steps</a:t>
            </a:r>
          </a:p>
          <a:p>
            <a:pPr>
              <a:spcAft>
                <a:spcPts val="2200"/>
              </a:spcAft>
            </a:pPr>
            <a:r>
              <a:rPr sz="1900" b="1" i="0">
                <a:solidFill>
                  <a:srgbClr val="362FEC"/>
                </a:solidFill>
                <a:latin typeface="Calibri"/>
              </a:rPr>
              <a:t>512 units</a:t>
            </a:r>
          </a:p>
        </p:txBody>
      </p:sp>
      <p:sp>
        <p:nvSpPr>
          <p:cNvPr id="5" name="points"/>
          <p:cNvSpPr txBox="1"/>
          <p:nvPr/>
        </p:nvSpPr>
        <p:spPr>
          <a:xfrm>
            <a:off x="2286000" y="1554480"/>
            <a:ext cx="9601200" cy="4389120"/>
          </a:xfrm>
          <a:prstGeom prst="rect">
            <a:avLst/>
          </a:prstGeom>
          <a:noFill/>
        </p:spPr>
        <p:txBody>
          <a:bodyPr wrap="square" lIns="0" rIns="0" tIns="0" bIns="0">
            <a:spAutoFit/>
          </a:bodyPr>
          <a:lstStyle/>
          <a:p>
            <a:pPr>
              <a:spcAft>
                <a:spcPts val="2200"/>
              </a:spcAft>
            </a:pPr>
            <a:r>
              <a:rPr sz="1900" b="0" i="1">
                <a:solidFill>
                  <a:srgbClr val="000000"/>
                </a:solidFill>
                <a:latin typeface="Calibri"/>
              </a:rPr>
              <a:t>yuj?nvfaslgt"ykzir hfd</a:t>
            </a:r>
          </a:p>
          <a:p>
            <a:pPr>
              <a:spcAft>
                <a:spcPts val="2200"/>
              </a:spcAft>
            </a:pPr>
            <a:r>
              <a:rPr sz="1900" b="0" i="1">
                <a:solidFill>
                  <a:srgbClr val="000000"/>
                </a:solidFill>
                <a:latin typeface="Calibri"/>
              </a:rPr>
              <a:t>yucind as gome, in the pupptle in the too ba ont cougerte a saw hwaws</a:t>
            </a:r>
          </a:p>
          <a:p>
            <a:pPr>
              <a:spcAft>
                <a:spcPts val="2200"/>
              </a:spcAft>
            </a:pPr>
            <a:r>
              <a:rPr sz="1900" b="0" i="1">
                <a:solidFill>
                  <a:srgbClr val="000000"/>
                </a:solidFill>
                <a:latin typeface="Calibri"/>
              </a:rPr>
              <a:t>yucked as here, in the park. every happy, back to the barras and when</a:t>
            </a:r>
          </a:p>
          <a:p>
            <a:pPr>
              <a:spcAft>
                <a:spcPts val="2200"/>
              </a:spcAft>
            </a:pPr>
            <a:r>
              <a:rPr sz="1900" b="0" i="1">
                <a:solidFill>
                  <a:srgbClr val="000000"/>
                </a:solidFill>
                <a:latin typeface="Calibri"/>
              </a:rPr>
              <a:t>once upon a time, there was an incredible back to the barras away.</a:t>
            </a:r>
          </a:p>
          <a:p>
            <a:pPr>
              <a:spcAft>
                <a:spcPts val="2200"/>
              </a:spcAft>
            </a:pPr>
            <a:r>
              <a:rPr sz="1900" b="0" i="1">
                <a:solidFill>
                  <a:srgbClr val="000000"/>
                </a:solidFill>
                <a:latin typeface="Calibri"/>
              </a:rPr>
              <a:t>once upon a time, there was an intelligent bear. he was a wisd carefully tr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What the cells track: a quotation cell</a:t>
            </a:r>
          </a:p>
        </p:txBody>
      </p:sp>
      <p:pic>
        <p:nvPicPr>
          <p:cNvPr id="4" name="picture" descr="quote-cell.png"/>
          <p:cNvPicPr>
            <a:picLocks noChangeAspect="1"/>
          </p:cNvPicPr>
          <p:nvPr/>
        </p:nvPicPr>
        <p:blipFill>
          <a:blip r:embed="rId3"/>
          <a:stretch>
            <a:fillRect/>
          </a:stretch>
        </p:blipFill>
        <p:spPr>
          <a:xfrm>
            <a:off x="1097280" y="1371600"/>
            <a:ext cx="9966960" cy="4030795"/>
          </a:xfrm>
          <a:prstGeom prst="rect">
            <a:avLst/>
          </a:prstGeom>
        </p:spPr>
      </p:pic>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Words instead of characters</a:t>
            </a:r>
          </a:p>
        </p:txBody>
      </p:sp>
      <p:sp>
        <p:nvSpPr>
          <p:cNvPr id="4" name="points"/>
          <p:cNvSpPr txBox="1"/>
          <p:nvPr/>
        </p:nvSpPr>
        <p:spPr>
          <a:xfrm>
            <a:off x="1097280" y="1828800"/>
            <a:ext cx="6400800" cy="2743200"/>
          </a:xfrm>
          <a:prstGeom prst="rect">
            <a:avLst/>
          </a:prstGeom>
          <a:noFill/>
        </p:spPr>
        <p:txBody>
          <a:bodyPr wrap="square" lIns="0" rIns="0" tIns="0" bIns="0">
            <a:spAutoFit/>
          </a:bodyPr>
          <a:lstStyle/>
          <a:p>
            <a:pPr>
              <a:spcAft>
                <a:spcPts val="2200"/>
              </a:spcAft>
            </a:pPr>
            <a:r>
              <a:rPr sz="2400" b="1" i="0">
                <a:solidFill>
                  <a:srgbClr val="00B050"/>
                </a:solidFill>
                <a:latin typeface="Calibri"/>
              </a:rPr>
              <a:t>Kneser–Ney 4-gram</a:t>
            </a:r>
            <a:r>
              <a:rPr sz="2400" b="0" i="0">
                <a:solidFill>
                  <a:srgbClr val="000000"/>
                </a:solidFill>
                <a:latin typeface="Calibri"/>
              </a:rPr>
              <a:t>   three words</a:t>
            </a:r>
          </a:p>
          <a:p>
            <a:pPr>
              <a:spcAft>
                <a:spcPts val="2200"/>
              </a:spcAft>
            </a:pPr>
            <a:r>
              <a:rPr sz="2400" b="1" i="0">
                <a:solidFill>
                  <a:srgbClr val="ED7D31"/>
                </a:solidFill>
                <a:latin typeface="Calibri"/>
              </a:rPr>
              <a:t>fixed window</a:t>
            </a:r>
            <a:r>
              <a:rPr sz="2400" b="0" i="0">
                <a:solidFill>
                  <a:srgbClr val="000000"/>
                </a:solidFill>
                <a:latin typeface="Calibri"/>
              </a:rPr>
              <a:t>   four words</a:t>
            </a:r>
          </a:p>
          <a:p>
            <a:pPr>
              <a:spcAft>
                <a:spcPts val="2200"/>
              </a:spcAft>
            </a:pPr>
            <a:r>
              <a:rPr sz="2400" b="1" i="0">
                <a:solidFill>
                  <a:srgbClr val="362FEC"/>
                </a:solidFill>
                <a:latin typeface="Calibri"/>
              </a:rPr>
              <a:t>LSTM</a:t>
            </a:r>
            <a:r>
              <a:rPr sz="2400" b="0" i="0">
                <a:solidFill>
                  <a:srgbClr val="000000"/>
                </a:solidFill>
                <a:latin typeface="Calibri"/>
              </a:rPr>
              <a:t>   the whole story so far</a:t>
            </a:r>
          </a:p>
        </p:txBody>
      </p:sp>
      <p:sp>
        <p:nvSpPr>
          <p:cNvPr id="5" name="points"/>
          <p:cNvSpPr txBox="1"/>
          <p:nvPr/>
        </p:nvSpPr>
        <p:spPr>
          <a:xfrm>
            <a:off x="7863840" y="1828800"/>
            <a:ext cx="2286000" cy="2743200"/>
          </a:xfrm>
          <a:prstGeom prst="rect">
            <a:avLst/>
          </a:prstGeom>
          <a:noFill/>
        </p:spPr>
        <p:txBody>
          <a:bodyPr wrap="square" lIns="0" rIns="0" tIns="0" bIns="0">
            <a:spAutoFit/>
          </a:bodyPr>
          <a:lstStyle/>
          <a:p>
            <a:pPr algn="r">
              <a:spcAft>
                <a:spcPts val="2200"/>
              </a:spcAft>
            </a:pPr>
            <a:r>
              <a:rPr sz="2400" b="1" i="0">
                <a:solidFill>
                  <a:srgbClr val="00B050"/>
                </a:solidFill>
                <a:latin typeface="Calibri"/>
              </a:rPr>
              <a:t>24.6</a:t>
            </a:r>
          </a:p>
          <a:p>
            <a:pPr algn="r">
              <a:spcAft>
                <a:spcPts val="2200"/>
              </a:spcAft>
            </a:pPr>
            <a:r>
              <a:rPr sz="2400" b="1" i="0">
                <a:solidFill>
                  <a:srgbClr val="ED7D31"/>
                </a:solidFill>
                <a:latin typeface="Calibri"/>
              </a:rPr>
              <a:t>26.9</a:t>
            </a:r>
          </a:p>
          <a:p>
            <a:pPr algn="r">
              <a:spcAft>
                <a:spcPts val="2200"/>
              </a:spcAft>
            </a:pPr>
            <a:r>
              <a:rPr sz="2400" b="1" i="0">
                <a:solidFill>
                  <a:srgbClr val="362FEC"/>
                </a:solidFill>
                <a:latin typeface="Calibri"/>
              </a:rPr>
              <a:t>23.1</a:t>
            </a:r>
          </a:p>
        </p:txBody>
      </p:sp>
      <p:sp>
        <p:nvSpPr>
          <p:cNvPr id="6" name="description"/>
          <p:cNvSpPr txBox="1"/>
          <p:nvPr/>
        </p:nvSpPr>
        <p:spPr>
          <a:xfrm>
            <a:off x="7863840" y="1371600"/>
            <a:ext cx="2286000" cy="548640"/>
          </a:xfrm>
          <a:prstGeom prst="rect">
            <a:avLst/>
          </a:prstGeom>
          <a:noFill/>
        </p:spPr>
        <p:txBody>
          <a:bodyPr wrap="square" lIns="0" rIns="0" tIns="0" bIns="0">
            <a:spAutoFit/>
          </a:bodyPr>
          <a:lstStyle/>
          <a:p>
            <a:pPr algn="r">
              <a:spcAft>
                <a:spcPts val="1200"/>
              </a:spcAft>
            </a:pPr>
            <a:r>
              <a:rPr sz="1500" b="0" i="0">
                <a:solidFill>
                  <a:srgbClr val="595959"/>
                </a:solidFill>
                <a:latin typeface="Calibri"/>
              </a:rPr>
              <a:t>test perplexity</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Long Short-Term </a:t>
            </a:r>
            <a:r>
              <a:rPr sz="3200" b="1" i="0">
                <a:solidFill>
                  <a:srgbClr val="FF0000"/>
                </a:solidFill>
                <a:latin typeface="Calibri"/>
              </a:rPr>
              <a:t>Memory</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What recurrence leaves unsolved</a:t>
            </a:r>
          </a:p>
        </p:txBody>
      </p:sp>
      <p:sp>
        <p:nvSpPr>
          <p:cNvPr id="4" name="points"/>
          <p:cNvSpPr txBox="1"/>
          <p:nvPr/>
        </p:nvSpPr>
        <p:spPr>
          <a:xfrm>
            <a:off x="384048" y="1737360"/>
            <a:ext cx="10515600" cy="4572000"/>
          </a:xfrm>
          <a:prstGeom prst="rect">
            <a:avLst/>
          </a:prstGeom>
          <a:noFill/>
        </p:spPr>
        <p:txBody>
          <a:bodyPr wrap="square" lIns="0" rIns="0" tIns="0" bIns="0">
            <a:spAutoFit/>
          </a:bodyPr>
          <a:lstStyle/>
          <a:p>
            <a:pPr>
              <a:spcAft>
                <a:spcPts val="2200"/>
              </a:spcAft>
            </a:pPr>
            <a:r>
              <a:rPr sz="2600" b="1" i="0">
                <a:solidFill>
                  <a:srgbClr val="FF0000"/>
                </a:solidFill>
                <a:latin typeface="Calibri"/>
              </a:rPr>
              <a:t>one vector holds everything</a:t>
            </a:r>
          </a:p>
          <a:p>
            <a:pPr>
              <a:spcAft>
                <a:spcPts val="2200"/>
              </a:spcAft>
            </a:pPr>
            <a:r>
              <a:rPr sz="2600" b="1" i="0">
                <a:solidFill>
                  <a:srgbClr val="ED7D31"/>
                </a:solidFill>
                <a:latin typeface="Calibri"/>
              </a:rPr>
              <a:t>one step at a time</a:t>
            </a:r>
          </a:p>
          <a:p>
            <a:pPr>
              <a:spcAft>
                <a:spcPts val="2200"/>
              </a:spcAft>
            </a:pPr>
            <a:r>
              <a:rPr sz="2600" b="1" i="0">
                <a:solidFill>
                  <a:srgbClr val="362FEC"/>
                </a:solidFill>
                <a:latin typeface="Calibri"/>
              </a:rPr>
              <a:t>→ attention (Week 3), the Transformer (Week 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What </a:t>
            </a:r>
            <a:r>
              <a:rPr sz="3200" b="1" i="0">
                <a:solidFill>
                  <a:srgbClr val="362FEC"/>
                </a:solidFill>
                <a:latin typeface="Calibri"/>
              </a:rPr>
              <a:t>Carries Forward</a:t>
            </a:r>
          </a:p>
        </p:txBody>
      </p:sp>
      <p:sp>
        <p:nvSpPr>
          <p:cNvPr id="3" name="subheading"/>
          <p:cNvSpPr txBox="1"/>
          <p:nvPr/>
        </p:nvSpPr>
        <p:spPr>
          <a:xfrm>
            <a:off x="292608" y="868680"/>
            <a:ext cx="11430000" cy="411480"/>
          </a:xfrm>
          <a:prstGeom prst="rect">
            <a:avLst/>
          </a:prstGeom>
          <a:noFill/>
        </p:spPr>
        <p:txBody>
          <a:bodyPr wrap="square">
            <a:spAutoFit/>
          </a:bodyPr>
          <a:lstStyle/>
          <a:p>
            <a:r>
              <a:rPr sz="2000" b="1" i="0">
                <a:solidFill>
                  <a:srgbClr val="362FEC"/>
                </a:solidFill>
                <a:latin typeface="Calibri"/>
              </a:rPr>
              <a:t>Two ideas</a:t>
            </a:r>
          </a:p>
        </p:txBody>
      </p:sp>
      <p:pic>
        <p:nvPicPr>
          <p:cNvPr id="4" name="picture" descr="markov-chain.png"/>
          <p:cNvPicPr>
            <a:picLocks noChangeAspect="1"/>
          </p:cNvPicPr>
          <p:nvPr/>
        </p:nvPicPr>
        <p:blipFill>
          <a:blip r:embed="rId3"/>
          <a:stretch>
            <a:fillRect/>
          </a:stretch>
        </p:blipFill>
        <p:spPr>
          <a:xfrm>
            <a:off x="568670" y="1371600"/>
            <a:ext cx="5080578" cy="2560320"/>
          </a:xfrm>
          <a:prstGeom prst="rect">
            <a:avLst/>
          </a:prstGeom>
        </p:spPr>
      </p:pic>
      <p:sp>
        <p:nvSpPr>
          <p:cNvPr id="5" name="points"/>
          <p:cNvSpPr txBox="1"/>
          <p:nvPr/>
        </p:nvSpPr>
        <p:spPr>
          <a:xfrm>
            <a:off x="548640" y="4069080"/>
            <a:ext cx="5303520" cy="1097280"/>
          </a:xfrm>
          <a:prstGeom prst="rect">
            <a:avLst/>
          </a:prstGeom>
          <a:noFill/>
        </p:spPr>
        <p:txBody>
          <a:bodyPr wrap="square" lIns="0" rIns="0" tIns="0" bIns="0">
            <a:spAutoFit/>
          </a:bodyPr>
          <a:lstStyle/>
          <a:p>
            <a:pPr>
              <a:spcAft>
                <a:spcPts val="400"/>
              </a:spcAft>
            </a:pPr>
            <a:r>
              <a:rPr sz="2000" b="1" i="0">
                <a:solidFill>
                  <a:srgbClr val="362FEC"/>
                </a:solidFill>
                <a:latin typeface="Calibri"/>
              </a:rPr>
              <a:t>text is a random source</a:t>
            </a:r>
          </a:p>
          <a:p>
            <a:pPr>
              <a:spcAft>
                <a:spcPts val="400"/>
              </a:spcAft>
            </a:pPr>
            <a:r>
              <a:rPr sz="2000" b="0" i="0">
                <a:solidFill>
                  <a:srgbClr val="000000"/>
                </a:solidFill>
                <a:latin typeface="Calibri"/>
              </a:rPr>
              <a:t>chain rule, log loss on held-out text</a:t>
            </a:r>
          </a:p>
        </p:txBody>
      </p:sp>
      <p:pic>
        <p:nvPicPr>
          <p:cNvPr id="6" name="picture" descr="paris_berlin.jpg"/>
          <p:cNvPicPr>
            <a:picLocks noChangeAspect="1"/>
          </p:cNvPicPr>
          <p:nvPr/>
        </p:nvPicPr>
        <p:blipFill>
          <a:blip r:embed="rId4"/>
          <a:stretch>
            <a:fillRect/>
          </a:stretch>
        </p:blipFill>
        <p:spPr>
          <a:xfrm>
            <a:off x="7457302" y="1325880"/>
            <a:ext cx="2824754" cy="2651760"/>
          </a:xfrm>
          <a:prstGeom prst="rect">
            <a:avLst/>
          </a:prstGeom>
        </p:spPr>
      </p:pic>
      <p:sp>
        <p:nvSpPr>
          <p:cNvPr id="7" name="points"/>
          <p:cNvSpPr txBox="1"/>
          <p:nvPr/>
        </p:nvSpPr>
        <p:spPr>
          <a:xfrm>
            <a:off x="6400800" y="4069080"/>
            <a:ext cx="5486400" cy="1097280"/>
          </a:xfrm>
          <a:prstGeom prst="rect">
            <a:avLst/>
          </a:prstGeom>
          <a:noFill/>
        </p:spPr>
        <p:txBody>
          <a:bodyPr wrap="square" lIns="0" rIns="0" tIns="0" bIns="0">
            <a:spAutoFit/>
          </a:bodyPr>
          <a:lstStyle/>
          <a:p>
            <a:pPr>
              <a:spcAft>
                <a:spcPts val="400"/>
              </a:spcAft>
            </a:pPr>
            <a:r>
              <a:rPr sz="2000" b="1" i="0">
                <a:solidFill>
                  <a:srgbClr val="00B050"/>
                </a:solidFill>
                <a:latin typeface="Calibri"/>
              </a:rPr>
              <a:t>words are points in a space</a:t>
            </a:r>
          </a:p>
          <a:p>
            <a:pPr>
              <a:spcAft>
                <a:spcPts val="400"/>
              </a:spcAft>
            </a:pPr>
            <a:r>
              <a:rPr sz="2000" b="0" i="0">
                <a:solidFill>
                  <a:srgbClr val="000000"/>
                </a:solidFill>
                <a:latin typeface="Calibri"/>
              </a:rPr>
              <a:t>every model starts with a table of vectors</a:t>
            </a:r>
          </a:p>
        </p:txBody>
      </p:sp>
      <p:sp>
        <p:nvSpPr>
          <p:cNvPr id="8" name="takeaway"/>
          <p:cNvSpPr txBox="1"/>
          <p:nvPr/>
        </p:nvSpPr>
        <p:spPr>
          <a:xfrm>
            <a:off x="384048" y="5760720"/>
            <a:ext cx="11430000" cy="457200"/>
          </a:xfrm>
          <a:prstGeom prst="rect">
            <a:avLst/>
          </a:prstGeom>
          <a:noFill/>
        </p:spPr>
        <p:txBody>
          <a:bodyPr wrap="square" lIns="0" rIns="0" tIns="0" bIns="0">
            <a:spAutoFit/>
          </a:bodyPr>
          <a:lstStyle/>
          <a:p>
            <a:pPr>
              <a:spcAft>
                <a:spcPts val="0"/>
              </a:spcAft>
            </a:pPr>
            <a:r>
              <a:rPr sz="2200" b="1" i="0">
                <a:solidFill>
                  <a:srgbClr val="FF0000"/>
                </a:solidFill>
                <a:latin typeface="Calibri"/>
              </a:rPr>
              <a:t>next: attention and the Transformer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12970</TotalTime>
  <Words>7175</Words>
  <Application>Microsoft Macintosh PowerPoint</Application>
  <PresentationFormat>Widescreen</PresentationFormat>
  <Paragraphs>552</Paragraphs>
  <Slides>44</Slides>
  <Notes>39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Aptos Display</vt: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Madhusudhan Reddy Pittu</dc:creator>
  <cp:lastModifiedBy>Madhusudhan Reddy Pittu</cp:lastModifiedBy>
  <cp:revision>6</cp:revision>
  <dcterms:created xsi:type="dcterms:W3CDTF">2026-09-16T15:41:23Z</dcterms:created>
  <dcterms:modified xsi:type="dcterms:W3CDTF">2026-09-30T16:20:48Z</dcterms:modified>
</cp:coreProperties>
</file>