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6"/>
    <p:sldId id="296" r:id="rId5"/>
    <p:sldId id="297" r:id="rId4"/>
    <p:sldId id="298" r:id="rId3"/>
    <p:sldId id="299" r:id="rId2"/>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2F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972"/>
    <p:restoredTop sz="94658"/>
  </p:normalViewPr>
  <p:slideViewPr>
    <p:cSldViewPr snapToGrid="0">
      <p:cViewPr varScale="1">
        <p:scale>
          <a:sx n="120" d="100"/>
          <a:sy n="120" d="100"/>
        </p:scale>
        <p:origin x="45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44.xml"/><Relationship Id="rId3" Type="http://schemas.openxmlformats.org/officeDocument/2006/relationships/slide" Target="slides/slide43.xml"/><Relationship Id="rId4" Type="http://schemas.openxmlformats.org/officeDocument/2006/relationships/slide" Target="slides/slide42.xml"/><Relationship Id="rId5" Type="http://schemas.openxmlformats.org/officeDocument/2006/relationships/slide" Target="slides/slide41.xml"/><Relationship Id="rId6" Type="http://schemas.openxmlformats.org/officeDocument/2006/relationships/slide" Target="slides/slide40.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6089AD-D6EF-F34E-BDA2-7FD9ECDA530C}" type="datetimeFigureOut">
              <a:rPr lang="en-US" smtClean="0"/>
              <a:t>9/30/26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565825-DA3E-F54F-8918-42B0697FAD9F}" type="slidenum">
              <a:rPr lang="en-US" smtClean="0"/>
              <a:t>‹#›</a:t>
            </a:fld>
            <a:endParaRPr lang="en-US"/>
          </a:p>
        </p:txBody>
      </p:sp>
    </p:spTree>
    <p:extLst>
      <p:ext uri="{BB962C8B-B14F-4D97-AF65-F5344CB8AC3E}">
        <p14:creationId xmlns:p14="http://schemas.microsoft.com/office/powerpoint/2010/main" val="2133540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Title.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with the line at the top. Last lecture: language modeling before attention (counts, word vectors, recurrent networks). This lecture introduces the attention mechanism by following how machine translation was done, a special case of sequence transduction; language modeling, transduction, and many other tasks fall under sequence modeling, so we start with an overview of the tasks. The four parts are the notes' four parts; Parts 2 and 3 are the core. Part 1 (notes §§1–2), about 20 minutes. The question to leave the audience with: what does a translator need that a language model does not?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§1, 'Sequence tasks', Figure 1 (one panel per click). A sequence is an ordered list whose length varies, so a sequence model applies one computation, with the same parameters, at every position (dog bites man is not man bites dog). The elements need not be words: a thermometer read every hour, an accelerometer on the wrist, a weather model's maps. Then the tasks, in the order of the notes' table: language modeling (Lecture 2: a probability for every sequence, from next-token predictions); transduction (translation, speech recognition, summarization); classification (the sentiment of a review; the activity in an accelerometer recording); labeling (parts of speech; names; events in a sensor stream); forecasting (temperature, electricity demand, traffic, weather); anomaly detection (monitoring machines). The categories overlap: labeling and forecasting can be read as transductions; a language model continuing a prompt does a transduction; a forecaster flags anomalies by low probability. Today many language tasks are written as a prompt and handed to one language model (Lectures 5 and 7). This lecture: translation.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§1, 'Translation', Figure 2. A Multi30k test pair: an English caption of a Flickr photograph and its French translation, made by a person. Translation contains, in one task, the main difficulties of producing one sequence from another. Thirteen English tokens (counting the full stop) become fifteen French ones. The alignment (which French word comes from which English word) was drawn by hand: nothing in the data gives it. The order changes: karate uniform becomes tenue de karaté, noun first (the crossing lines); kick becomes three words, coup de pied; front and de (dashed) have no counterpart. This pair returns throughout the lecture. Photograph: Flickr30k image 101362133 (Young et al., 2014), with its Multi30k caption.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§1, 'Translation'. A translator learns from a parallel corpus: sentences paired with their translations, made by people. The pairs say nothing about which word comes from which: a translator has to learn such correspondences from the pairs alone. These notes use Multi30k (Elliott et al., 2016; 2017): English descriptions of Flickr photographs (the Flickr30k collection, Young et al., 2014), translated into French; 29,000 pairs for training, 1,014 for validation, 1,000 for testing. Our models see only the text; the photographs show what a caption is. The example on the right is a test pair, as it is in the corpus (its English has the typo 'starring'). Photograph: Flickr30k image 1007129816 (Young et al., 2014), with its Multi30k caption.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Appendix B.1, Figure 30. Flash the whole timeline first: seven decades in three eras. Weaver's memorandum (1949); the first public demonstration (1954); the ALPAC report (1966); IBM's statistical systems from 1990; phrase-based translation from 2003; Google's statistical system online in 2006; recurrent translation models 2013, sequence to sequence and attention 2014; GNMT in production 2016; the Transformer 2017. Next slide: the timeline moves aside and the three eras come one at a time.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timeline contracts to the right (Morph transition in PowerPoint; a fade elsewhere); the eras come one at a time, each with a picture to talk over, then move on. Rules: dictionaries and rules written by hand; the 1954 demonstration translated Russian sentences with a vocabulary of 250 stems and endings and six rules; ALPAC (1966) found 'no immediate or predictable prospect of useful machine translation'; such systems continued in narrow uses, such as weather bulletins and technical manuals. The picture: a dictionary and one reordering rule, written by hand, for karate uniform (illustrative). Statistics: from 1990 IBM's systems learned from parallel corpora, with an approach from speech recognition: which words translate which, the alignment a hidden variable estimated by EM, and an n-gram language model of the target language; phrase-based systems (Koehn et al., 2003), built on these alignments, translated in units of a few words; Moses (2007) was the baseline every neural translator of 2014 was compared with. The picture is illustrative: plausible table entries, no probabilities; three clicks frame its phrases one at a time (a girl → une fille; in → en; karate uniform → tenue de karaté, two words reordered as one entry of the table). Neural networks: from 2013–2014, first as parts of statistical systems, then as whole translators (Part 2); in production from 2016. Contrast for later: the statistical systems' alignment is an explicit hidden variable; attention (Part 3) learns soft correspondences as a by-product.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§2, 'The model and its training'. The chain rule of Lecture 2, with the source as extra context: a conditional language model. EOS lets the model decide where the translation stops. As in Lecture 2, the model defines a tree: every path from BOS to EOS is a translation, and its probability is the product of the probabilities along it. The tree in the picture is illustrative (no probabilities are shown): un homme dort, un homme somnole, une personne dort, l'homme dort are all paths in it, for the one source a man sleeps. Decoding (two slides on) searches this tree.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§2, 'The model and its training', Figure 3. Training: minimize the negative log-likelihood, Lecture 2's log loss summed over the target tokens of each pair and averaged over the P pairs. Teacher forcing: the decoder reads BOS and the reference, shifted right by one position, and is asked for the next token at every position. Two consequences that return in Part 4: in training all inputs are known, so whether the positions can be computed at once depends only on the architecture; in generation each input is the word just chosen, so every model writes one word at a time.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§2, 'Decoding', Figure 4 (drawn top to bottom here). A trained model gives a probability to every translation; translating means searching for a probable one. The most probable cannot be found by trying every output: |V|^m outputs of length m (our small models have 6,430 French words). Ask first: why not take the most probable word at every step? Greedy decoding: after un homme joue it takes de (prefix log-probability −0.47, against −1.08 with du), continues with la guitare, and ends at −1.85: 'a man plays the guitar'. Beam search keeps the B best partial translations (hypotheses), each scored by its total log-probability; here B = 2, so du is kept, and du violon . finishes at step 7 with −1.09, the higher score and the right translation. Greedy is beam search with B = 1. Numbers are the prefixes' log-probabilities.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§2, 'Decoding' (the numbered steps). Walk through the algorithm on the tree. Every finished translation uses up one place in the beam: the width b starts at B and drops by one each time a translation finishes. Extend: only a hypothesis's b best extensions can survive pruning, so each is extended by its b most probable tokens; at most b × b extensions per step. Keep the b best overall, finished or not. Move those ending in EOS to the finished list. Repeat until b = 0 (at a maximum length, the live hypotheses join the finished list). Output the best finished translation. In the tree: b = 2 until step 7, where du violon . finishes; b = 1 at step 8, where the greedy translation finishes; b = 0, stop; output du violon. The search ends with B finished translations. On the 1,000 test captions a beam of three changes 480 greedy translations, 432 to more probable ones and 48 to less probable ones (the greedy path was pruned), and BLEU goes from 49.2 to 51.2. Length normalization (dividing by |y|^α) changes only the final choice; here it would not change it (−0.16 against −0.23 per token). Lecture 8 returns to search and sampling.</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§2, 'Evaluation'. BLEU (Papineni et al., 2002) in three steps. (1) For each n from 1 to 4, the modified precision p_n: the share of the output's n-grams (runs of n tokens) that also occur in the reference, each counted at most as many times as it occurs there; the picture: the the the earns one match against a reference with one the (illustrative reference). (2) The four precisions fall roughly exponentially with n, so they are combined by their geometric mean, which averages their logarithms. (3) A brevity penalty lowers the score of outputs shorter than the references; precision alone would reward a system that writes only the words it is sure of. Counts and lengths are summed over all the sentences of a test set before dividing; BLEU is reported from 0 to 100 (say it: the counts are summed over the test set) and is comparable only on the same test set with the same tokenization. Unigrams measure the right words, longer n-grams a fluent order. Why 4: Papineni et al. found that n-grams up to 4 agreed best with human judgments (3 and 5 comparable).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§2, 'Evaluation'. The same five-word example, worked to the end (illustrative: the source of the beam slides, a man plays the violin, with one wrong word in the output). The wrong word spoils every n-gram that contains it: 4 of 5 unigrams, 3 of 4 bigrams, 2 of 3 trigrams, 1 of 2 four-grams are found in the reference. Same length, so BP = 1; the geometric mean of 0.8, 0.75, 0.67 and 0.5 is 0.67, reported as 66.9. Clipping: each n-gram counts at most as many times as it occurs in the reference, so the the the earns one match against a reference with one the (illustrative reference). On a real output: for the karate caption, our attention model (Part 3) writes faisant (‘doing’) where the reference has brisant (‘breaking’); 14 of 15 unigrams, 12 of 14 bigrams, 10 of 13 trigrams and 8 of 12 four-grams match; BLEU 80.0 (notes §2). On a single short sentence BLEU is fragile (one wrong word in the middle of five leaves no matching four-gram, and BLEU 0); that is one reason the counts are summed over a whole test set before dividing.</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§2, 'Evaluation' (last paragraphs). BLEU and the held-out log loss measure different things. The log loss scores the probabilities the model gives to the reference's tokens, with the reference prefix given; it needs no search, and it is what training minimizes. BLEU scores the output of a search. They can disagree: a better search raises BLEU without changing the model (the beam: 49.2 → 51.2); raising the probability of a reference token ranked second, without making it first, lowers the log loss and changes no greedy choice. BLEU also rewards matching words, not meaning: a correct une jeune fille for the reference's une fille loses points. BLEU today: the standard from 2002 through the years of this lecture, so every published result here is in BLEU; no longer the standard for judging translation. Learned metrics such as COMET (Rei et al., 2020) agree with human judgments much better ('Stop Using BLEU – Neural Metrics Are Better and More Robust', WMT 2022); WMT 2024 ranked systems by human judgments and two learned metrics, 'not using BLEU nor ChrF on purpose'.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2 (notes §§3–5), about 25 minutes. First the framework every neural translator of this lecture shares, the encoder and the decoder; then the models one after another, as in the notes, each fixing a drawback of the one before, each paper cited where its model comes in; then the three drawbacks that remained. They worked; the point of this part is what they could not do.</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§3, 'Two roles', Figure 5 (redrawn for the slide). The neural translators of 2013–2014 divided the computation of q(y_t | y_&lt;t, x) between two networks with different jobs. The encoder runs once per source and returns states Z (one vector, or one vector per source position); the decoder, a conditional language model of the target, runs once per target position and turns its state into a distribution over the next word; a search turns the distributions into words; in generation the chosen word is appended to the prefix. The names say what each part computes, not how: an encoder or a decoder can be recurrent, convolutional, or built from attention, as long as the decoder's prediction at step t depends only on Z and the prefix y_&lt;t. The rest of the lecture keeps the roles and changes how they are computed: the landmark translators of 2013–2017 all have them (Kalchbrenner and Blunsom, 2013, a convolutional encoder and a recurrent decoder; Cho et al., 2014a; Sutskever et al., 2014; Bahdanau et al., 2015; ConvS2S, 2017; the Transformer, 2017), and each paper is cited where its model comes in.</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§3, 'The recurrent encoder–decoder', Figure 6a (redrawn for the slide). In the notation of Lecture 2: (1) the encoder, a recurrent network, reads the source one token at a time; (2) its last state is the context c, here the representation Z is this one vector; (3) the decoder, a recurrent language model of the target, starts from the context, s_0 = c (through a learned matrix, a bridge, when the sizes differ), and reads the target prefix; (4) each state gives the next token's distribution through a matrix U. Training backpropagates the loss through both networks at once, so the encoder learns to put into c what the decoder needs. Started from c, the decoder sees the source once, and must carry it through every update. Ask: what is the size of c for a 5-word sentence, and for a 50-word one?</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§3, 'The recurrent encoder–decoder' (the context at every step), Figure 6b, and 'The first encoder–decoders'. Cho et al. (2014a), posted in June 2014, called their model the RNN Encoder–Decoder: one recurrent network 'encodes a sequence of symbols into a fixed-length vector representation, and the other decodes the representation into another sequence of symbols'. They gave the context to every update and to the output layer, so every prediction is one step from c, however long the prefix (they placed one more layer before the softmax; the linear map here is the simplest choice). They used it on phrases of a few words, to score the phrase pairs of a phrase-based system: one more feature, which raised its BLEU on the 2014 English–French test set from 33.30 to 33.87. They also introduced the GRU (next slide). Neither version gives the decoder the separate source positions: the whole source passes through c, of fixed size.</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§3, 'Recurrent cells', Figure 7 (one panel per click). A reminder of Lecture 2. The cell changes what each state holds and how information and gradients travel; the roles, the training, and the context stay the same. A plain RNN rewrites its state through one tanh layer at every step, and information and gradients fade along a long sentence. LSTM: besides h_t, a memory cell m_t only scaled by the forget gate and added to, with no squashing in between; an LSTM encoder hands over both h and m. GRU (Cho et al., 2014a; named by Chung et al., 2014), added because 'We were not able to get meaningful result with an oft-used tanh unit without any gating': no separate memory, the state is the memory; each unit is a weighted average of its old value and a candidate; three sets of weights where the LSTM has four. Two minutes at most.</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§3, 'The recurrent encoder–decoder' (a bidirectional encoder, a causal decoder). The source is given in full before translation begins, so the encoder may read it in both directions (Schuster and Paliwal, 1997): one recurrent network left to right, another right to left, their states joined, so that the state at position j summarizes the whole sentence around word j. The decoder may not do the same with the target: in generation the later tokens do not exist yet, and in training a decoder that read them would learn to copy its answer, since each target is the next position's input. A decoder whose prediction at each position depends only on the tokens before it is called causal or autoregressive. Bahdanau et al.'s attention (Part 3) reads exactly these states.</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§4, opening and 'The model'. Sutskever, Vinyals, and Le (2014) made the encoder–decoder the whole translator, trained on sentence pairs alone and decoded by beam search, with no statistical system around it. Their Figure 1, redrawn: the network reads A B C and EOS, then writes W X Y Z and EOS, each output fed back as the next input. The decoder starts from the encoder's final states; there is no other route from the source to the decoder (no context at every step, no attention). Two choices made it work: depth (next slide) and reading the source backwards.</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§4, 'The model', Figure 8. Before the translator, the network it is made of. A deep (stacked) recurrent network: layer ℓ reads, at each step, the state the layer below computed at that step, and its own state from the step before. Information moves forward in time within a layer and upward through the layers; the top layer's state is the output. Stacking was not new (Graves et al., 2013, speech). Sutskever et al.: deep LSTMs 'significantly outperformed shallow LSTMs', each further layer lowering perplexity by nearly 10%.</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§4, 'The model', Figure 9. Sutskever et al. (2014): the recurrent encoder–decoder with a deep LSTM in each role, trained and decoded as in Part 1. Four layers of 1,000 units; 1,000-dimensional word vectors; 160,000 English and 80,000 French words; the decoder starts from the encoder's final states (presumably layer by layer; the paper does not say exactly). No attention: the only route from 'sleeps' to the prediction of 'dort' runs through the encoder steps after it, the final states, and the decoder steps before it.</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§4, 'Reading the source backwards', Figure 10. Found by experiment: a single model's perplexity 5.8 → 4.7, BLEU 25.9 → 30.6. Their explanation, offered without 'a complete explanation': each source word is far from its translation; reversing leaves the average distance unchanged but puts the first source words next to the first target words; with these short paths backpropagation 'has an easier time' establishing communication. They expected the end of the translation to suffer; long sentences improved too. Keep the idea of path length: it is the third drawback, and attention shortens the paths.</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§4, 'What the summary holds', Figure 11, redrawn from Sutskever et al.'s Figure 2 (their coordinates, digitized). The experiment: run a few phrases through the trained encoder, take its final state, and project the states onto their first two principal components. Phrases with the same meaning land together; phrases with the same words in another order land apart, so the summary is not a bag of words. Their words: the representations are 'sensitive to the order of words, while being fairly insensitive to the replacement of an active voice with a passive voice'.</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§4, 'Results'. WMT 2014 English–French, 12 million sentence pairs; 384 million parameters; about ten days on eight GPUs. An ensemble of five reversed models, beam 12: 34.8 BLEU against the phrase-based baseline's 33.3; a single model 30.6; rescoring the baseline's 1,000 best candidates: 36.5, against 37.0 for the best system of that year's evaluation (a statistical system, Durrani et al.'s; Sutskever et al. list it in their table for comparison; it is not theirs). 'Did not suffer on very long sentences.' A neural network trained on sentence pairs alone had beaten a phrase-based baseline. The chart: the numbers of the notes' 'Results' paragraph. Story beat: why change a design that works? The next slides.</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§5, opening, and 'The fixed-size summary', Figure 12 (the gray curve; the red one comes with attention), and §4's table of the two small models. Sequence to sequence works, and at scale it works well. Its design still has three drawbacks: the fixed-size summary, sequential computation, and long paths; they are worth keeping apart, because the remedies of 2014–2017 addressed them separately. The first. The experiment, ours: reversing a string needs nothing but memory, so it isolates the limit. Strings of 1 to 40 random letters; encoder a bidirectional LSTM of 64 units each way, decoder an LSTM of 128 units started from the encoder's final states; 4,000 steps of 64 new random strings. Measured: the share of letters written in the right place. Ask before the plot: trained on strings of up to 40 letters, how well does it reverse 40 letters? 92% of letters right at 10, 58% at 20, 18% at 40. The more there is to store, the less survives the passage through a state of fixed size.</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§4, 'Two small encoder–decoders' (the table), and §5. Our Multi30k translator without attention: a bidirectional LSTM encoder of 128 units each way, an LSTM decoder of 256 units started from the encoder's final states; 4.0 million parameters; 3,000 steps of 64 pairs; about 9 minutes on two processor cores. Decoding greedily, 19.5 BLEU on the 1,000 test captions. On the karate caption it writes 'une fille en tenue de bain rouge regardant un objet dans un champ .', 'a girl in a red swimsuit looking at an object in a field': fluent French whose first words follow the source and whose rest does not. Photograph: Flickr30k image 101362133 (Young et al., 2014), with its Multi30k caption.</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§5, 'The fixed-size summary'. Cho et al. (2014b), 'On the properties of neural machine translation', Fig. 4a, redrawn from the paper's vector data (scripts/cho_fig4a.json): an encoder–decoder without attention (RNNenc) trained on English–French; BLEU on the test sentences of each length, smoothed by the authors over a window of 10; their figure also counts the length on the reference or on both, with nearly the same curves (not in the notes). Read it: each point is the BLEU of the sentences of one length; short sentences score best, and the score falls steadily as the sentences grow. Their abstract: the neural model 'performs relatively well on short sentences without unknown words, but its performance degrades rapidly as the length of the sentence and the number of unknown words increase'. Sutskever et al.'s much larger model, reading reversed, found no degradation below 35 words and only a minor one on the longest: a pressure that depends on the size of the summary, the training, and the data, not a theorem. Picture: Cho et al. (2014b), Fig. 4a, reproduced with attribution.</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§5, 'Sequential computation and long paths', Figure 13. Each box is numbered with the earliest step at which it can be computed. The state at position j waits for the state at j − 1, in the encoder and, even in training, in the decoder. With n source tokens, r = m + 1 decoder positions and L layers: n + r + L − 1 dependent steps, growing with the sentence, not with the width of the layers. GNMT (2016): about six days on 96 GPUs for one model. Long paths: the first source word reaches the first prediction through every step in between, and a gradient usually shrinks along such paths (Lecture 2). Board: n + r + L − 1 on the figure.</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§5, 'Familiar remedies' (the table), and the openings of §§6 and 8. Each remedy available in 2014 changed at most one of the three drawbacks. Gating eases the long paths without shortening them; a larger state eases the summary; a bidirectional encoder's final states lie at both ends of the sentence, but the words in the middle are still about n/2 steps from both; the context at every step shortens the path from c to each prediction; reversal rearranges the paths. None gives the decoder more than one fixed summary of the source, or lets the states of a sequence be computed at once. The last two rows (second picture) are the answers of the rest of the lecture: attention frees the decoder from the single summary and shortens the paths from the source to the target, but leaves the computation sequential (Part 3); convolution and then self-attention compute all positions of a layer at once in training, and self-attention joins every permitted pair of positions in one step (Part 4).</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Break, five minutes. Next: attention, the answer to the first drawback.</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3 (notes §§6–7), about 36 minutes: attention, the answer to the fixed-size summary. The core of the lecture.</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§6, opening, and Appendix B.3. Bahdanau, Cho, and Bengio (2015; posted September 2014): 'we conjecture that the use of a fixed-length vector is a bottleneck in improving the performance of this basic encoder-decoder architecture'. The idea in three lines: keep a state for every source word (a bidirectional encoder, so each state summarizes the sentence around its word); before each target word, read them again, as a weighted average; compute the weights from the decoder's state, with a small network trained with the rest. In the picture: the forward and backward states of each word (green), the weights α_t,j (red), their sum c_t, and the decoder states s at the top. The picture is a simpler version of their Figure 1: one direction in the encoder (lower left), the decoder (upper right), and the read before writing dort: every encoder state, weighted.</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§6, 'The read', Figure 14. The encoder keeps a state for every source position; before predicting y_t the decoder scores every position against its previous state, normalizes the scores into weights, and averages. The context now has an index t: it is recomputed at every step, from all n states. In the picture, the read before predicting dort: weights 0.08, 0.17, 0.75 (illustrative).</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§6, 'The read'. Bahdanau et al.'s score is a small network with one hidden layer, trained with the rest (additive attention). The query is s_{t−1}: it has read the targets up to y_{t−2}, not y_{t−1}. Each h_j does two jobs: compared with the query, and returned when read; §7 separates them into a key and a value. The context enters the decoder's update and its output layer. The read sees a set: permuting the source permutes the weights the same way and leaves c_t unchanged; word order reaches the read only through the states. Remember this for Part 4.</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§6, 'Training without alignment labels', Figure 16. The message: attention learns where to read from the translation loss alone; nobody labels which word corresponds to which. With γ_t the gradient reaching the context, ∂L/∂e_tj = α_tj (h_j − c_t) γ_tᵀ: the gradient pushes up the score of a position whose state lies, seen from the context, in the direction that lowers the loss; the pushes sum to zero, so weight moves between positions and is never created; each is scaled by the position's weight. To first order, training moves each read toward the positions that help predict the next word. The picture: our reversal network trained again with attention; its weights for one 12-letter string trace the anti-diagonal of a reversal, and nothing told it to read backwards. Appendix A.1 works the gradient through the example.</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§6, 'Results' (the table). Bahdanau et al. trained on the 348 million words of the WMT 2014 English–French data, with vocabularies of the 30,000 most frequent words in each language, on one GPU for about five days per model. RNNenc is the encoder–decoder without attention, RNNsearch the attention model; -30 and -50 the longest training sentences. With the same data, vocabularies, and training, attention gained 7.57 BLEU (up to 30 words) and 8.93 (up to 50: 26.75 against 17.82); RNNsearch-50 showed 'no performance deterioration even with sentences of length 50 or more'; on sentences without unknown words, the model trained longer passed the phrase-based system (36.15 against 35.63). Do not rank these numbers against Sutskever et al.'s (larger models, ensembles): the evidence is the comparison within each study. Picture: Bahdanau et al. (2015), Fig. 2, redrawn from the paper's vector data (scripts/bahdanau_fig2.json), showing the two models trained on sentences of up to 50 words (the paper also shows the -30 models).</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§6, 'Results' (Attention in the small models), Figures 12 and 17: our two small models trained again with attention, with the same data, sizes, steps, and decoding. Reversal: more than 99% of letters up to 35, 98% at 40, against 18% without; beyond the training lengths it fails too, more gradually (77% at 50, 36% at 60). Translation (4.4 million parameters, about 18 minutes of training): 49.2 BLEU against 19.5, and ahead at every length (37 against 12 on the 56 captions of 21 tokens or more): the gap is at every length, so the fixed-size summary is not only a problem of long sentences. Single runs; the attention model also feeds the source to every step, which a control would separate.</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§6, 'Results'. Bahdanau et al. (2015), Fig. 3a, redrawn from its digitized weights: the weights of RNNsearch-50 for one test sentence; each row is a French word written, each column an English word read; darker is more weight, each row summing to one. Mostly diagonal: word for word. The European Economic Area becomes la zone économique européenne (outlined): the decoder reads Area first, then goes back for Economic and European (the paper's §5.2.1; not in the notes). Nothing in the training data marked these correspondences.</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§6, 'Reading the weights' (last paragraph). The weights show where the context came from, not why the decoder chose its word. Translating the karate caption by greedy decoding, the model writes faisant (‘doing’) where the reference has brisant (‘breaking’). At that step it puts 0.73 of its weight on breaking, yet it is unsure what to write: faisant, its most probable word, has a probability of only 0.10. It read the right word and still chose a poor one: the choice also depends on the decoder's state, the previous word, and the output layer, and the state it read at breaking carries the words around it too. To show that a source word caused a prediction, intervene (Jain and Wallace, 2019; Wiegreffe and Pinter, 2019): replacing breaking by holding changes faisant to tenant, 'holding', and leaves the rest of the translation unchanged. The Week 3 notebook tries both kinds of intervention, at home.</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§7, 'Queries, keys, and values', Figure 19. Between 2015 and 2017 attention appeared in many forms; one vocabulary covers them all, and Lecture 4 is built on it. A dictionary returns the value stored under the key that matches the query; attention compares the query with every key, turns the comparisons into weights, and returns the weighted average of the values. In Bahdanau et al. the key and the value of a position are the same h_j; they need not be (ConvS2S, Part 4). Where the words come from (notes §7 and Appendix B.3): networks with an external memory. The Neural Turing Machine (Graves et al., 2014) found a location by emitting a 'key vector' compared with every row of its memory: a soft lookup; end-to-end memory networks (Sukhbaatar et al., 2015) stored each sentence twice, once to be compared and once to be returned; key–value memory networks (Miller et al., 2016) named the two. The Transformer: attention is 'mapping a query and a set of key-value pairs to an output'. One sentence, and move on.</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§7, 'How to score'. In translation the query is a decoder state s and the keys are encoder states h_j. Dot product: no parameters, needs d_s = d_h; depends on lengths, unlike the cosine. Bilinear: a learned matrix; factored as W_Q W_Kᵀ it is a dot product of projections in d_k dimensions, with (d_s + d_h) d_k parameters: the form Lecture 4 builds on. Additive: a small network whose tanh makes the score nonlinear. Dot and bilinear scores of many queries against many states are one matrix product, Q Hᵀ: what parallel hardware does fastest. Luong et al. (2015): dot best for global, bilinear for local; Britz et al. (2017): additive slightly better; the Transformer attributed the gap to large dot products and scaled them (Lecture 4).</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§7, 'Where and how to read', Figure 20. Illustrative weights over twelve source positions. Global: every position, cost proportional to n per step. Local (Luong et al., 2015): a window around a center predicted from the state, the weights multiplied by a Gaussian; still soft, still trained by backpropagation; a word outside the window cannot be read at that step. Hard (Xu et al., 2015): sample one position; no derivative, so it needs a gradient estimate of the kind Lecture 6 develops (Appendix A.3). The soft version is 'smooth and differentiable', so 'learning end-to-end is trivial by using standard back-propagation'; it became the standard. Global or local and soft or hard are independent choices.</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§7, 'When to read', Figure 22. Bahdanau et al.: the query is the previous state, and the read comes before the update; the query has not read y_{t−1}. Luong et al. (2015): update with the previous word first, read with s_t, combine in an attentional state s̃_t = tanh([c_t; s_t] W_c), predict from it; the read no longer enters the recurrence, so input feeding joins s̃_t to the next input. Two placements of the same read, not two kinds of attention.</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§7, 'Where and how to read', Figure 21, and Appendix B.3. Xu et al. (2015), 'Show, attend and tell': a caption generator whose encoder is a convolutional network over a grid of image regions and whose recurrent decoder reads the regions with attention before each word; the white areas are where it read when it wrote the underlined word (a frisbee, a dog, a stop sign). They built both a soft and a hard (sampled) read. The read does not care what the keys and values come from: words, image regions, speech frames. Between 2014 and 2017 the read spread to parsing, speech, memory networks, and attention within one sequence (notes Appendix B.3, Figure 31). Transition to Part 4: the read is everywhere, but the states being read are still computed one after another. Picture: Xu et al. (2015), Fig. 3, reproduced with attribution.</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Appendix B.3, 'Recurrence at scale', and §5. Google's Neural Machine Translation system (Wu et al., 2016), GNMT, was the attention model of §6 made large: eight LSTM layers in the encoder, the first of them bidirectional, and eight in the decoder, residual connections between the layers, attention from the decoder to the top of the encoder, and a vocabulary of word pieces, which removed the unknown words that had held back Bahdanau's model. A single model scored 39.0 BLEU on English-to-French and 24.6 on English-to-German. In September 2016 it replaced the phrase-based system for Chinese to English. About six days on 96 GPUs to train one English-to-French model (§5): recurrence at scale was slow. The picture (redrawn and simplified from the paper's Figure 1; not in the notes): attention reads all the encoder's top states, takes its query from the bottom decoder layer, and sends its context to the decoder layers above; each layer of one copy of the model on its own GPU. Its authors: without residual connections, 'simple stacked LSTM layers work well up to 4 layers, barely with 6 layers, and very poorly beyond 8 layers'. One minute; the bridge to Part 4 (slow to train); a cut candidate.</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4 (notes §§8–10), about 18 minutes: the second problem. Attention gave the decoder the source, but every state was still computed after the one before. Convolution, then attention alone, then self-attention and the Transformer, which Lecture 4 builds.</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§8, 'Convolution over a sequence'. Story beat: can the states of a sequence be computed without a chain? Networks for images never had one: each pixel's features come from a small patch of the layer below. The roles of Part 2 stay; only how the states are computed changes: each from a small window of the layer below, not from the state before. A centered window for an encoder; a causal window, ending at its own position, for a decoder (zeros in front). Two properties: the same weights at every position (Lecture 2's fixed-window model was a convolution in disguise); no dependence along the layer, so when a layer's inputs are available, all its outputs are computed at once: L layers, L steps, whatever the length.</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§8, 'A small convolutional translator', Figure 23a. a man sleeps → un homme dort. Encoder: one centered convolution of width 3; all three states at once. Decoder in training: inputs BOS, un, homme, dort (the input at position t is y_{t−1}); layer 1 from inputs t − 1 and t; layer 2 from layer 1 at t − 1 and t, so s^(2)_t never sees y_t. Each top state is the query of a dot-product read over h_1, h_2, h_3 (keys and values), which returns c_t; softmax([s^(2)_t; c_t] U) gives q(y_t | y_&lt;t, x). Every layer, read, and softmax computes all four positions at once: one step per layer, plus the read and the prediction, however long the target.</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§8, 'A small convolutional translator', Figure 23b. In generation the words are not known in advance. Step 1: from BOS, compute the column, read, and choose un. Step 2: append un, compute the new column, choose homme. Step 3 (drawn): append homme; the columns of steps 1 and 2 are kept, since no position reads the positions after it; only the new column is computed, and dort is chosen. Every model generates one word at a time, because each input is the word chosen before.</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§8, 'How far a convolution reads', Figure 24. L layers of width k see 1 + (k − 1)L positions; a centered window reaches (k − 1)L/2 to each side, a causal one (k − 1)L back. For the output at position 16 to depend on the input at position 1 with width 3: 15 centered layers or 8 causal ones. Dilations 1, 2, 4, …: 1 + (k − 1)(2^L − 1); ten causal layers of width 3 see 21 positions undilated, 2,047 dilated. Still, reaching farther costs layers; recurrence reaches every earlier position along a chain, attention in one step.</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§8, 'Two convolutional translators'. ByteNet (Kalchbrenner et al., 2016): stacks of dilated convolutions and nothing else, no recurrence and no attention; the decoder (blue in their figure) sits on top of the encoder (red), position by position, so its access to the source is by position, not chosen by content. WMT 2014 English-to-German, character to character: 23.75 BLEU. Its dilated causal convolutions came from WaveNet, a model of raw audio from the same group. Picture: Kalchbrenner et al. (2016), Fig. 1, reproduced with attribution.</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§8, 'Two convolutional translators', Figure 25a. ConvS2S (Gehring et al., 2017): stacks of gated convolutional blocks (a gated linear unit and a residual connection, panel b in the notes), learned position vectors, and a read of the encoder in every decoder layer, with keys the encoder outputs k_j and values k_j + e_j (what the encoder computed, plus which word was there). Single models: 25.16 BLEU English–German and 40.51 English–French, above Google's recurrent system (24.61, 38.95), and 'an order of magnitude faster'. The limit: a dependency between distant positions passes through as many layers as it takes to span the distance (Figure 24), and the weights connecting two positions depend on their offset, not on their content. The Transformer came five weeks later.</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§9, 'The model' and 'One translation by hand', Figure 26. Story beat: can attention alone translate, with no encoder computation and no decoder state? Four tables of vectors (keys, values, queries, word vectors) and an output layer. On 'karate uniform' with hand-chosen 2-D keys (first coordinate: a noun; second: a modifier): the query of BOS asks for the noun and reads uniform → tenue; tenue and de ask for the modifier and read karate → de, karaté; karaté asks for nothing → EOS. The reordering comes from content, not from position. In training every query is known in advance, so all reads are one matrix product: S = QKᵀ, A = softmax(S), C = AV.</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§9, 'What the toy cannot do'. In training, teacher forcing supplies every previous word, so the reads of all target positions are a few matrix products; no position waits for another. What it lacks: word order (the read depends only on the unordered set of (key, value) pairs, recall 'a set' in Part 3); the context of a source word (bank by the river or raising rates); the target so far (after each un, un bâton and un coup de pied, the same query, the same read, the same word). The three answers: positions; self-attention in the encoder; causal self-attention in the decoder.</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§10, 'Self-attention', Figure 27. Every position i emits a query, every position j offers a key and a value; position i's output is the read over all j (encoder) or j ≤ i (causal decoder). The Transformer paper: 'an attention mechanism relating different positions of a single sequence in order to compute a representation of the sequence'. Encoder: bank reads river in one sentence and rates in another. Decoder: the position of the second un has bâton among its earlier positions, so it can know the stick has been written. Like convolution, all outputs at once when the inputs are available; like cross-attention, any position in one step, with weights from content.</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§10, Figure 28 and the table after it: the answer to the second problem. Two layers over six positions; each number is the earliest step at which the state can be computed with one processor per state. Ask first: how many steps for each, in training? Recurrence 7, convolution 2, self-attention 2. In generation each input is the previous output, so all three take 12. Steps or layers to connect positions δ apart: δ, about δ/(k − 1) causal layers, 1. The price of self-attention: its pairwise work grows with the square of the length.</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§10, 'The original Transformer', Figure 29 (Vaswani et al., 2017, Figure 1, reproduced with attribution). The encoder–decoder of this lecture, built from attention only, no recurrence and no convolution. Three uses of attention: encoder self-attention (each source word in its context), causal decoder self-attention (what has been written), cross-attention (the read of Part 3). Positional encodings added to the word vectors; several heads per sublayer; six layers each. Scaled dot-product attention: each row of the result is one position's read, the toy's C = AV with the scores divided by √d_k. Lecture 4 builds it.</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the two problems of the notes' opening, with their pictures answered (Figures 12 and 28). Access to the source: attention gives the decoder a fresh read of the encoder states at every step, learned from the loss of the next word alone; its weights show where the context came from, not what caused a prediction. One position at a time: convolution, then self-attention, compute all positions of a layer at once in training; self-attention also lets every permitted pair of positions meet in one step. Generation stays one word at a time. Next week: the Transformer, built and trained (Week 4 notebook).</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74EB4-DA0B-2C8B-331B-F2D70028664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62C570E-AE13-E7B5-8E56-9FDF6D9FC0E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F3ABD38-DF48-0F32-9DAC-61B1D046762A}"/>
              </a:ext>
            </a:extLst>
          </p:cNvPr>
          <p:cNvSpPr>
            <a:spLocks noGrp="1"/>
          </p:cNvSpPr>
          <p:nvPr>
            <p:ph type="dt" sz="half" idx="10"/>
          </p:nvPr>
        </p:nvSpPr>
        <p:spPr/>
        <p:txBody>
          <a:bodyPr/>
          <a:lstStyle/>
          <a:p>
            <a:fld id="{C64E3E82-ABF5-0443-8E9E-3BF9C4DC23E8}" type="datetimeFigureOut">
              <a:rPr lang="en-US" smtClean="0"/>
              <a:t>9/30/26</a:t>
            </a:fld>
            <a:endParaRPr lang="en-US"/>
          </a:p>
        </p:txBody>
      </p:sp>
      <p:sp>
        <p:nvSpPr>
          <p:cNvPr id="5" name="Footer Placeholder 4">
            <a:extLst>
              <a:ext uri="{FF2B5EF4-FFF2-40B4-BE49-F238E27FC236}">
                <a16:creationId xmlns:a16="http://schemas.microsoft.com/office/drawing/2014/main" id="{6EA001B6-ADED-9C57-D34D-65FF4C14A6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E3E02F-CC9D-C37B-FC30-83AEE6F8E3FE}"/>
              </a:ext>
            </a:extLst>
          </p:cNvPr>
          <p:cNvSpPr>
            <a:spLocks noGrp="1"/>
          </p:cNvSpPr>
          <p:nvPr>
            <p:ph type="sldNum" sz="quarter" idx="12"/>
          </p:nvPr>
        </p:nvSpPr>
        <p:spPr/>
        <p:txBody>
          <a:bodyPr/>
          <a:lstStyle/>
          <a:p>
            <a:fld id="{32FAA7EE-9DFB-FF4C-9A4A-FB7F0C86302C}" type="slidenum">
              <a:rPr lang="en-US" smtClean="0"/>
              <a:t>‹#›</a:t>
            </a:fld>
            <a:endParaRPr lang="en-US"/>
          </a:p>
        </p:txBody>
      </p:sp>
    </p:spTree>
    <p:extLst>
      <p:ext uri="{BB962C8B-B14F-4D97-AF65-F5344CB8AC3E}">
        <p14:creationId xmlns:p14="http://schemas.microsoft.com/office/powerpoint/2010/main" val="936970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F320C-E9DA-25BD-B3D7-50328E3518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325444-C8B6-3633-5D08-B4F9E0A1D6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359906-796D-E4DB-FB31-B265FCAAF9A9}"/>
              </a:ext>
            </a:extLst>
          </p:cNvPr>
          <p:cNvSpPr>
            <a:spLocks noGrp="1"/>
          </p:cNvSpPr>
          <p:nvPr>
            <p:ph type="dt" sz="half" idx="10"/>
          </p:nvPr>
        </p:nvSpPr>
        <p:spPr/>
        <p:txBody>
          <a:bodyPr/>
          <a:lstStyle/>
          <a:p>
            <a:fld id="{C64E3E82-ABF5-0443-8E9E-3BF9C4DC23E8}" type="datetimeFigureOut">
              <a:rPr lang="en-US" smtClean="0"/>
              <a:t>9/30/26</a:t>
            </a:fld>
            <a:endParaRPr lang="en-US"/>
          </a:p>
        </p:txBody>
      </p:sp>
      <p:sp>
        <p:nvSpPr>
          <p:cNvPr id="5" name="Footer Placeholder 4">
            <a:extLst>
              <a:ext uri="{FF2B5EF4-FFF2-40B4-BE49-F238E27FC236}">
                <a16:creationId xmlns:a16="http://schemas.microsoft.com/office/drawing/2014/main" id="{397C868D-909E-CDC8-8162-54CA7362B7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54529D-FDA0-BF89-0CAD-1394F1AF8A7F}"/>
              </a:ext>
            </a:extLst>
          </p:cNvPr>
          <p:cNvSpPr>
            <a:spLocks noGrp="1"/>
          </p:cNvSpPr>
          <p:nvPr>
            <p:ph type="sldNum" sz="quarter" idx="12"/>
          </p:nvPr>
        </p:nvSpPr>
        <p:spPr/>
        <p:txBody>
          <a:bodyPr/>
          <a:lstStyle/>
          <a:p>
            <a:fld id="{32FAA7EE-9DFB-FF4C-9A4A-FB7F0C86302C}" type="slidenum">
              <a:rPr lang="en-US" smtClean="0"/>
              <a:t>‹#›</a:t>
            </a:fld>
            <a:endParaRPr lang="en-US"/>
          </a:p>
        </p:txBody>
      </p:sp>
    </p:spTree>
    <p:extLst>
      <p:ext uri="{BB962C8B-B14F-4D97-AF65-F5344CB8AC3E}">
        <p14:creationId xmlns:p14="http://schemas.microsoft.com/office/powerpoint/2010/main" val="1623021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1AE0D-188B-B9A1-17EC-2C0044042B3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EE503C6-5AD7-F836-0A89-2D38302C8C9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74FDDEA-5B6A-41BE-EEF7-18B2F8E2AE90}"/>
              </a:ext>
            </a:extLst>
          </p:cNvPr>
          <p:cNvSpPr>
            <a:spLocks noGrp="1"/>
          </p:cNvSpPr>
          <p:nvPr>
            <p:ph type="dt" sz="half" idx="10"/>
          </p:nvPr>
        </p:nvSpPr>
        <p:spPr/>
        <p:txBody>
          <a:bodyPr/>
          <a:lstStyle/>
          <a:p>
            <a:fld id="{C64E3E82-ABF5-0443-8E9E-3BF9C4DC23E8}" type="datetimeFigureOut">
              <a:rPr lang="en-US" smtClean="0"/>
              <a:t>9/30/26</a:t>
            </a:fld>
            <a:endParaRPr lang="en-US"/>
          </a:p>
        </p:txBody>
      </p:sp>
      <p:sp>
        <p:nvSpPr>
          <p:cNvPr id="5" name="Footer Placeholder 4">
            <a:extLst>
              <a:ext uri="{FF2B5EF4-FFF2-40B4-BE49-F238E27FC236}">
                <a16:creationId xmlns:a16="http://schemas.microsoft.com/office/drawing/2014/main" id="{441C2DC6-552D-272D-E4F3-83284DBE15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59526-B904-0A9B-6F3E-FABB60A55FC4}"/>
              </a:ext>
            </a:extLst>
          </p:cNvPr>
          <p:cNvSpPr>
            <a:spLocks noGrp="1"/>
          </p:cNvSpPr>
          <p:nvPr>
            <p:ph type="sldNum" sz="quarter" idx="12"/>
          </p:nvPr>
        </p:nvSpPr>
        <p:spPr/>
        <p:txBody>
          <a:bodyPr/>
          <a:lstStyle/>
          <a:p>
            <a:fld id="{32FAA7EE-9DFB-FF4C-9A4A-FB7F0C86302C}" type="slidenum">
              <a:rPr lang="en-US" smtClean="0"/>
              <a:t>‹#›</a:t>
            </a:fld>
            <a:endParaRPr lang="en-US"/>
          </a:p>
        </p:txBody>
      </p:sp>
    </p:spTree>
    <p:extLst>
      <p:ext uri="{BB962C8B-B14F-4D97-AF65-F5344CB8AC3E}">
        <p14:creationId xmlns:p14="http://schemas.microsoft.com/office/powerpoint/2010/main" val="2144986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B2183-3581-6F31-4AA7-4F906F2EC6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2DAA77-7D2A-1AA2-5643-F7E8ADC9178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EE64CA-A692-0BA0-AFEA-93B6D1B082A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FE60B1A-9ED4-C97B-94B5-078B29EAED75}"/>
              </a:ext>
            </a:extLst>
          </p:cNvPr>
          <p:cNvSpPr>
            <a:spLocks noGrp="1"/>
          </p:cNvSpPr>
          <p:nvPr>
            <p:ph type="dt" sz="half" idx="10"/>
          </p:nvPr>
        </p:nvSpPr>
        <p:spPr/>
        <p:txBody>
          <a:bodyPr/>
          <a:lstStyle/>
          <a:p>
            <a:fld id="{C64E3E82-ABF5-0443-8E9E-3BF9C4DC23E8}" type="datetimeFigureOut">
              <a:rPr lang="en-US" smtClean="0"/>
              <a:t>9/30/26</a:t>
            </a:fld>
            <a:endParaRPr lang="en-US"/>
          </a:p>
        </p:txBody>
      </p:sp>
      <p:sp>
        <p:nvSpPr>
          <p:cNvPr id="6" name="Footer Placeholder 5">
            <a:extLst>
              <a:ext uri="{FF2B5EF4-FFF2-40B4-BE49-F238E27FC236}">
                <a16:creationId xmlns:a16="http://schemas.microsoft.com/office/drawing/2014/main" id="{98B82D44-E178-9C7A-F946-CA863D6CAE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715A17-5A39-8C22-3186-1C33A1124A54}"/>
              </a:ext>
            </a:extLst>
          </p:cNvPr>
          <p:cNvSpPr>
            <a:spLocks noGrp="1"/>
          </p:cNvSpPr>
          <p:nvPr>
            <p:ph type="sldNum" sz="quarter" idx="12"/>
          </p:nvPr>
        </p:nvSpPr>
        <p:spPr/>
        <p:txBody>
          <a:bodyPr/>
          <a:lstStyle/>
          <a:p>
            <a:fld id="{32FAA7EE-9DFB-FF4C-9A4A-FB7F0C86302C}" type="slidenum">
              <a:rPr lang="en-US" smtClean="0"/>
              <a:t>‹#›</a:t>
            </a:fld>
            <a:endParaRPr lang="en-US"/>
          </a:p>
        </p:txBody>
      </p:sp>
    </p:spTree>
    <p:extLst>
      <p:ext uri="{BB962C8B-B14F-4D97-AF65-F5344CB8AC3E}">
        <p14:creationId xmlns:p14="http://schemas.microsoft.com/office/powerpoint/2010/main" val="1492789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CCB43-5F2C-7BEB-B140-21E6776619A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50B3114-F278-5408-C83C-71E8371B27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FC5C523-8A0F-502C-D548-EF2BDCBD954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C6C85C1-E36C-8075-ECEE-F7C1FF1021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16CEAC6-0811-5E36-2A58-9D2A4082542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0885B5C-A8C9-60B8-588D-C1AE740BC5CE}"/>
              </a:ext>
            </a:extLst>
          </p:cNvPr>
          <p:cNvSpPr>
            <a:spLocks noGrp="1"/>
          </p:cNvSpPr>
          <p:nvPr>
            <p:ph type="dt" sz="half" idx="10"/>
          </p:nvPr>
        </p:nvSpPr>
        <p:spPr/>
        <p:txBody>
          <a:bodyPr/>
          <a:lstStyle/>
          <a:p>
            <a:fld id="{C64E3E82-ABF5-0443-8E9E-3BF9C4DC23E8}" type="datetimeFigureOut">
              <a:rPr lang="en-US" smtClean="0"/>
              <a:t>9/30/26</a:t>
            </a:fld>
            <a:endParaRPr lang="en-US"/>
          </a:p>
        </p:txBody>
      </p:sp>
      <p:sp>
        <p:nvSpPr>
          <p:cNvPr id="8" name="Footer Placeholder 7">
            <a:extLst>
              <a:ext uri="{FF2B5EF4-FFF2-40B4-BE49-F238E27FC236}">
                <a16:creationId xmlns:a16="http://schemas.microsoft.com/office/drawing/2014/main" id="{C92BEFF0-256A-D36A-4820-E90DCC37550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E563161-BF21-2613-8A5C-B5DDB94AB911}"/>
              </a:ext>
            </a:extLst>
          </p:cNvPr>
          <p:cNvSpPr>
            <a:spLocks noGrp="1"/>
          </p:cNvSpPr>
          <p:nvPr>
            <p:ph type="sldNum" sz="quarter" idx="12"/>
          </p:nvPr>
        </p:nvSpPr>
        <p:spPr/>
        <p:txBody>
          <a:bodyPr/>
          <a:lstStyle/>
          <a:p>
            <a:fld id="{32FAA7EE-9DFB-FF4C-9A4A-FB7F0C86302C}" type="slidenum">
              <a:rPr lang="en-US" smtClean="0"/>
              <a:t>‹#›</a:t>
            </a:fld>
            <a:endParaRPr lang="en-US"/>
          </a:p>
        </p:txBody>
      </p:sp>
    </p:spTree>
    <p:extLst>
      <p:ext uri="{BB962C8B-B14F-4D97-AF65-F5344CB8AC3E}">
        <p14:creationId xmlns:p14="http://schemas.microsoft.com/office/powerpoint/2010/main" val="2760189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C392E-BE02-D93F-627D-EA0160D2513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D582691-7D88-8139-CFFC-227D95CC57E3}"/>
              </a:ext>
            </a:extLst>
          </p:cNvPr>
          <p:cNvSpPr>
            <a:spLocks noGrp="1"/>
          </p:cNvSpPr>
          <p:nvPr>
            <p:ph type="dt" sz="half" idx="10"/>
          </p:nvPr>
        </p:nvSpPr>
        <p:spPr/>
        <p:txBody>
          <a:bodyPr/>
          <a:lstStyle/>
          <a:p>
            <a:fld id="{C64E3E82-ABF5-0443-8E9E-3BF9C4DC23E8}" type="datetimeFigureOut">
              <a:rPr lang="en-US" smtClean="0"/>
              <a:t>9/30/26</a:t>
            </a:fld>
            <a:endParaRPr lang="en-US"/>
          </a:p>
        </p:txBody>
      </p:sp>
      <p:sp>
        <p:nvSpPr>
          <p:cNvPr id="4" name="Footer Placeholder 3">
            <a:extLst>
              <a:ext uri="{FF2B5EF4-FFF2-40B4-BE49-F238E27FC236}">
                <a16:creationId xmlns:a16="http://schemas.microsoft.com/office/drawing/2014/main" id="{4D68E21A-2284-FF43-23B1-CB5F7D4A276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4ED798A-F2C6-6F3E-5B19-0D64F20BDC62}"/>
              </a:ext>
            </a:extLst>
          </p:cNvPr>
          <p:cNvSpPr>
            <a:spLocks noGrp="1"/>
          </p:cNvSpPr>
          <p:nvPr>
            <p:ph type="sldNum" sz="quarter" idx="12"/>
          </p:nvPr>
        </p:nvSpPr>
        <p:spPr/>
        <p:txBody>
          <a:bodyPr/>
          <a:lstStyle/>
          <a:p>
            <a:fld id="{32FAA7EE-9DFB-FF4C-9A4A-FB7F0C86302C}" type="slidenum">
              <a:rPr lang="en-US" smtClean="0"/>
              <a:t>‹#›</a:t>
            </a:fld>
            <a:endParaRPr lang="en-US"/>
          </a:p>
        </p:txBody>
      </p:sp>
    </p:spTree>
    <p:extLst>
      <p:ext uri="{BB962C8B-B14F-4D97-AF65-F5344CB8AC3E}">
        <p14:creationId xmlns:p14="http://schemas.microsoft.com/office/powerpoint/2010/main" val="4260085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389800-895C-5C31-DE55-A415D0732E48}"/>
              </a:ext>
            </a:extLst>
          </p:cNvPr>
          <p:cNvSpPr>
            <a:spLocks noGrp="1"/>
          </p:cNvSpPr>
          <p:nvPr>
            <p:ph type="dt" sz="half" idx="10"/>
          </p:nvPr>
        </p:nvSpPr>
        <p:spPr/>
        <p:txBody>
          <a:bodyPr/>
          <a:lstStyle/>
          <a:p>
            <a:fld id="{C64E3E82-ABF5-0443-8E9E-3BF9C4DC23E8}" type="datetimeFigureOut">
              <a:rPr lang="en-US" smtClean="0"/>
              <a:t>9/30/26</a:t>
            </a:fld>
            <a:endParaRPr lang="en-US"/>
          </a:p>
        </p:txBody>
      </p:sp>
      <p:sp>
        <p:nvSpPr>
          <p:cNvPr id="3" name="Footer Placeholder 2">
            <a:extLst>
              <a:ext uri="{FF2B5EF4-FFF2-40B4-BE49-F238E27FC236}">
                <a16:creationId xmlns:a16="http://schemas.microsoft.com/office/drawing/2014/main" id="{8225A07D-7E93-0D6F-1989-BE3A3311CE1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DCAD062-0C19-534F-F475-1DD00204B4DD}"/>
              </a:ext>
            </a:extLst>
          </p:cNvPr>
          <p:cNvSpPr>
            <a:spLocks noGrp="1"/>
          </p:cNvSpPr>
          <p:nvPr>
            <p:ph type="sldNum" sz="quarter" idx="12"/>
          </p:nvPr>
        </p:nvSpPr>
        <p:spPr/>
        <p:txBody>
          <a:bodyPr/>
          <a:lstStyle/>
          <a:p>
            <a:fld id="{32FAA7EE-9DFB-FF4C-9A4A-FB7F0C86302C}" type="slidenum">
              <a:rPr lang="en-US" smtClean="0"/>
              <a:t>‹#›</a:t>
            </a:fld>
            <a:endParaRPr lang="en-US"/>
          </a:p>
        </p:txBody>
      </p:sp>
    </p:spTree>
    <p:extLst>
      <p:ext uri="{BB962C8B-B14F-4D97-AF65-F5344CB8AC3E}">
        <p14:creationId xmlns:p14="http://schemas.microsoft.com/office/powerpoint/2010/main" val="2612834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86C3C-8D76-0105-1241-D0230B19C4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498F38C-945F-40E3-7B4D-7A73C4498C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1322191-3674-D98C-3179-1CB60C6AD2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4AF62F-D264-C7E9-BEFE-CE0820B90863}"/>
              </a:ext>
            </a:extLst>
          </p:cNvPr>
          <p:cNvSpPr>
            <a:spLocks noGrp="1"/>
          </p:cNvSpPr>
          <p:nvPr>
            <p:ph type="dt" sz="half" idx="10"/>
          </p:nvPr>
        </p:nvSpPr>
        <p:spPr/>
        <p:txBody>
          <a:bodyPr/>
          <a:lstStyle/>
          <a:p>
            <a:fld id="{C64E3E82-ABF5-0443-8E9E-3BF9C4DC23E8}" type="datetimeFigureOut">
              <a:rPr lang="en-US" smtClean="0"/>
              <a:t>9/30/26</a:t>
            </a:fld>
            <a:endParaRPr lang="en-US"/>
          </a:p>
        </p:txBody>
      </p:sp>
      <p:sp>
        <p:nvSpPr>
          <p:cNvPr id="6" name="Footer Placeholder 5">
            <a:extLst>
              <a:ext uri="{FF2B5EF4-FFF2-40B4-BE49-F238E27FC236}">
                <a16:creationId xmlns:a16="http://schemas.microsoft.com/office/drawing/2014/main" id="{8B919EE1-4450-1379-0EE7-4E9184AF2E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9284A1-F229-0238-4695-04C220C9EEE1}"/>
              </a:ext>
            </a:extLst>
          </p:cNvPr>
          <p:cNvSpPr>
            <a:spLocks noGrp="1"/>
          </p:cNvSpPr>
          <p:nvPr>
            <p:ph type="sldNum" sz="quarter" idx="12"/>
          </p:nvPr>
        </p:nvSpPr>
        <p:spPr/>
        <p:txBody>
          <a:bodyPr/>
          <a:lstStyle/>
          <a:p>
            <a:fld id="{32FAA7EE-9DFB-FF4C-9A4A-FB7F0C86302C}" type="slidenum">
              <a:rPr lang="en-US" smtClean="0"/>
              <a:t>‹#›</a:t>
            </a:fld>
            <a:endParaRPr lang="en-US"/>
          </a:p>
        </p:txBody>
      </p:sp>
    </p:spTree>
    <p:extLst>
      <p:ext uri="{BB962C8B-B14F-4D97-AF65-F5344CB8AC3E}">
        <p14:creationId xmlns:p14="http://schemas.microsoft.com/office/powerpoint/2010/main" val="3252473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5E3FD-AF53-6494-281E-D78665CFA4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E4D6075-DD2C-0973-3E3B-161700FA73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4C7F75C-24AE-99CB-574A-90537D08D5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028B4E-B831-1712-381C-4E04789DFA07}"/>
              </a:ext>
            </a:extLst>
          </p:cNvPr>
          <p:cNvSpPr>
            <a:spLocks noGrp="1"/>
          </p:cNvSpPr>
          <p:nvPr>
            <p:ph type="dt" sz="half" idx="10"/>
          </p:nvPr>
        </p:nvSpPr>
        <p:spPr/>
        <p:txBody>
          <a:bodyPr/>
          <a:lstStyle/>
          <a:p>
            <a:fld id="{C64E3E82-ABF5-0443-8E9E-3BF9C4DC23E8}" type="datetimeFigureOut">
              <a:rPr lang="en-US" smtClean="0"/>
              <a:t>9/30/26</a:t>
            </a:fld>
            <a:endParaRPr lang="en-US"/>
          </a:p>
        </p:txBody>
      </p:sp>
      <p:sp>
        <p:nvSpPr>
          <p:cNvPr id="6" name="Footer Placeholder 5">
            <a:extLst>
              <a:ext uri="{FF2B5EF4-FFF2-40B4-BE49-F238E27FC236}">
                <a16:creationId xmlns:a16="http://schemas.microsoft.com/office/drawing/2014/main" id="{5F7F8E76-0CE2-FFD7-4E6B-A323987476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A784D0-EF69-C256-0EEB-9F18603973C7}"/>
              </a:ext>
            </a:extLst>
          </p:cNvPr>
          <p:cNvSpPr>
            <a:spLocks noGrp="1"/>
          </p:cNvSpPr>
          <p:nvPr>
            <p:ph type="sldNum" sz="quarter" idx="12"/>
          </p:nvPr>
        </p:nvSpPr>
        <p:spPr/>
        <p:txBody>
          <a:bodyPr/>
          <a:lstStyle/>
          <a:p>
            <a:fld id="{32FAA7EE-9DFB-FF4C-9A4A-FB7F0C86302C}" type="slidenum">
              <a:rPr lang="en-US" smtClean="0"/>
              <a:t>‹#›</a:t>
            </a:fld>
            <a:endParaRPr lang="en-US"/>
          </a:p>
        </p:txBody>
      </p:sp>
    </p:spTree>
    <p:extLst>
      <p:ext uri="{BB962C8B-B14F-4D97-AF65-F5344CB8AC3E}">
        <p14:creationId xmlns:p14="http://schemas.microsoft.com/office/powerpoint/2010/main" val="1534052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B672F-C506-BDFA-4B5E-D359283758C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2C22D33-6133-6637-7D38-B8B7E6A9F3F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CFC294-41F4-F931-F69D-3EFBFCCD66B6}"/>
              </a:ext>
            </a:extLst>
          </p:cNvPr>
          <p:cNvSpPr>
            <a:spLocks noGrp="1"/>
          </p:cNvSpPr>
          <p:nvPr>
            <p:ph type="dt" sz="half" idx="10"/>
          </p:nvPr>
        </p:nvSpPr>
        <p:spPr/>
        <p:txBody>
          <a:bodyPr/>
          <a:lstStyle/>
          <a:p>
            <a:fld id="{C64E3E82-ABF5-0443-8E9E-3BF9C4DC23E8}" type="datetimeFigureOut">
              <a:rPr lang="en-US" smtClean="0"/>
              <a:t>9/30/26</a:t>
            </a:fld>
            <a:endParaRPr lang="en-US"/>
          </a:p>
        </p:txBody>
      </p:sp>
      <p:sp>
        <p:nvSpPr>
          <p:cNvPr id="5" name="Footer Placeholder 4">
            <a:extLst>
              <a:ext uri="{FF2B5EF4-FFF2-40B4-BE49-F238E27FC236}">
                <a16:creationId xmlns:a16="http://schemas.microsoft.com/office/drawing/2014/main" id="{8FC8EF21-A04F-3687-8D47-1D2F13D281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195EED-F88F-17E4-8239-44349F16DED2}"/>
              </a:ext>
            </a:extLst>
          </p:cNvPr>
          <p:cNvSpPr>
            <a:spLocks noGrp="1"/>
          </p:cNvSpPr>
          <p:nvPr>
            <p:ph type="sldNum" sz="quarter" idx="12"/>
          </p:nvPr>
        </p:nvSpPr>
        <p:spPr/>
        <p:txBody>
          <a:bodyPr/>
          <a:lstStyle/>
          <a:p>
            <a:fld id="{32FAA7EE-9DFB-FF4C-9A4A-FB7F0C86302C}" type="slidenum">
              <a:rPr lang="en-US" smtClean="0"/>
              <a:t>‹#›</a:t>
            </a:fld>
            <a:endParaRPr lang="en-US"/>
          </a:p>
        </p:txBody>
      </p:sp>
    </p:spTree>
    <p:extLst>
      <p:ext uri="{BB962C8B-B14F-4D97-AF65-F5344CB8AC3E}">
        <p14:creationId xmlns:p14="http://schemas.microsoft.com/office/powerpoint/2010/main" val="574457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D814D8B-C5B6-6107-7699-727DDE8FABB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0253157-2E98-5845-A6F2-06BDC0F8F7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13DFC7-8FCF-4A26-76A9-2285F04FAB30}"/>
              </a:ext>
            </a:extLst>
          </p:cNvPr>
          <p:cNvSpPr>
            <a:spLocks noGrp="1"/>
          </p:cNvSpPr>
          <p:nvPr>
            <p:ph type="dt" sz="half" idx="10"/>
          </p:nvPr>
        </p:nvSpPr>
        <p:spPr/>
        <p:txBody>
          <a:bodyPr/>
          <a:lstStyle/>
          <a:p>
            <a:fld id="{C64E3E82-ABF5-0443-8E9E-3BF9C4DC23E8}" type="datetimeFigureOut">
              <a:rPr lang="en-US" smtClean="0"/>
              <a:t>9/30/26</a:t>
            </a:fld>
            <a:endParaRPr lang="en-US"/>
          </a:p>
        </p:txBody>
      </p:sp>
      <p:sp>
        <p:nvSpPr>
          <p:cNvPr id="5" name="Footer Placeholder 4">
            <a:extLst>
              <a:ext uri="{FF2B5EF4-FFF2-40B4-BE49-F238E27FC236}">
                <a16:creationId xmlns:a16="http://schemas.microsoft.com/office/drawing/2014/main" id="{50FDBED2-46E1-1B51-93E4-CA39B7E83B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523B04-6B5D-F8B0-56E7-E2234072FF9A}"/>
              </a:ext>
            </a:extLst>
          </p:cNvPr>
          <p:cNvSpPr>
            <a:spLocks noGrp="1"/>
          </p:cNvSpPr>
          <p:nvPr>
            <p:ph type="sldNum" sz="quarter" idx="12"/>
          </p:nvPr>
        </p:nvSpPr>
        <p:spPr/>
        <p:txBody>
          <a:bodyPr/>
          <a:lstStyle/>
          <a:p>
            <a:fld id="{32FAA7EE-9DFB-FF4C-9A4A-FB7F0C86302C}" type="slidenum">
              <a:rPr lang="en-US" smtClean="0"/>
              <a:t>‹#›</a:t>
            </a:fld>
            <a:endParaRPr lang="en-US"/>
          </a:p>
        </p:txBody>
      </p:sp>
    </p:spTree>
    <p:extLst>
      <p:ext uri="{BB962C8B-B14F-4D97-AF65-F5344CB8AC3E}">
        <p14:creationId xmlns:p14="http://schemas.microsoft.com/office/powerpoint/2010/main" val="1910800653"/>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FEF6B6-C5F9-031A-2E05-29DDE9F772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E5BE05B-7A50-4A14-F04C-7888F16482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7A9C7D-E232-E081-8718-22B54E6054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64E3E82-ABF5-0443-8E9E-3BF9C4DC23E8}" type="datetimeFigureOut">
              <a:rPr lang="en-US" smtClean="0"/>
              <a:t>9/30/26</a:t>
            </a:fld>
            <a:endParaRPr lang="en-US"/>
          </a:p>
        </p:txBody>
      </p:sp>
      <p:sp>
        <p:nvSpPr>
          <p:cNvPr id="5" name="Footer Placeholder 4">
            <a:extLst>
              <a:ext uri="{FF2B5EF4-FFF2-40B4-BE49-F238E27FC236}">
                <a16:creationId xmlns:a16="http://schemas.microsoft.com/office/drawing/2014/main" id="{F9C344FD-7DC0-C478-C408-DE8A1C825F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DC48A88-C62C-0783-1D31-C175AD0017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2FAA7EE-9DFB-FF4C-9A4A-FB7F0C86302C}" type="slidenum">
              <a:rPr lang="en-US" smtClean="0"/>
              <a:t>‹#›</a:t>
            </a:fld>
            <a:endParaRPr lang="en-US"/>
          </a:p>
        </p:txBody>
      </p:sp>
    </p:spTree>
    <p:extLst>
      <p:ext uri="{BB962C8B-B14F-4D97-AF65-F5344CB8AC3E}">
        <p14:creationId xmlns:p14="http://schemas.microsoft.com/office/powerpoint/2010/main" val="34057136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7.jp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4.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6.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8.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9.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 Id="rId6"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25.png"/><Relationship Id="rId4" Type="http://schemas.openxmlformats.org/officeDocument/2006/relationships/image" Target="../media/image24.png"/><Relationship Id="rId5" Type="http://schemas.openxmlformats.org/officeDocument/2006/relationships/image" Target="../media/image2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2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image" Target="../media/image3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35.png"/><Relationship Id="rId4" Type="http://schemas.openxmlformats.org/officeDocument/2006/relationships/image" Target="../media/image36.png"/><Relationship Id="rId5" Type="http://schemas.openxmlformats.org/officeDocument/2006/relationships/image" Target="../media/image3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38.png"/><Relationship Id="rId4" Type="http://schemas.openxmlformats.org/officeDocument/2006/relationships/image" Target="../media/image39.png"/><Relationship Id="rId5" Type="http://schemas.openxmlformats.org/officeDocument/2006/relationships/image" Target="../media/image40.png"/><Relationship Id="rId6" Type="http://schemas.openxmlformats.org/officeDocument/2006/relationships/image" Target="../media/image41.png"/><Relationship Id="rId7" Type="http://schemas.openxmlformats.org/officeDocument/2006/relationships/image" Target="../media/image42.png"/><Relationship Id="rId8" Type="http://schemas.openxmlformats.org/officeDocument/2006/relationships/image" Target="../media/image4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44.png"/><Relationship Id="rId4" Type="http://schemas.openxmlformats.org/officeDocument/2006/relationships/image" Target="../media/image4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4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4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4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4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5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5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52.png"/><Relationship Id="rId4" Type="http://schemas.openxmlformats.org/officeDocument/2006/relationships/image" Target="../media/image5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7.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image" Target="../media/image5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image" Target="../media/image55.png"/><Relationship Id="rId4" Type="http://schemas.openxmlformats.org/officeDocument/2006/relationships/image" Target="../media/image5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image" Target="../media/image57.png"/><Relationship Id="rId4" Type="http://schemas.openxmlformats.org/officeDocument/2006/relationships/image" Target="../media/image5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 Id="rId3" Type="http://schemas.openxmlformats.org/officeDocument/2006/relationships/image" Target="../media/image5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image" Target="../media/image60.png"/><Relationship Id="rId4" Type="http://schemas.openxmlformats.org/officeDocument/2006/relationships/image" Target="../media/image61.png"/><Relationship Id="rId5" Type="http://schemas.openxmlformats.org/officeDocument/2006/relationships/image" Target="../media/image62.png"/><Relationship Id="rId6" Type="http://schemas.openxmlformats.org/officeDocument/2006/relationships/image" Target="../media/image6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 Id="rId3" Type="http://schemas.openxmlformats.org/officeDocument/2006/relationships/image" Target="../media/image64.png"/><Relationship Id="rId4" Type="http://schemas.openxmlformats.org/officeDocument/2006/relationships/image" Target="../media/image65.png"/><Relationship Id="rId5" Type="http://schemas.openxmlformats.org/officeDocument/2006/relationships/image" Target="../media/image66.png"/><Relationship Id="rId6" Type="http://schemas.openxmlformats.org/officeDocument/2006/relationships/image" Target="../media/image6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 Id="rId3" Type="http://schemas.openxmlformats.org/officeDocument/2006/relationships/image" Target="../media/image68.png"/><Relationship Id="rId4" Type="http://schemas.openxmlformats.org/officeDocument/2006/relationships/image" Target="../media/image69.png"/><Relationship Id="rId5" Type="http://schemas.openxmlformats.org/officeDocument/2006/relationships/image" Target="../media/image7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 Id="rId3" Type="http://schemas.openxmlformats.org/officeDocument/2006/relationships/image" Target="../media/image7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image" Target="../media/image72.png"/><Relationship Id="rId4" Type="http://schemas.openxmlformats.org/officeDocument/2006/relationships/image" Target="../media/image7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 Id="rId3" Type="http://schemas.openxmlformats.org/officeDocument/2006/relationships/image" Target="../media/image62.png"/><Relationship Id="rId4" Type="http://schemas.openxmlformats.org/officeDocument/2006/relationships/image" Target="../media/image74.png"/><Relationship Id="rId5" Type="http://schemas.openxmlformats.org/officeDocument/2006/relationships/image" Target="../media/image7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 Id="rId3" Type="http://schemas.openxmlformats.org/officeDocument/2006/relationships/image" Target="../media/image75.png"/><Relationship Id="rId4" Type="http://schemas.openxmlformats.org/officeDocument/2006/relationships/image" Target="../media/image7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 Id="rId3" Type="http://schemas.openxmlformats.org/officeDocument/2006/relationships/image" Target="../media/image77.png"/><Relationship Id="rId4" Type="http://schemas.openxmlformats.org/officeDocument/2006/relationships/image" Target="../media/image7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 Id="rId3" Type="http://schemas.openxmlformats.org/officeDocument/2006/relationships/image" Target="../media/image79.png"/><Relationship Id="rId4" Type="http://schemas.openxmlformats.org/officeDocument/2006/relationships/image" Target="../media/image80.png"/><Relationship Id="rId5" Type="http://schemas.openxmlformats.org/officeDocument/2006/relationships/image" Target="../media/image81.png"/><Relationship Id="rId6" Type="http://schemas.openxmlformats.org/officeDocument/2006/relationships/image" Target="../media/image67.png"/><Relationship Id="rId7" Type="http://schemas.openxmlformats.org/officeDocument/2006/relationships/image" Target="../media/image8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5.xml"/><Relationship Id="rId3" Type="http://schemas.openxmlformats.org/officeDocument/2006/relationships/image" Target="../media/image86.png"/><Relationship Id="rId4" Type="http://schemas.openxmlformats.org/officeDocument/2006/relationships/image" Target="../media/image8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 Id="rId3" Type="http://schemas.openxmlformats.org/officeDocument/2006/relationships/image" Target="../media/image8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 Id="rId3" Type="http://schemas.openxmlformats.org/officeDocument/2006/relationships/image" Target="../media/image8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 Id="rId3" Type="http://schemas.openxmlformats.org/officeDocument/2006/relationships/image" Target="../media/image90.png"/><Relationship Id="rId4" Type="http://schemas.openxmlformats.org/officeDocument/2006/relationships/image" Target="../media/image91.png"/><Relationship Id="rId5" Type="http://schemas.openxmlformats.org/officeDocument/2006/relationships/image" Target="../media/image9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0.xml"/><Relationship Id="rId3" Type="http://schemas.openxmlformats.org/officeDocument/2006/relationships/image" Target="../media/image9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 Id="rId3" Type="http://schemas.openxmlformats.org/officeDocument/2006/relationships/image" Target="../media/image9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2.xml"/><Relationship Id="rId3" Type="http://schemas.openxmlformats.org/officeDocument/2006/relationships/image" Target="../media/image95.png"/><Relationship Id="rId4" Type="http://schemas.openxmlformats.org/officeDocument/2006/relationships/image" Target="../media/image96.png"/><Relationship Id="rId5" Type="http://schemas.openxmlformats.org/officeDocument/2006/relationships/image" Target="../media/image97.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3.xml"/><Relationship Id="rId3" Type="http://schemas.openxmlformats.org/officeDocument/2006/relationships/image" Target="../media/image98.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4.xml"/><Relationship Id="rId3" Type="http://schemas.openxmlformats.org/officeDocument/2006/relationships/image" Target="../media/image99.png"/><Relationship Id="rId4" Type="http://schemas.openxmlformats.org/officeDocument/2006/relationships/image" Target="../media/image10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5.xml"/><Relationship Id="rId3" Type="http://schemas.openxmlformats.org/officeDocument/2006/relationships/image" Target="../media/image101.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6.xml"/><Relationship Id="rId3" Type="http://schemas.openxmlformats.org/officeDocument/2006/relationships/image" Target="../media/image102.png"/><Relationship Id="rId4" Type="http://schemas.openxmlformats.org/officeDocument/2006/relationships/image" Target="../media/image103.png"/><Relationship Id="rId5" Type="http://schemas.openxmlformats.org/officeDocument/2006/relationships/image" Target="../media/image104.png"/><Relationship Id="rId6" Type="http://schemas.openxmlformats.org/officeDocument/2006/relationships/image" Target="../media/image105.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7.xml"/><Relationship Id="rId3" Type="http://schemas.openxmlformats.org/officeDocument/2006/relationships/image" Target="../media/image106.png"/><Relationship Id="rId4" Type="http://schemas.openxmlformats.org/officeDocument/2006/relationships/image" Target="../media/image107.png"/><Relationship Id="rId5" Type="http://schemas.openxmlformats.org/officeDocument/2006/relationships/image" Target="../media/image108.png"/><Relationship Id="rId6" Type="http://schemas.openxmlformats.org/officeDocument/2006/relationships/image" Target="../media/image109.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8.xml"/><Relationship Id="rId3" Type="http://schemas.openxmlformats.org/officeDocument/2006/relationships/image" Target="../media/image110.png"/><Relationship Id="rId4" Type="http://schemas.openxmlformats.org/officeDocument/2006/relationships/image" Target="../media/image11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9.xml"/><Relationship Id="rId3" Type="http://schemas.openxmlformats.org/officeDocument/2006/relationships/image" Target="../media/image112.png"/><Relationship Id="rId4" Type="http://schemas.openxmlformats.org/officeDocument/2006/relationships/image" Target="../media/image113.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0.xml"/><Relationship Id="rId3" Type="http://schemas.openxmlformats.org/officeDocument/2006/relationships/image" Target="../media/image72.png"/><Relationship Id="rId4" Type="http://schemas.openxmlformats.org/officeDocument/2006/relationships/image" Target="../media/image110.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points"/>
          <p:cNvSpPr txBox="1"/>
          <p:nvPr/>
        </p:nvSpPr>
        <p:spPr>
          <a:xfrm>
            <a:off x="228600" y="1783080"/>
            <a:ext cx="11704320" cy="457200"/>
          </a:xfrm>
          <a:prstGeom prst="rect">
            <a:avLst/>
          </a:prstGeom>
          <a:noFill/>
        </p:spPr>
        <p:txBody>
          <a:bodyPr wrap="square" lIns="0" rIns="0" tIns="0" bIns="0">
            <a:spAutoFit/>
          </a:bodyPr>
          <a:lstStyle/>
          <a:p>
            <a:pPr algn="ctr">
              <a:spcAft>
                <a:spcPts val="1200"/>
              </a:spcAft>
            </a:pPr>
            <a:r>
              <a:rPr sz="2200" b="0" i="0">
                <a:solidFill>
                  <a:srgbClr val="595959"/>
                </a:solidFill>
                <a:latin typeface="Calibri"/>
              </a:rPr>
              <a:t>Generative AI from First Principles</a:t>
            </a:r>
          </a:p>
        </p:txBody>
      </p:sp>
      <p:sp>
        <p:nvSpPr>
          <p:cNvPr id="3" name="points"/>
          <p:cNvSpPr txBox="1"/>
          <p:nvPr/>
        </p:nvSpPr>
        <p:spPr>
          <a:xfrm>
            <a:off x="228600" y="2514600"/>
            <a:ext cx="11704320" cy="731520"/>
          </a:xfrm>
          <a:prstGeom prst="rect">
            <a:avLst/>
          </a:prstGeom>
          <a:noFill/>
        </p:spPr>
        <p:txBody>
          <a:bodyPr wrap="square" lIns="0" rIns="0" tIns="0" bIns="0">
            <a:spAutoFit/>
          </a:bodyPr>
          <a:lstStyle/>
          <a:p>
            <a:pPr algn="ctr">
              <a:spcAft>
                <a:spcPts val="1200"/>
              </a:spcAft>
            </a:pPr>
            <a:r>
              <a:rPr sz="4000" b="1" i="0">
                <a:solidFill>
                  <a:srgbClr val="362FEC"/>
                </a:solidFill>
                <a:latin typeface="Calibri"/>
              </a:rPr>
              <a:t>Lecture 3: Sequence Modeling</a:t>
            </a:r>
          </a:p>
        </p:txBody>
      </p:sp>
      <p:sp>
        <p:nvSpPr>
          <p:cNvPr id="4" name="points"/>
          <p:cNvSpPr txBox="1"/>
          <p:nvPr/>
        </p:nvSpPr>
        <p:spPr>
          <a:xfrm>
            <a:off x="228600" y="3291840"/>
            <a:ext cx="11704320" cy="548640"/>
          </a:xfrm>
          <a:prstGeom prst="rect">
            <a:avLst/>
          </a:prstGeom>
          <a:noFill/>
        </p:spPr>
        <p:txBody>
          <a:bodyPr wrap="square" lIns="0" rIns="0" tIns="0" bIns="0">
            <a:spAutoFit/>
          </a:bodyPr>
          <a:lstStyle/>
          <a:p>
            <a:pPr algn="ctr">
              <a:spcAft>
                <a:spcPts val="1200"/>
              </a:spcAft>
            </a:pPr>
            <a:r>
              <a:rPr sz="2800" b="1" i="0">
                <a:solidFill>
                  <a:srgbClr val="44546A"/>
                </a:solidFill>
                <a:latin typeface="Calibri"/>
              </a:rPr>
              <a:t>Translation and Attention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362FEC"/>
                </a:solidFill>
                <a:latin typeface="Calibri"/>
              </a:rPr>
              <a:t>Lecture 3</a:t>
            </a:r>
            <a:r>
              <a:rPr sz="3200" b="1" i="0">
                <a:solidFill>
                  <a:srgbClr val="000000"/>
                </a:solidFill>
                <a:latin typeface="Calibri"/>
              </a:rPr>
              <a:t>: </a:t>
            </a:r>
            <a:r>
              <a:rPr sz="3200" b="1" i="0">
                <a:solidFill>
                  <a:srgbClr val="362FEC"/>
                </a:solidFill>
                <a:latin typeface="Calibri"/>
              </a:rPr>
              <a:t>Sequence Modeling</a:t>
            </a:r>
            <a:r>
              <a:rPr sz="3200" b="1" i="0">
                <a:solidFill>
                  <a:srgbClr val="000000"/>
                </a:solidFill>
                <a:latin typeface="Calibri"/>
              </a:rPr>
              <a:t>, </a:t>
            </a:r>
            <a:r>
              <a:rPr sz="3200" b="1" i="0">
                <a:solidFill>
                  <a:srgbClr val="00B050"/>
                </a:solidFill>
                <a:latin typeface="Calibri"/>
              </a:rPr>
              <a:t>Translation</a:t>
            </a:r>
            <a:r>
              <a:rPr sz="3200" b="1" i="0">
                <a:solidFill>
                  <a:srgbClr val="000000"/>
                </a:solidFill>
                <a:latin typeface="Calibri"/>
              </a:rPr>
              <a:t>, and </a:t>
            </a:r>
            <a:r>
              <a:rPr sz="3200" b="1" i="0">
                <a:solidFill>
                  <a:srgbClr val="FF0000"/>
                </a:solidFill>
                <a:latin typeface="Calibri"/>
              </a:rPr>
              <a:t>Attention</a:t>
            </a:r>
          </a:p>
        </p:txBody>
      </p:sp>
      <p:sp>
        <p:nvSpPr>
          <p:cNvPr id="3" name="from lecture 2"/>
          <p:cNvSpPr txBox="1"/>
          <p:nvPr/>
        </p:nvSpPr>
        <p:spPr>
          <a:xfrm>
            <a:off x="868680" y="1188720"/>
            <a:ext cx="10972800" cy="411480"/>
          </a:xfrm>
          <a:prstGeom prst="rect">
            <a:avLst/>
          </a:prstGeom>
          <a:noFill/>
        </p:spPr>
        <p:txBody>
          <a:bodyPr wrap="square" lIns="0" rIns="0" tIns="0" bIns="0">
            <a:spAutoFit/>
          </a:bodyPr>
          <a:lstStyle/>
          <a:p>
            <a:pPr>
              <a:spcAft>
                <a:spcPts val="0"/>
              </a:spcAft>
            </a:pPr>
            <a:r>
              <a:rPr sz="1800" b="1" i="0">
                <a:solidFill>
                  <a:srgbClr val="595959"/>
                </a:solidFill>
                <a:latin typeface="Calibri"/>
              </a:rPr>
              <a:t>Previously</a:t>
            </a:r>
            <a:r>
              <a:rPr sz="1800" b="0" i="0">
                <a:solidFill>
                  <a:srgbClr val="595959"/>
                </a:solidFill>
                <a:latin typeface="Calibri"/>
              </a:rPr>
              <a:t>: language modeling, before attention.    </a:t>
            </a:r>
            <a:r>
              <a:rPr sz="1800" b="1" i="0">
                <a:solidFill>
                  <a:srgbClr val="FF0000"/>
                </a:solidFill>
                <a:latin typeface="Calibri"/>
              </a:rPr>
              <a:t>Today</a:t>
            </a:r>
            <a:r>
              <a:rPr sz="1800" b="0" i="0">
                <a:solidFill>
                  <a:srgbClr val="595959"/>
                </a:solidFill>
                <a:latin typeface="Calibri"/>
              </a:rPr>
              <a:t>: attention, through machine translation</a:t>
            </a:r>
          </a:p>
        </p:txBody>
      </p:sp>
      <p:sp>
        <p:nvSpPr>
          <p:cNvPr id="4" name="part 1"/>
          <p:cNvSpPr txBox="1"/>
          <p:nvPr/>
        </p:nvSpPr>
        <p:spPr>
          <a:xfrm>
            <a:off x="868680" y="1874519"/>
            <a:ext cx="10241280" cy="411480"/>
          </a:xfrm>
          <a:prstGeom prst="rect">
            <a:avLst/>
          </a:prstGeom>
          <a:noFill/>
        </p:spPr>
        <p:txBody>
          <a:bodyPr wrap="square" lIns="0" rIns="0" tIns="0" bIns="0">
            <a:spAutoFit/>
          </a:bodyPr>
          <a:lstStyle/>
          <a:p>
            <a:pPr>
              <a:spcAft>
                <a:spcPts val="0"/>
              </a:spcAft>
            </a:pPr>
            <a:r>
              <a:rPr sz="2400" b="0" i="0">
                <a:solidFill>
                  <a:srgbClr val="000000"/>
                </a:solidFill>
                <a:latin typeface="Calibri"/>
              </a:rPr>
              <a:t>1.  </a:t>
            </a:r>
            <a:r>
              <a:rPr sz="2400" b="1" i="0">
                <a:solidFill>
                  <a:srgbClr val="362FEC"/>
                </a:solidFill>
                <a:latin typeface="Calibri"/>
              </a:rPr>
              <a:t>Sequence tasks and translation</a:t>
            </a:r>
          </a:p>
        </p:txBody>
      </p:sp>
      <p:sp>
        <p:nvSpPr>
          <p:cNvPr id="5" name="part 1 items"/>
          <p:cNvSpPr txBox="1"/>
          <p:nvPr/>
        </p:nvSpPr>
        <p:spPr>
          <a:xfrm>
            <a:off x="1325880" y="2350008"/>
            <a:ext cx="9875520" cy="320040"/>
          </a:xfrm>
          <a:prstGeom prst="rect">
            <a:avLst/>
          </a:prstGeom>
          <a:noFill/>
        </p:spPr>
        <p:txBody>
          <a:bodyPr wrap="square" lIns="0" rIns="0" tIns="0" bIns="0">
            <a:spAutoFit/>
          </a:bodyPr>
          <a:lstStyle/>
          <a:p>
            <a:pPr>
              <a:spcAft>
                <a:spcPts val="0"/>
              </a:spcAft>
            </a:pPr>
            <a:r>
              <a:rPr sz="1800" b="0" i="0">
                <a:solidFill>
                  <a:srgbClr val="595959"/>
                </a:solidFill>
                <a:latin typeface="Calibri"/>
              </a:rPr>
              <a:t>sequence modeling; machine translation, how it is learned, decoded, and scored</a:t>
            </a:r>
          </a:p>
        </p:txBody>
      </p:sp>
      <p:sp>
        <p:nvSpPr>
          <p:cNvPr id="6" name="part 2"/>
          <p:cNvSpPr txBox="1"/>
          <p:nvPr/>
        </p:nvSpPr>
        <p:spPr>
          <a:xfrm>
            <a:off x="868680" y="2926080"/>
            <a:ext cx="10241280" cy="411480"/>
          </a:xfrm>
          <a:prstGeom prst="rect">
            <a:avLst/>
          </a:prstGeom>
          <a:noFill/>
        </p:spPr>
        <p:txBody>
          <a:bodyPr wrap="square" lIns="0" rIns="0" tIns="0" bIns="0">
            <a:spAutoFit/>
          </a:bodyPr>
          <a:lstStyle/>
          <a:p>
            <a:pPr>
              <a:spcAft>
                <a:spcPts val="0"/>
              </a:spcAft>
            </a:pPr>
            <a:r>
              <a:rPr sz="2400" b="0" i="0">
                <a:solidFill>
                  <a:srgbClr val="000000"/>
                </a:solidFill>
                <a:latin typeface="Calibri"/>
              </a:rPr>
              <a:t>2.  </a:t>
            </a:r>
            <a:r>
              <a:rPr sz="2400" b="1" i="0">
                <a:solidFill>
                  <a:srgbClr val="00B050"/>
                </a:solidFill>
                <a:latin typeface="Calibri"/>
              </a:rPr>
              <a:t>Recurrent encoder–decoders</a:t>
            </a:r>
          </a:p>
        </p:txBody>
      </p:sp>
      <p:sp>
        <p:nvSpPr>
          <p:cNvPr id="7" name="part 2 items"/>
          <p:cNvSpPr txBox="1"/>
          <p:nvPr/>
        </p:nvSpPr>
        <p:spPr>
          <a:xfrm>
            <a:off x="1325880" y="3401568"/>
            <a:ext cx="9875520" cy="320040"/>
          </a:xfrm>
          <a:prstGeom prst="rect">
            <a:avLst/>
          </a:prstGeom>
          <a:noFill/>
        </p:spPr>
        <p:txBody>
          <a:bodyPr wrap="square" lIns="0" rIns="0" tIns="0" bIns="0">
            <a:spAutoFit/>
          </a:bodyPr>
          <a:lstStyle/>
          <a:p>
            <a:pPr>
              <a:spcAft>
                <a:spcPts val="0"/>
              </a:spcAft>
            </a:pPr>
            <a:r>
              <a:rPr sz="1800" b="0" i="0">
                <a:solidFill>
                  <a:srgbClr val="595959"/>
                </a:solidFill>
                <a:latin typeface="Calibri"/>
              </a:rPr>
              <a:t>the encoder–decoder framework; models improved one after another; their drawbacks</a:t>
            </a:r>
          </a:p>
        </p:txBody>
      </p:sp>
      <p:sp>
        <p:nvSpPr>
          <p:cNvPr id="8" name="part 3"/>
          <p:cNvSpPr txBox="1"/>
          <p:nvPr/>
        </p:nvSpPr>
        <p:spPr>
          <a:xfrm>
            <a:off x="868680" y="3977639"/>
            <a:ext cx="10241280" cy="411480"/>
          </a:xfrm>
          <a:prstGeom prst="rect">
            <a:avLst/>
          </a:prstGeom>
          <a:noFill/>
        </p:spPr>
        <p:txBody>
          <a:bodyPr wrap="square" lIns="0" rIns="0" tIns="0" bIns="0">
            <a:spAutoFit/>
          </a:bodyPr>
          <a:lstStyle/>
          <a:p>
            <a:pPr>
              <a:spcAft>
                <a:spcPts val="0"/>
              </a:spcAft>
            </a:pPr>
            <a:r>
              <a:rPr sz="2400" b="0" i="0">
                <a:solidFill>
                  <a:srgbClr val="000000"/>
                </a:solidFill>
                <a:latin typeface="Calibri"/>
              </a:rPr>
              <a:t>3.  </a:t>
            </a:r>
            <a:r>
              <a:rPr sz="2400" b="1" i="0">
                <a:solidFill>
                  <a:srgbClr val="FF0000"/>
                </a:solidFill>
                <a:latin typeface="Calibri"/>
              </a:rPr>
              <a:t>Attention</a:t>
            </a:r>
          </a:p>
        </p:txBody>
      </p:sp>
      <p:sp>
        <p:nvSpPr>
          <p:cNvPr id="9" name="part 3 items"/>
          <p:cNvSpPr txBox="1"/>
          <p:nvPr/>
        </p:nvSpPr>
        <p:spPr>
          <a:xfrm>
            <a:off x="1325880" y="4453127"/>
            <a:ext cx="9875520" cy="320040"/>
          </a:xfrm>
          <a:prstGeom prst="rect">
            <a:avLst/>
          </a:prstGeom>
          <a:noFill/>
        </p:spPr>
        <p:txBody>
          <a:bodyPr wrap="square" lIns="0" rIns="0" tIns="0" bIns="0">
            <a:spAutoFit/>
          </a:bodyPr>
          <a:lstStyle/>
          <a:p>
            <a:pPr>
              <a:spcAft>
                <a:spcPts val="0"/>
              </a:spcAft>
            </a:pPr>
            <a:r>
              <a:rPr sz="1800" b="0" i="0">
                <a:solidFill>
                  <a:srgbClr val="595959"/>
                </a:solidFill>
                <a:latin typeface="Calibri"/>
              </a:rPr>
              <a:t>its inception and its variants</a:t>
            </a:r>
          </a:p>
        </p:txBody>
      </p:sp>
      <p:sp>
        <p:nvSpPr>
          <p:cNvPr id="10" name="part 4"/>
          <p:cNvSpPr txBox="1"/>
          <p:nvPr/>
        </p:nvSpPr>
        <p:spPr>
          <a:xfrm>
            <a:off x="868680" y="5029200"/>
            <a:ext cx="10241280" cy="411480"/>
          </a:xfrm>
          <a:prstGeom prst="rect">
            <a:avLst/>
          </a:prstGeom>
          <a:noFill/>
        </p:spPr>
        <p:txBody>
          <a:bodyPr wrap="square" lIns="0" rIns="0" tIns="0" bIns="0">
            <a:spAutoFit/>
          </a:bodyPr>
          <a:lstStyle/>
          <a:p>
            <a:pPr>
              <a:spcAft>
                <a:spcPts val="0"/>
              </a:spcAft>
            </a:pPr>
            <a:r>
              <a:rPr sz="2400" b="0" i="0">
                <a:solidFill>
                  <a:srgbClr val="000000"/>
                </a:solidFill>
                <a:latin typeface="Calibri"/>
              </a:rPr>
              <a:t>4.  </a:t>
            </a:r>
            <a:r>
              <a:rPr sz="2400" b="1" i="0">
                <a:solidFill>
                  <a:srgbClr val="ED7D31"/>
                </a:solidFill>
                <a:latin typeface="Calibri"/>
              </a:rPr>
              <a:t>Beyond recurrence</a:t>
            </a:r>
          </a:p>
        </p:txBody>
      </p:sp>
      <p:sp>
        <p:nvSpPr>
          <p:cNvPr id="11" name="part 4 items"/>
          <p:cNvSpPr txBox="1"/>
          <p:nvPr/>
        </p:nvSpPr>
        <p:spPr>
          <a:xfrm>
            <a:off x="1325880" y="5504688"/>
            <a:ext cx="9875520" cy="320040"/>
          </a:xfrm>
          <a:prstGeom prst="rect">
            <a:avLst/>
          </a:prstGeom>
          <a:noFill/>
        </p:spPr>
        <p:txBody>
          <a:bodyPr wrap="square" lIns="0" rIns="0" tIns="0" bIns="0">
            <a:spAutoFit/>
          </a:bodyPr>
          <a:lstStyle/>
          <a:p>
            <a:pPr>
              <a:spcAft>
                <a:spcPts val="0"/>
              </a:spcAft>
            </a:pPr>
            <a:r>
              <a:rPr sz="1800" b="0" i="0">
                <a:solidFill>
                  <a:srgbClr val="595959"/>
                </a:solidFill>
                <a:latin typeface="Calibri"/>
              </a:rPr>
              <a:t>convolutional sequence models, translation from attention alone, self-attention and the Transformer</a:t>
            </a:r>
          </a:p>
        </p:txBody>
      </p:sp>
      <p:sp>
        <p:nvSpPr>
          <p:cNvPr id="12" name="highlight"/>
          <p:cNvSpPr/>
          <p:nvPr/>
        </p:nvSpPr>
        <p:spPr>
          <a:xfrm>
            <a:off x="731520" y="1764791"/>
            <a:ext cx="10698480" cy="960120"/>
          </a:xfrm>
          <a:prstGeom prst="rect">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0000"/>
                </a:solidFill>
                <a:latin typeface="Calibri"/>
              </a:rPr>
              <a:t>From Language Modeling to </a:t>
            </a:r>
            <a:r>
              <a:rPr sz="3200" b="1" i="0">
                <a:solidFill>
                  <a:srgbClr val="362FEC"/>
                </a:solidFill>
                <a:latin typeface="Calibri"/>
              </a:rPr>
              <a:t>Sequence Modeling</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Sequence tasks</a:t>
            </a:r>
          </a:p>
        </p:txBody>
      </p:sp>
      <p:sp>
        <p:nvSpPr>
          <p:cNvPr id="4" name="points"/>
          <p:cNvSpPr txBox="1"/>
          <p:nvPr/>
        </p:nvSpPr>
        <p:spPr>
          <a:xfrm>
            <a:off x="384048" y="1417320"/>
            <a:ext cx="5120640" cy="896112"/>
          </a:xfrm>
          <a:prstGeom prst="rect">
            <a:avLst/>
          </a:prstGeom>
          <a:noFill/>
        </p:spPr>
        <p:txBody>
          <a:bodyPr wrap="square" lIns="0" rIns="0" tIns="0" bIns="0">
            <a:spAutoFit/>
          </a:bodyPr>
          <a:lstStyle/>
          <a:p>
            <a:pPr>
              <a:spcAft>
                <a:spcPts val="0"/>
              </a:spcAft>
            </a:pPr>
            <a:r>
              <a:rPr sz="1800" b="1" i="0">
                <a:solidFill>
                  <a:srgbClr val="362FEC"/>
                </a:solidFill>
                <a:latin typeface="Calibri"/>
              </a:rPr>
              <a:t>sequences</a:t>
            </a:r>
            <a:r>
              <a:rPr sz="1800" b="0" i="0">
                <a:solidFill>
                  <a:srgbClr val="000000"/>
                </a:solidFill>
                <a:latin typeface="Calibri"/>
              </a:rPr>
              <a:t>: text, speech, sensor readings; the length varies, and order matters: </a:t>
            </a:r>
            <a:r>
              <a:rPr sz="1800" b="0" i="1">
                <a:solidFill>
                  <a:srgbClr val="000000"/>
                </a:solidFill>
                <a:latin typeface="Calibri"/>
              </a:rPr>
              <a:t>dog bites man</a:t>
            </a:r>
            <a:r>
              <a:rPr sz="1800" b="0" i="0">
                <a:solidFill>
                  <a:srgbClr val="000000"/>
                </a:solidFill>
                <a:latin typeface="Calibri"/>
              </a:rPr>
              <a:t> ≠ </a:t>
            </a:r>
            <a:r>
              <a:rPr sz="1800" b="0" i="1">
                <a:solidFill>
                  <a:srgbClr val="000000"/>
                </a:solidFill>
                <a:latin typeface="Calibri"/>
              </a:rPr>
              <a:t>man bites dog</a:t>
            </a:r>
          </a:p>
        </p:txBody>
      </p:sp>
      <p:sp>
        <p:nvSpPr>
          <p:cNvPr id="5" name="points"/>
          <p:cNvSpPr txBox="1"/>
          <p:nvPr/>
        </p:nvSpPr>
        <p:spPr>
          <a:xfrm>
            <a:off x="384048" y="2450592"/>
            <a:ext cx="5120640" cy="612648"/>
          </a:xfrm>
          <a:prstGeom prst="rect">
            <a:avLst/>
          </a:prstGeom>
          <a:noFill/>
        </p:spPr>
        <p:txBody>
          <a:bodyPr wrap="square" lIns="0" rIns="0" tIns="0" bIns="0">
            <a:spAutoFit/>
          </a:bodyPr>
          <a:lstStyle/>
          <a:p>
            <a:pPr>
              <a:spcAft>
                <a:spcPts val="0"/>
              </a:spcAft>
            </a:pPr>
            <a:r>
              <a:rPr sz="1800" b="1" i="0">
                <a:solidFill>
                  <a:srgbClr val="00B050"/>
                </a:solidFill>
                <a:latin typeface="Calibri"/>
              </a:rPr>
              <a:t>language modeling</a:t>
            </a:r>
            <a:r>
              <a:rPr sz="1800" b="0" i="0">
                <a:solidFill>
                  <a:srgbClr val="000000"/>
                </a:solidFill>
                <a:latin typeface="Calibri"/>
              </a:rPr>
              <a:t>: a distribution over sequences, one next token at a time</a:t>
            </a:r>
          </a:p>
        </p:txBody>
      </p:sp>
      <p:sp>
        <p:nvSpPr>
          <p:cNvPr id="6" name="points"/>
          <p:cNvSpPr txBox="1"/>
          <p:nvPr/>
        </p:nvSpPr>
        <p:spPr>
          <a:xfrm>
            <a:off x="384048" y="3200400"/>
            <a:ext cx="5120640" cy="612648"/>
          </a:xfrm>
          <a:prstGeom prst="rect">
            <a:avLst/>
          </a:prstGeom>
          <a:noFill/>
        </p:spPr>
        <p:txBody>
          <a:bodyPr wrap="square" lIns="0" rIns="0" tIns="0" bIns="0">
            <a:spAutoFit/>
          </a:bodyPr>
          <a:lstStyle/>
          <a:p>
            <a:pPr>
              <a:spcAft>
                <a:spcPts val="0"/>
              </a:spcAft>
            </a:pPr>
            <a:r>
              <a:rPr sz="1800" b="1" i="0">
                <a:solidFill>
                  <a:srgbClr val="FF0000"/>
                </a:solidFill>
                <a:latin typeface="Calibri"/>
              </a:rPr>
              <a:t>transduction</a:t>
            </a:r>
            <a:r>
              <a:rPr sz="1800" b="0" i="0">
                <a:solidFill>
                  <a:srgbClr val="000000"/>
                </a:solidFill>
                <a:latin typeface="Calibri"/>
              </a:rPr>
              <a:t>: a sequence in, another out, of a different length and order</a:t>
            </a:r>
          </a:p>
        </p:txBody>
      </p:sp>
      <p:sp>
        <p:nvSpPr>
          <p:cNvPr id="7" name="points"/>
          <p:cNvSpPr txBox="1"/>
          <p:nvPr/>
        </p:nvSpPr>
        <p:spPr>
          <a:xfrm>
            <a:off x="384048" y="3950208"/>
            <a:ext cx="5120640" cy="329184"/>
          </a:xfrm>
          <a:prstGeom prst="rect">
            <a:avLst/>
          </a:prstGeom>
          <a:noFill/>
        </p:spPr>
        <p:txBody>
          <a:bodyPr wrap="square" lIns="0" rIns="0" tIns="0" bIns="0">
            <a:spAutoFit/>
          </a:bodyPr>
          <a:lstStyle/>
          <a:p>
            <a:pPr>
              <a:spcAft>
                <a:spcPts val="0"/>
              </a:spcAft>
            </a:pPr>
            <a:r>
              <a:rPr sz="1800" b="1" i="0">
                <a:solidFill>
                  <a:srgbClr val="362FEC"/>
                </a:solidFill>
                <a:latin typeface="Calibri"/>
              </a:rPr>
              <a:t>classification</a:t>
            </a:r>
            <a:r>
              <a:rPr sz="1800" b="0" i="0">
                <a:solidFill>
                  <a:srgbClr val="000000"/>
                </a:solidFill>
                <a:latin typeface="Calibri"/>
              </a:rPr>
              <a:t>: one label for the whole sequence</a:t>
            </a:r>
          </a:p>
        </p:txBody>
      </p:sp>
      <p:sp>
        <p:nvSpPr>
          <p:cNvPr id="8" name="points"/>
          <p:cNvSpPr txBox="1"/>
          <p:nvPr/>
        </p:nvSpPr>
        <p:spPr>
          <a:xfrm>
            <a:off x="384048" y="4416552"/>
            <a:ext cx="5120640" cy="329184"/>
          </a:xfrm>
          <a:prstGeom prst="rect">
            <a:avLst/>
          </a:prstGeom>
          <a:noFill/>
        </p:spPr>
        <p:txBody>
          <a:bodyPr wrap="square" lIns="0" rIns="0" tIns="0" bIns="0">
            <a:spAutoFit/>
          </a:bodyPr>
          <a:lstStyle/>
          <a:p>
            <a:pPr>
              <a:spcAft>
                <a:spcPts val="0"/>
              </a:spcAft>
            </a:pPr>
            <a:r>
              <a:rPr sz="1800" b="1" i="0">
                <a:solidFill>
                  <a:srgbClr val="362FEC"/>
                </a:solidFill>
                <a:latin typeface="Calibri"/>
              </a:rPr>
              <a:t>labeling</a:t>
            </a:r>
            <a:r>
              <a:rPr sz="1800" b="0" i="0">
                <a:solidFill>
                  <a:srgbClr val="000000"/>
                </a:solidFill>
                <a:latin typeface="Calibri"/>
              </a:rPr>
              <a:t>: one label for every position</a:t>
            </a:r>
          </a:p>
        </p:txBody>
      </p:sp>
      <p:sp>
        <p:nvSpPr>
          <p:cNvPr id="9" name="points"/>
          <p:cNvSpPr txBox="1"/>
          <p:nvPr/>
        </p:nvSpPr>
        <p:spPr>
          <a:xfrm>
            <a:off x="384048" y="4882896"/>
            <a:ext cx="5120640" cy="329184"/>
          </a:xfrm>
          <a:prstGeom prst="rect">
            <a:avLst/>
          </a:prstGeom>
          <a:noFill/>
        </p:spPr>
        <p:txBody>
          <a:bodyPr wrap="square" lIns="0" rIns="0" tIns="0" bIns="0">
            <a:spAutoFit/>
          </a:bodyPr>
          <a:lstStyle/>
          <a:p>
            <a:pPr>
              <a:spcAft>
                <a:spcPts val="0"/>
              </a:spcAft>
            </a:pPr>
            <a:r>
              <a:rPr sz="1800" b="1" i="0">
                <a:solidFill>
                  <a:srgbClr val="ED7D31"/>
                </a:solidFill>
                <a:latin typeface="Calibri"/>
              </a:rPr>
              <a:t>forecasting</a:t>
            </a:r>
            <a:r>
              <a:rPr sz="1800" b="0" i="0">
                <a:solidFill>
                  <a:srgbClr val="000000"/>
                </a:solidFill>
                <a:latin typeface="Calibri"/>
              </a:rPr>
              <a:t>: the future of a series, from its past</a:t>
            </a:r>
          </a:p>
        </p:txBody>
      </p:sp>
      <p:sp>
        <p:nvSpPr>
          <p:cNvPr id="10" name="points"/>
          <p:cNvSpPr txBox="1"/>
          <p:nvPr/>
        </p:nvSpPr>
        <p:spPr>
          <a:xfrm>
            <a:off x="384048" y="5349240"/>
            <a:ext cx="5120640" cy="329184"/>
          </a:xfrm>
          <a:prstGeom prst="rect">
            <a:avLst/>
          </a:prstGeom>
          <a:noFill/>
        </p:spPr>
        <p:txBody>
          <a:bodyPr wrap="square" lIns="0" rIns="0" tIns="0" bIns="0">
            <a:spAutoFit/>
          </a:bodyPr>
          <a:lstStyle/>
          <a:p>
            <a:pPr>
              <a:spcAft>
                <a:spcPts val="0"/>
              </a:spcAft>
            </a:pPr>
            <a:r>
              <a:rPr sz="1800" b="1" i="0">
                <a:solidFill>
                  <a:srgbClr val="ED7D31"/>
                </a:solidFill>
                <a:latin typeface="Calibri"/>
              </a:rPr>
              <a:t>anomaly detection</a:t>
            </a:r>
            <a:r>
              <a:rPr sz="1800" b="0" i="0">
                <a:solidFill>
                  <a:srgbClr val="000000"/>
                </a:solidFill>
                <a:latin typeface="Calibri"/>
              </a:rPr>
              <a:t>: how unusual each part is</a:t>
            </a:r>
          </a:p>
        </p:txBody>
      </p:sp>
      <p:sp>
        <p:nvSpPr>
          <p:cNvPr id="11" name="points"/>
          <p:cNvSpPr txBox="1"/>
          <p:nvPr/>
        </p:nvSpPr>
        <p:spPr>
          <a:xfrm>
            <a:off x="384048" y="5815583"/>
            <a:ext cx="5120640" cy="612648"/>
          </a:xfrm>
          <a:prstGeom prst="rect">
            <a:avLst/>
          </a:prstGeom>
          <a:noFill/>
        </p:spPr>
        <p:txBody>
          <a:bodyPr wrap="square" lIns="0" rIns="0" tIns="0" bIns="0">
            <a:spAutoFit/>
          </a:bodyPr>
          <a:lstStyle/>
          <a:p>
            <a:pPr>
              <a:spcAft>
                <a:spcPts val="0"/>
              </a:spcAft>
            </a:pPr>
            <a:r>
              <a:rPr sz="1800" b="1" i="0">
                <a:solidFill>
                  <a:srgbClr val="362FEC"/>
                </a:solidFill>
                <a:latin typeface="Calibri"/>
              </a:rPr>
              <a:t>the categories overlap</a:t>
            </a:r>
            <a:r>
              <a:rPr sz="1800" b="0" i="0">
                <a:solidFill>
                  <a:srgbClr val="000000"/>
                </a:solidFill>
                <a:latin typeface="Calibri"/>
              </a:rPr>
              <a:t>: labeling and forecasting are transductions too; a forecaster flags anomalies</a:t>
            </a:r>
          </a:p>
        </p:txBody>
      </p:sp>
      <p:pic>
        <p:nvPicPr>
          <p:cNvPr id="12" name="picture" descr="task-lm.png"/>
          <p:cNvPicPr>
            <a:picLocks noChangeAspect="1"/>
          </p:cNvPicPr>
          <p:nvPr/>
        </p:nvPicPr>
        <p:blipFill>
          <a:blip r:embed="rId3"/>
          <a:stretch>
            <a:fillRect/>
          </a:stretch>
        </p:blipFill>
        <p:spPr>
          <a:xfrm>
            <a:off x="5897880" y="2287348"/>
            <a:ext cx="5989320" cy="3106262"/>
          </a:xfrm>
          <a:prstGeom prst="rect">
            <a:avLst/>
          </a:prstGeom>
        </p:spPr>
      </p:pic>
      <p:pic>
        <p:nvPicPr>
          <p:cNvPr id="13" name="picture" descr="task-trans.png"/>
          <p:cNvPicPr>
            <a:picLocks noChangeAspect="1"/>
          </p:cNvPicPr>
          <p:nvPr/>
        </p:nvPicPr>
        <p:blipFill>
          <a:blip r:embed="rId4"/>
          <a:stretch>
            <a:fillRect/>
          </a:stretch>
        </p:blipFill>
        <p:spPr>
          <a:xfrm>
            <a:off x="5897880" y="2287348"/>
            <a:ext cx="5989320" cy="3106262"/>
          </a:xfrm>
          <a:prstGeom prst="rect">
            <a:avLst/>
          </a:prstGeom>
        </p:spPr>
      </p:pic>
      <p:pic>
        <p:nvPicPr>
          <p:cNvPr id="14" name="picture" descr="task-class.png"/>
          <p:cNvPicPr>
            <a:picLocks noChangeAspect="1"/>
          </p:cNvPicPr>
          <p:nvPr/>
        </p:nvPicPr>
        <p:blipFill>
          <a:blip r:embed="rId5"/>
          <a:stretch>
            <a:fillRect/>
          </a:stretch>
        </p:blipFill>
        <p:spPr>
          <a:xfrm>
            <a:off x="5897880" y="2287348"/>
            <a:ext cx="5989320" cy="3106262"/>
          </a:xfrm>
          <a:prstGeom prst="rect">
            <a:avLst/>
          </a:prstGeom>
        </p:spPr>
      </p:pic>
      <p:pic>
        <p:nvPicPr>
          <p:cNvPr id="15" name="picture" descr="task-label.png"/>
          <p:cNvPicPr>
            <a:picLocks noChangeAspect="1"/>
          </p:cNvPicPr>
          <p:nvPr/>
        </p:nvPicPr>
        <p:blipFill>
          <a:blip r:embed="rId6"/>
          <a:stretch>
            <a:fillRect/>
          </a:stretch>
        </p:blipFill>
        <p:spPr>
          <a:xfrm>
            <a:off x="5897880" y="2287348"/>
            <a:ext cx="5989320" cy="3106262"/>
          </a:xfrm>
          <a:prstGeom prst="rect">
            <a:avLst/>
          </a:prstGeom>
        </p:spPr>
      </p:pic>
      <p:pic>
        <p:nvPicPr>
          <p:cNvPr id="16" name="picture" descr="task-fore.png"/>
          <p:cNvPicPr>
            <a:picLocks noChangeAspect="1"/>
          </p:cNvPicPr>
          <p:nvPr/>
        </p:nvPicPr>
        <p:blipFill>
          <a:blip r:embed="rId7"/>
          <a:stretch>
            <a:fillRect/>
          </a:stretch>
        </p:blipFill>
        <p:spPr>
          <a:xfrm>
            <a:off x="5897880" y="2287348"/>
            <a:ext cx="5989320" cy="3106262"/>
          </a:xfrm>
          <a:prstGeom prst="rect">
            <a:avLst/>
          </a:prstGeom>
        </p:spPr>
      </p:pic>
      <p:pic>
        <p:nvPicPr>
          <p:cNvPr id="17" name="picture" descr="task-anom.png"/>
          <p:cNvPicPr>
            <a:picLocks noChangeAspect="1"/>
          </p:cNvPicPr>
          <p:nvPr/>
        </p:nvPicPr>
        <p:blipFill>
          <a:blip r:embed="rId8"/>
          <a:stretch>
            <a:fillRect/>
          </a:stretch>
        </p:blipFill>
        <p:spPr>
          <a:xfrm>
            <a:off x="5897880" y="2287348"/>
            <a:ext cx="5989320" cy="3106262"/>
          </a:xfrm>
          <a:prstGeom prst="rect">
            <a:avLst/>
          </a:prstGeom>
        </p:spPr>
      </p:pic>
      <p:pic>
        <p:nvPicPr>
          <p:cNvPr id="18" name="picture" descr="task-trans.png"/>
          <p:cNvPicPr>
            <a:picLocks noChangeAspect="1"/>
          </p:cNvPicPr>
          <p:nvPr/>
        </p:nvPicPr>
        <p:blipFill>
          <a:blip r:embed="rId4"/>
          <a:stretch>
            <a:fillRect/>
          </a:stretch>
        </p:blipFill>
        <p:spPr>
          <a:xfrm>
            <a:off x="5897880" y="2287348"/>
            <a:ext cx="5989320" cy="3106262"/>
          </a:xfrm>
          <a:prstGeom prst="rect">
            <a:avLst/>
          </a:prstGeom>
        </p:spPr>
      </p:pic>
      <p:sp>
        <p:nvSpPr>
          <p:cNvPr id="19" name="points"/>
          <p:cNvSpPr txBox="1"/>
          <p:nvPr/>
        </p:nvSpPr>
        <p:spPr>
          <a:xfrm>
            <a:off x="5897880" y="5576490"/>
            <a:ext cx="5989320" cy="411480"/>
          </a:xfrm>
          <a:prstGeom prst="rect">
            <a:avLst/>
          </a:prstGeom>
          <a:noFill/>
        </p:spPr>
        <p:txBody>
          <a:bodyPr wrap="square" lIns="0" rIns="0" tIns="0" bIns="0">
            <a:spAutoFit/>
          </a:bodyPr>
          <a:lstStyle/>
          <a:p>
            <a:pPr algn="ctr">
              <a:spcAft>
                <a:spcPts val="0"/>
              </a:spcAft>
            </a:pPr>
            <a:r>
              <a:rPr sz="1800" b="1" i="0">
                <a:solidFill>
                  <a:srgbClr val="FF0000"/>
                </a:solidFill>
                <a:latin typeface="Calibri"/>
              </a:rPr>
              <a:t>This lecture: translation, a transduction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xit" presetSubtype="0" fill="hold" grpId="1" nodeType="withEffect">
                                  <p:stCondLst>
                                    <p:cond delay="0"/>
                                  </p:stCondLst>
                                  <p:childTnLst>
                                    <p:set>
                                      <p:cBhvr>
                                        <p:cTn id="20" dur="1" fill="hold">
                                          <p:stCondLst>
                                            <p:cond delay="0"/>
                                          </p:stCondLst>
                                        </p:cTn>
                                        <p:tgtEl>
                                          <p:spTgt spid="12"/>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xit" presetSubtype="0" fill="hold" grpId="1" nodeType="withEffect">
                                  <p:stCondLst>
                                    <p:cond delay="0"/>
                                  </p:stCondLst>
                                  <p:childTnLst>
                                    <p:set>
                                      <p:cBhvr>
                                        <p:cTn id="28" dur="1" fill="hold">
                                          <p:stCondLst>
                                            <p:cond delay="0"/>
                                          </p:stCondLst>
                                        </p:cTn>
                                        <p:tgtEl>
                                          <p:spTgt spid="13"/>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14"/>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15"/>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par>
                                <p:cTn id="51" presetID="1" presetClass="exit" presetSubtype="0" fill="hold" grpId="1" nodeType="withEffect">
                                  <p:stCondLst>
                                    <p:cond delay="0"/>
                                  </p:stCondLst>
                                  <p:childTnLst>
                                    <p:set>
                                      <p:cBhvr>
                                        <p:cTn id="52" dur="1" fill="hold">
                                          <p:stCondLst>
                                            <p:cond delay="0"/>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childTnLst>
                                </p:cTn>
                              </p:par>
                              <p:par>
                                <p:cTn id="63" presetID="1" presetClass="exit" presetSubtype="0" fill="hold" grpId="1" nodeType="withEffect">
                                  <p:stCondLst>
                                    <p:cond delay="0"/>
                                  </p:stCondLst>
                                  <p:childTnLst>
                                    <p:set>
                                      <p:cBhvr>
                                        <p:cTn id="64" dur="1" fill="hold">
                                          <p:stCondLst>
                                            <p:cond delay="0"/>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0000"/>
                </a:solidFill>
                <a:latin typeface="Calibri"/>
              </a:rPr>
              <a:t>From Language Modeling to </a:t>
            </a:r>
            <a:r>
              <a:rPr sz="3200" b="1" i="0">
                <a:solidFill>
                  <a:srgbClr val="362FEC"/>
                </a:solidFill>
                <a:latin typeface="Calibri"/>
              </a:rPr>
              <a:t>Sequence Modeling</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Translation</a:t>
            </a:r>
          </a:p>
        </p:txBody>
      </p:sp>
      <p:pic>
        <p:nvPicPr>
          <p:cNvPr id="4" name="picture" descr="101362133.jpg"/>
          <p:cNvPicPr>
            <a:picLocks noChangeAspect="1"/>
          </p:cNvPicPr>
          <p:nvPr/>
        </p:nvPicPr>
        <p:blipFill>
          <a:blip r:embed="rId3"/>
          <a:stretch>
            <a:fillRect/>
          </a:stretch>
        </p:blipFill>
        <p:spPr>
          <a:xfrm>
            <a:off x="9829800" y="1325880"/>
            <a:ext cx="1808591" cy="2606040"/>
          </a:xfrm>
          <a:prstGeom prst="rect">
            <a:avLst/>
          </a:prstGeom>
        </p:spPr>
      </p:pic>
      <p:sp>
        <p:nvSpPr>
          <p:cNvPr id="5" name="description"/>
          <p:cNvSpPr txBox="1"/>
          <p:nvPr/>
        </p:nvSpPr>
        <p:spPr>
          <a:xfrm>
            <a:off x="9144000" y="3959352"/>
            <a:ext cx="3017520" cy="457200"/>
          </a:xfrm>
          <a:prstGeom prst="rect">
            <a:avLst/>
          </a:prstGeom>
          <a:noFill/>
        </p:spPr>
        <p:txBody>
          <a:bodyPr wrap="square" lIns="0" rIns="0" tIns="0" bIns="0">
            <a:spAutoFit/>
          </a:bodyPr>
          <a:lstStyle/>
          <a:p>
            <a:pPr algn="ctr">
              <a:spcAft>
                <a:spcPts val="0"/>
              </a:spcAft>
            </a:pPr>
            <a:r>
              <a:rPr sz="1400" b="0" i="0">
                <a:solidFill>
                  <a:srgbClr val="595959"/>
                </a:solidFill>
                <a:latin typeface="Calibri"/>
              </a:rPr>
              <a:t>Flickr30k image 101362133</a:t>
            </a:r>
          </a:p>
        </p:txBody>
      </p:sp>
      <p:sp>
        <p:nvSpPr>
          <p:cNvPr id="6" name="points"/>
          <p:cNvSpPr txBox="1"/>
          <p:nvPr/>
        </p:nvSpPr>
        <p:spPr>
          <a:xfrm>
            <a:off x="384048" y="1417320"/>
            <a:ext cx="9144000" cy="822960"/>
          </a:xfrm>
          <a:prstGeom prst="rect">
            <a:avLst/>
          </a:prstGeom>
          <a:noFill/>
        </p:spPr>
        <p:txBody>
          <a:bodyPr wrap="square" lIns="0" rIns="0" tIns="0" bIns="0">
            <a:spAutoFit/>
          </a:bodyPr>
          <a:lstStyle/>
          <a:p>
            <a:pPr>
              <a:spcAft>
                <a:spcPts val="400"/>
              </a:spcAft>
            </a:pPr>
            <a:r>
              <a:rPr sz="1800" b="1" i="0">
                <a:solidFill>
                  <a:srgbClr val="595959"/>
                </a:solidFill>
                <a:latin typeface="Calibri"/>
              </a:rPr>
              <a:t>English  </a:t>
            </a:r>
            <a:r>
              <a:rPr sz="1800" b="0" i="1">
                <a:solidFill>
                  <a:srgbClr val="00B050"/>
                </a:solidFill>
                <a:latin typeface="Calibri"/>
              </a:rPr>
              <a:t>a girl in karate uniform breaking a stick with a front kick .</a:t>
            </a:r>
          </a:p>
          <a:p>
            <a:pPr>
              <a:spcAft>
                <a:spcPts val="400"/>
              </a:spcAft>
            </a:pPr>
            <a:r>
              <a:rPr sz="1800" b="1" i="0">
                <a:solidFill>
                  <a:srgbClr val="595959"/>
                </a:solidFill>
                <a:latin typeface="Calibri"/>
              </a:rPr>
              <a:t>French    </a:t>
            </a:r>
            <a:r>
              <a:rPr sz="1800" b="0" i="1">
                <a:solidFill>
                  <a:srgbClr val="362FEC"/>
                </a:solidFill>
                <a:latin typeface="Calibri"/>
              </a:rPr>
              <a:t>une fille en tenue de karaté brisant un bâton avec un coup de pied .</a:t>
            </a:r>
          </a:p>
        </p:txBody>
      </p:sp>
      <p:sp>
        <p:nvSpPr>
          <p:cNvPr id="7" name="points"/>
          <p:cNvSpPr txBox="1"/>
          <p:nvPr/>
        </p:nvSpPr>
        <p:spPr>
          <a:xfrm>
            <a:off x="384048" y="2377440"/>
            <a:ext cx="9144000" cy="1737360"/>
          </a:xfrm>
          <a:prstGeom prst="rect">
            <a:avLst/>
          </a:prstGeom>
          <a:noFill/>
        </p:spPr>
        <p:txBody>
          <a:bodyPr wrap="square" lIns="0" rIns="0" tIns="0" bIns="0">
            <a:spAutoFit/>
          </a:bodyPr>
          <a:lstStyle/>
          <a:p>
            <a:pPr>
              <a:spcAft>
                <a:spcPts val="400"/>
              </a:spcAft>
            </a:pPr>
            <a:r>
              <a:rPr sz="1800" b="1" i="0">
                <a:solidFill>
                  <a:srgbClr val="FF0000"/>
                </a:solidFill>
                <a:latin typeface="Calibri"/>
              </a:rPr>
              <a:t>translating one sequence into another is hard</a:t>
            </a:r>
          </a:p>
          <a:p>
            <a:pPr>
              <a:spcAft>
                <a:spcPts val="400"/>
              </a:spcAft>
            </a:pPr>
            <a:r>
              <a:rPr sz="1800" b="0" i="0">
                <a:solidFill>
                  <a:srgbClr val="000000"/>
                </a:solidFill>
                <a:latin typeface="Calibri"/>
              </a:rPr>
              <a:t>•  the lengths differ: 13 tokens become 15</a:t>
            </a:r>
          </a:p>
          <a:p>
            <a:pPr>
              <a:spcAft>
                <a:spcPts val="400"/>
              </a:spcAft>
            </a:pPr>
            <a:r>
              <a:rPr sz="1800" b="0" i="0">
                <a:solidFill>
                  <a:srgbClr val="000000"/>
                </a:solidFill>
                <a:latin typeface="Calibri"/>
              </a:rPr>
              <a:t>•  the alignment is unknown: nothing says which word comes from which</a:t>
            </a:r>
          </a:p>
          <a:p>
            <a:pPr>
              <a:spcAft>
                <a:spcPts val="400"/>
              </a:spcAft>
            </a:pPr>
            <a:r>
              <a:rPr sz="1800" b="0" i="0">
                <a:solidFill>
                  <a:srgbClr val="000000"/>
                </a:solidFill>
                <a:latin typeface="Calibri"/>
              </a:rPr>
              <a:t>•  the order changes: </a:t>
            </a:r>
            <a:r>
              <a:rPr sz="1800" b="0" i="1">
                <a:solidFill>
                  <a:srgbClr val="000000"/>
                </a:solidFill>
                <a:latin typeface="Calibri"/>
              </a:rPr>
              <a:t>karate uniform</a:t>
            </a:r>
            <a:r>
              <a:rPr sz="1800" b="0" i="0">
                <a:solidFill>
                  <a:srgbClr val="000000"/>
                </a:solidFill>
                <a:latin typeface="Calibri"/>
              </a:rPr>
              <a:t> becomes </a:t>
            </a:r>
            <a:r>
              <a:rPr sz="1800" b="0" i="1">
                <a:solidFill>
                  <a:srgbClr val="000000"/>
                </a:solidFill>
                <a:latin typeface="Calibri"/>
              </a:rPr>
              <a:t>tenue de karaté</a:t>
            </a:r>
          </a:p>
        </p:txBody>
      </p:sp>
      <p:pic>
        <p:nvPicPr>
          <p:cNvPr id="8" name="picture" descr="align-pair.png"/>
          <p:cNvPicPr>
            <a:picLocks noChangeAspect="1"/>
          </p:cNvPicPr>
          <p:nvPr/>
        </p:nvPicPr>
        <p:blipFill>
          <a:blip r:embed="rId4"/>
          <a:stretch>
            <a:fillRect/>
          </a:stretch>
        </p:blipFill>
        <p:spPr>
          <a:xfrm>
            <a:off x="1195609" y="4297680"/>
            <a:ext cx="9770301" cy="2286000"/>
          </a:xfrm>
          <a:prstGeom prst="rect">
            <a:avLst/>
          </a:prstGeom>
        </p:spPr>
      </p:pic>
      <p:sp>
        <p:nvSpPr>
          <p:cNvPr id="9" name="description"/>
          <p:cNvSpPr txBox="1"/>
          <p:nvPr/>
        </p:nvSpPr>
        <p:spPr>
          <a:xfrm>
            <a:off x="457200" y="6620256"/>
            <a:ext cx="11247120" cy="457200"/>
          </a:xfrm>
          <a:prstGeom prst="rect">
            <a:avLst/>
          </a:prstGeom>
          <a:noFill/>
        </p:spPr>
        <p:txBody>
          <a:bodyPr wrap="square" lIns="0" rIns="0" tIns="0" bIns="0">
            <a:spAutoFit/>
          </a:bodyPr>
          <a:lstStyle/>
          <a:p>
            <a:pPr algn="ctr">
              <a:spcAft>
                <a:spcPts val="0"/>
              </a:spcAft>
            </a:pPr>
            <a:r>
              <a:rPr sz="1400" b="0" i="0">
                <a:solidFill>
                  <a:srgbClr val="595959"/>
                </a:solidFill>
                <a:latin typeface="Calibri"/>
              </a:rPr>
              <a:t>the alignment, drawn by hand: nothing in the data gives 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0000"/>
                </a:solidFill>
                <a:latin typeface="Calibri"/>
              </a:rPr>
              <a:t>From Language Modeling to </a:t>
            </a:r>
            <a:r>
              <a:rPr sz="3200" b="1" i="0">
                <a:solidFill>
                  <a:srgbClr val="362FEC"/>
                </a:solidFill>
                <a:latin typeface="Calibri"/>
              </a:rPr>
              <a:t>Sequence Modeling</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Learning from a parallel corpus</a:t>
            </a:r>
          </a:p>
        </p:txBody>
      </p:sp>
      <p:sp>
        <p:nvSpPr>
          <p:cNvPr id="4" name="points"/>
          <p:cNvSpPr txBox="1"/>
          <p:nvPr/>
        </p:nvSpPr>
        <p:spPr>
          <a:xfrm>
            <a:off x="384048" y="1417320"/>
            <a:ext cx="5257800" cy="4846320"/>
          </a:xfrm>
          <a:prstGeom prst="rect">
            <a:avLst/>
          </a:prstGeom>
          <a:noFill/>
        </p:spPr>
        <p:txBody>
          <a:bodyPr wrap="square" lIns="0" rIns="0" tIns="0" bIns="0">
            <a:spAutoFit/>
          </a:bodyPr>
          <a:lstStyle/>
          <a:p>
            <a:pPr>
              <a:spcAft>
                <a:spcPts val="1400"/>
              </a:spcAft>
            </a:pPr>
            <a:r>
              <a:rPr sz="1800" b="1" i="0">
                <a:solidFill>
                  <a:srgbClr val="362FEC"/>
                </a:solidFill>
                <a:latin typeface="Calibri"/>
              </a:rPr>
              <a:t>a parallel corpus</a:t>
            </a:r>
            <a:r>
              <a:rPr sz="1800" b="0" i="0">
                <a:solidFill>
                  <a:srgbClr val="000000"/>
                </a:solidFill>
                <a:latin typeface="Calibri"/>
              </a:rPr>
              <a:t>: sentences paired with their translations, made by people</a:t>
            </a:r>
          </a:p>
          <a:p>
            <a:pPr>
              <a:spcAft>
                <a:spcPts val="1400"/>
              </a:spcAft>
            </a:pPr>
            <a:r>
              <a:rPr sz="1800" b="0" i="0">
                <a:solidFill>
                  <a:srgbClr val="000000"/>
                </a:solidFill>
                <a:latin typeface="Calibri"/>
              </a:rPr>
              <a:t>only the pairs: never which word comes from which</a:t>
            </a:r>
          </a:p>
          <a:p>
            <a:pPr>
              <a:spcAft>
                <a:spcPts val="1400"/>
              </a:spcAft>
            </a:pPr>
            <a:r>
              <a:rPr sz="1800" b="1" i="0">
                <a:solidFill>
                  <a:srgbClr val="00B050"/>
                </a:solidFill>
                <a:latin typeface="Calibri"/>
              </a:rPr>
              <a:t>Multi30k</a:t>
            </a:r>
            <a:r>
              <a:rPr sz="1800" b="0" i="0">
                <a:solidFill>
                  <a:srgbClr val="000000"/>
                </a:solidFill>
                <a:latin typeface="Calibri"/>
              </a:rPr>
              <a:t>: English captions of Flickr photographs, translated into French</a:t>
            </a:r>
          </a:p>
          <a:p>
            <a:pPr>
              <a:spcAft>
                <a:spcPts val="1400"/>
              </a:spcAft>
            </a:pPr>
            <a:r>
              <a:rPr sz="1800" b="0" i="0">
                <a:solidFill>
                  <a:srgbClr val="000000"/>
                </a:solidFill>
                <a:latin typeface="Calibri"/>
              </a:rPr>
              <a:t>29,000 pairs to train, 1,014 to validate, 1,000 to test</a:t>
            </a:r>
          </a:p>
          <a:p>
            <a:pPr>
              <a:spcAft>
                <a:spcPts val="1400"/>
              </a:spcAft>
            </a:pPr>
            <a:r>
              <a:rPr sz="1800" b="0" i="0">
                <a:solidFill>
                  <a:srgbClr val="000000"/>
                </a:solidFill>
                <a:latin typeface="Calibri"/>
              </a:rPr>
              <a:t>our models read the text only; the photographs show what a caption is</a:t>
            </a:r>
          </a:p>
        </p:txBody>
      </p:sp>
      <p:pic>
        <p:nvPicPr>
          <p:cNvPr id="5" name="picture" descr="1007129816.jpg"/>
          <p:cNvPicPr>
            <a:picLocks noChangeAspect="1"/>
          </p:cNvPicPr>
          <p:nvPr/>
        </p:nvPicPr>
        <p:blipFill>
          <a:blip r:embed="rId3"/>
          <a:stretch>
            <a:fillRect/>
          </a:stretch>
        </p:blipFill>
        <p:spPr>
          <a:xfrm>
            <a:off x="7107377" y="1371600"/>
            <a:ext cx="3570325" cy="3291840"/>
          </a:xfrm>
          <a:prstGeom prst="rect">
            <a:avLst/>
          </a:prstGeom>
        </p:spPr>
      </p:pic>
      <p:sp>
        <p:nvSpPr>
          <p:cNvPr id="6" name="points"/>
          <p:cNvSpPr txBox="1"/>
          <p:nvPr/>
        </p:nvSpPr>
        <p:spPr>
          <a:xfrm>
            <a:off x="5897880" y="4754880"/>
            <a:ext cx="5989320" cy="731520"/>
          </a:xfrm>
          <a:prstGeom prst="rect">
            <a:avLst/>
          </a:prstGeom>
          <a:noFill/>
        </p:spPr>
        <p:txBody>
          <a:bodyPr wrap="square" lIns="0" rIns="0" tIns="0" bIns="0">
            <a:spAutoFit/>
          </a:bodyPr>
          <a:lstStyle/>
          <a:p>
            <a:pPr algn="ctr">
              <a:spcAft>
                <a:spcPts val="200"/>
              </a:spcAft>
            </a:pPr>
            <a:r>
              <a:rPr sz="1600" b="0" i="1">
                <a:solidFill>
                  <a:srgbClr val="00B050"/>
                </a:solidFill>
                <a:latin typeface="Calibri"/>
              </a:rPr>
              <a:t>A man in an orange hat starring at something.</a:t>
            </a:r>
          </a:p>
          <a:p>
            <a:pPr algn="ctr">
              <a:spcAft>
                <a:spcPts val="200"/>
              </a:spcAft>
            </a:pPr>
            <a:r>
              <a:rPr sz="1600" b="0" i="1">
                <a:solidFill>
                  <a:srgbClr val="362FEC"/>
                </a:solidFill>
                <a:latin typeface="Calibri"/>
              </a:rPr>
              <a:t>Un homme avec un chapeau orange regardant quelque chose.</a:t>
            </a:r>
          </a:p>
        </p:txBody>
      </p:sp>
      <p:sp>
        <p:nvSpPr>
          <p:cNvPr id="7" name="description"/>
          <p:cNvSpPr txBox="1"/>
          <p:nvPr/>
        </p:nvSpPr>
        <p:spPr>
          <a:xfrm>
            <a:off x="5897880" y="5486400"/>
            <a:ext cx="5989320" cy="457200"/>
          </a:xfrm>
          <a:prstGeom prst="rect">
            <a:avLst/>
          </a:prstGeom>
          <a:noFill/>
        </p:spPr>
        <p:txBody>
          <a:bodyPr wrap="square" lIns="0" rIns="0" tIns="0" bIns="0">
            <a:spAutoFit/>
          </a:bodyPr>
          <a:lstStyle/>
          <a:p>
            <a:pPr algn="ctr">
              <a:spcAft>
                <a:spcPts val="0"/>
              </a:spcAft>
            </a:pPr>
            <a:r>
              <a:rPr sz="1400" b="0" i="0">
                <a:solidFill>
                  <a:srgbClr val="595959"/>
                </a:solidFill>
                <a:latin typeface="Calibri"/>
              </a:rPr>
              <a:t>Flickr30k image 1007129816, with its Multi30k caption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0000"/>
                </a:solidFill>
                <a:latin typeface="Calibri"/>
              </a:rPr>
              <a:t>From Language Modeling to </a:t>
            </a:r>
            <a:r>
              <a:rPr sz="3200" b="1" i="0">
                <a:solidFill>
                  <a:srgbClr val="362FEC"/>
                </a:solidFill>
                <a:latin typeface="Calibri"/>
              </a:rPr>
              <a:t>Sequence Modeling</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Machine translation: rules, statistics, neural networks</a:t>
            </a:r>
          </a:p>
        </p:txBody>
      </p:sp>
      <p:pic>
        <p:nvPicPr>
          <p:cNvPr id="4" name="!!timeline" descr="mt-timeline.png"/>
          <p:cNvPicPr>
            <a:picLocks noChangeAspect="1"/>
          </p:cNvPicPr>
          <p:nvPr/>
        </p:nvPicPr>
        <p:blipFill>
          <a:blip r:embed="rId3"/>
          <a:stretch>
            <a:fillRect/>
          </a:stretch>
        </p:blipFill>
        <p:spPr>
          <a:xfrm>
            <a:off x="548640" y="1463040"/>
            <a:ext cx="11064240" cy="3967328"/>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0000"/>
                </a:solidFill>
                <a:latin typeface="Calibri"/>
              </a:rPr>
              <a:t>From Language Modeling to </a:t>
            </a:r>
            <a:r>
              <a:rPr sz="3200" b="1" i="0">
                <a:solidFill>
                  <a:srgbClr val="362FEC"/>
                </a:solidFill>
                <a:latin typeface="Calibri"/>
              </a:rPr>
              <a:t>Sequence Modeling</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Machine translation: rules, statistics, neural networks</a:t>
            </a:r>
          </a:p>
        </p:txBody>
      </p:sp>
      <p:pic>
        <p:nvPicPr>
          <p:cNvPr id="4" name="!!timeline" descr="mt-timeline.png"/>
          <p:cNvPicPr>
            <a:picLocks noChangeAspect="1"/>
          </p:cNvPicPr>
          <p:nvPr/>
        </p:nvPicPr>
        <p:blipFill>
          <a:blip r:embed="rId3"/>
          <a:stretch>
            <a:fillRect/>
          </a:stretch>
        </p:blipFill>
        <p:spPr>
          <a:xfrm>
            <a:off x="5966460" y="1325880"/>
            <a:ext cx="5852160" cy="2098421"/>
          </a:xfrm>
          <a:prstGeom prst="rect">
            <a:avLst/>
          </a:prstGeom>
        </p:spPr>
      </p:pic>
      <p:sp>
        <p:nvSpPr>
          <p:cNvPr id="5" name="highlight"/>
          <p:cNvSpPr/>
          <p:nvPr/>
        </p:nvSpPr>
        <p:spPr>
          <a:xfrm>
            <a:off x="6143853" y="2175740"/>
            <a:ext cx="3326221" cy="304271"/>
          </a:xfrm>
          <a:prstGeom prst="rect">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highlight"/>
          <p:cNvSpPr/>
          <p:nvPr/>
        </p:nvSpPr>
        <p:spPr>
          <a:xfrm>
            <a:off x="9415211" y="2175740"/>
            <a:ext cx="1769546" cy="304271"/>
          </a:xfrm>
          <a:prstGeom prst="rect">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highlight"/>
          <p:cNvSpPr/>
          <p:nvPr/>
        </p:nvSpPr>
        <p:spPr>
          <a:xfrm>
            <a:off x="11129893" y="2175740"/>
            <a:ext cx="692749" cy="304271"/>
          </a:xfrm>
          <a:prstGeom prst="rect">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points"/>
          <p:cNvSpPr txBox="1"/>
          <p:nvPr/>
        </p:nvSpPr>
        <p:spPr>
          <a:xfrm>
            <a:off x="384048" y="1417320"/>
            <a:ext cx="5257800" cy="896112"/>
          </a:xfrm>
          <a:prstGeom prst="rect">
            <a:avLst/>
          </a:prstGeom>
          <a:noFill/>
        </p:spPr>
        <p:txBody>
          <a:bodyPr wrap="square" lIns="0" rIns="0" tIns="0" bIns="0">
            <a:spAutoFit/>
          </a:bodyPr>
          <a:lstStyle/>
          <a:p>
            <a:pPr>
              <a:spcAft>
                <a:spcPts val="0"/>
              </a:spcAft>
            </a:pPr>
            <a:r>
              <a:rPr sz="1800" b="1" i="0">
                <a:solidFill>
                  <a:srgbClr val="595959"/>
                </a:solidFill>
                <a:latin typeface="Calibri"/>
              </a:rPr>
              <a:t>rules</a:t>
            </a:r>
            <a:r>
              <a:rPr sz="1800" b="0" i="0">
                <a:solidFill>
                  <a:srgbClr val="000000"/>
                </a:solidFill>
                <a:latin typeface="Calibri"/>
              </a:rPr>
              <a:t> (1949 on): dictionaries and grammar rules, written by hand; kept for narrow uses, such as weather bulletins</a:t>
            </a:r>
          </a:p>
        </p:txBody>
      </p:sp>
      <p:sp>
        <p:nvSpPr>
          <p:cNvPr id="9" name="points"/>
          <p:cNvSpPr txBox="1"/>
          <p:nvPr/>
        </p:nvSpPr>
        <p:spPr>
          <a:xfrm>
            <a:off x="384048" y="2734056"/>
            <a:ext cx="5257800" cy="1179576"/>
          </a:xfrm>
          <a:prstGeom prst="rect">
            <a:avLst/>
          </a:prstGeom>
          <a:noFill/>
        </p:spPr>
        <p:txBody>
          <a:bodyPr wrap="square" lIns="0" rIns="0" tIns="0" bIns="0">
            <a:spAutoFit/>
          </a:bodyPr>
          <a:lstStyle/>
          <a:p>
            <a:pPr>
              <a:spcAft>
                <a:spcPts val="0"/>
              </a:spcAft>
            </a:pPr>
            <a:r>
              <a:rPr sz="1800" b="1" i="0">
                <a:solidFill>
                  <a:srgbClr val="00B050"/>
                </a:solidFill>
                <a:latin typeface="Calibri"/>
              </a:rPr>
              <a:t>statistics</a:t>
            </a:r>
            <a:r>
              <a:rPr sz="1800" b="0" i="0">
                <a:solidFill>
                  <a:srgbClr val="000000"/>
                </a:solidFill>
                <a:latin typeface="Calibri"/>
              </a:rPr>
              <a:t> (1990 on): learned from parallel corpora: which words translate which (the alignment, a hidden variable) and a language model of the target language; from 2003, phrase by phrase</a:t>
            </a:r>
          </a:p>
        </p:txBody>
      </p:sp>
      <p:sp>
        <p:nvSpPr>
          <p:cNvPr id="10" name="points"/>
          <p:cNvSpPr txBox="1"/>
          <p:nvPr/>
        </p:nvSpPr>
        <p:spPr>
          <a:xfrm>
            <a:off x="384048" y="4334256"/>
            <a:ext cx="5257800" cy="896112"/>
          </a:xfrm>
          <a:prstGeom prst="rect">
            <a:avLst/>
          </a:prstGeom>
          <a:noFill/>
        </p:spPr>
        <p:txBody>
          <a:bodyPr wrap="square" lIns="0" rIns="0" tIns="0" bIns="0">
            <a:spAutoFit/>
          </a:bodyPr>
          <a:lstStyle/>
          <a:p>
            <a:pPr>
              <a:spcAft>
                <a:spcPts val="0"/>
              </a:spcAft>
            </a:pPr>
            <a:r>
              <a:rPr sz="1800" b="1" i="0">
                <a:solidFill>
                  <a:srgbClr val="362FEC"/>
                </a:solidFill>
                <a:latin typeface="Calibri"/>
              </a:rPr>
              <a:t>neural networks</a:t>
            </a:r>
            <a:r>
              <a:rPr sz="1800" b="0" i="0">
                <a:solidFill>
                  <a:srgbClr val="000000"/>
                </a:solidFill>
                <a:latin typeface="Calibri"/>
              </a:rPr>
              <a:t> (2014 on): one network for q(y | x), trained end to end on the pairs; in production from 2016</a:t>
            </a:r>
          </a:p>
        </p:txBody>
      </p:sp>
      <p:pic>
        <p:nvPicPr>
          <p:cNvPr id="11" name="picture" descr="era-rules.png"/>
          <p:cNvPicPr>
            <a:picLocks noChangeAspect="1"/>
          </p:cNvPicPr>
          <p:nvPr/>
        </p:nvPicPr>
        <p:blipFill>
          <a:blip r:embed="rId4"/>
          <a:stretch>
            <a:fillRect/>
          </a:stretch>
        </p:blipFill>
        <p:spPr>
          <a:xfrm>
            <a:off x="5966460" y="3657600"/>
            <a:ext cx="5852160" cy="2762510"/>
          </a:xfrm>
          <a:prstGeom prst="rect">
            <a:avLst/>
          </a:prstGeom>
        </p:spPr>
      </p:pic>
      <p:pic>
        <p:nvPicPr>
          <p:cNvPr id="12" name="picture" descr="phrase-based.png"/>
          <p:cNvPicPr>
            <a:picLocks noChangeAspect="1"/>
          </p:cNvPicPr>
          <p:nvPr/>
        </p:nvPicPr>
        <p:blipFill>
          <a:blip r:embed="rId5"/>
          <a:stretch>
            <a:fillRect/>
          </a:stretch>
        </p:blipFill>
        <p:spPr>
          <a:xfrm>
            <a:off x="6195562" y="3657600"/>
            <a:ext cx="5393955" cy="2788920"/>
          </a:xfrm>
          <a:prstGeom prst="rect">
            <a:avLst/>
          </a:prstGeom>
        </p:spPr>
      </p:pic>
      <p:sp>
        <p:nvSpPr>
          <p:cNvPr id="13" name="highlight"/>
          <p:cNvSpPr/>
          <p:nvPr/>
        </p:nvSpPr>
        <p:spPr>
          <a:xfrm>
            <a:off x="7409895" y="3621024"/>
            <a:ext cx="1203082" cy="2862072"/>
          </a:xfrm>
          <a:prstGeom prst="rect">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highlight"/>
          <p:cNvSpPr/>
          <p:nvPr/>
        </p:nvSpPr>
        <p:spPr>
          <a:xfrm>
            <a:off x="8847924" y="3621024"/>
            <a:ext cx="778578" cy="2862072"/>
          </a:xfrm>
          <a:prstGeom prst="rect">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highlight"/>
          <p:cNvSpPr/>
          <p:nvPr/>
        </p:nvSpPr>
        <p:spPr>
          <a:xfrm>
            <a:off x="9632205" y="3621024"/>
            <a:ext cx="1969024" cy="2862072"/>
          </a:xfrm>
          <a:prstGeom prst="rect">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6" name="picture" descr="era-neural.png"/>
          <p:cNvPicPr>
            <a:picLocks noChangeAspect="1"/>
          </p:cNvPicPr>
          <p:nvPr/>
        </p:nvPicPr>
        <p:blipFill>
          <a:blip r:embed="rId6"/>
          <a:stretch>
            <a:fillRect/>
          </a:stretch>
        </p:blipFill>
        <p:spPr>
          <a:xfrm>
            <a:off x="5966460" y="3657600"/>
            <a:ext cx="5852160" cy="2762510"/>
          </a:xfrm>
          <a:prstGeom prst="rect">
            <a:avLst/>
          </a:prstGeom>
        </p:spPr>
      </p:pic>
    </p:spTree>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11"/>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5"/>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13"/>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par>
                                <p:cTn id="41" presetID="1" presetClass="exit" presetSubtype="0" fill="hold" grpId="1" nodeType="withEffect">
                                  <p:stCondLst>
                                    <p:cond delay="0"/>
                                  </p:stCondLst>
                                  <p:childTnLst>
                                    <p:set>
                                      <p:cBhvr>
                                        <p:cTn id="42" dur="1" fill="hold">
                                          <p:stCondLst>
                                            <p:cond delay="0"/>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7"/>
                                        </p:tgtEl>
                                        <p:attrNameLst>
                                          <p:attrName>style.visibility</p:attrName>
                                        </p:attrNameLst>
                                      </p:cBhvr>
                                      <p:to>
                                        <p:strVal val="visible"/>
                                      </p:to>
                                    </p:set>
                                  </p:childTnLst>
                                </p:cTn>
                              </p:par>
                              <p:par>
                                <p:cTn id="53" presetID="1" presetClass="exit" presetSubtype="0" fill="hold" grpId="1" nodeType="withEffect">
                                  <p:stCondLst>
                                    <p:cond delay="0"/>
                                  </p:stCondLst>
                                  <p:childTnLst>
                                    <p:set>
                                      <p:cBhvr>
                                        <p:cTn id="54" dur="1" fill="hold">
                                          <p:stCondLst>
                                            <p:cond delay="0"/>
                                          </p:stCondLst>
                                        </p:cTn>
                                        <p:tgtEl>
                                          <p:spTgt spid="12"/>
                                        </p:tgtEl>
                                        <p:attrNameLst>
                                          <p:attrName>style.visibility</p:attrName>
                                        </p:attrNameLst>
                                      </p:cBhvr>
                                      <p:to>
                                        <p:strVal val="hidden"/>
                                      </p:to>
                                    </p:set>
                                  </p:childTnLst>
                                </p:cTn>
                              </p:par>
                              <p:par>
                                <p:cTn id="55" presetID="1" presetClass="exit" presetSubtype="0" fill="hold" grpId="1" nodeType="withEffect">
                                  <p:stCondLst>
                                    <p:cond delay="0"/>
                                  </p:stCondLst>
                                  <p:childTnLst>
                                    <p:set>
                                      <p:cBhvr>
                                        <p:cTn id="56" dur="1" fill="hold">
                                          <p:stCondLst>
                                            <p:cond delay="0"/>
                                          </p:stCondLst>
                                        </p:cTn>
                                        <p:tgtEl>
                                          <p:spTgt spid="6"/>
                                        </p:tgtEl>
                                        <p:attrNameLst>
                                          <p:attrName>style.visibility</p:attrName>
                                        </p:attrNameLst>
                                      </p:cBhvr>
                                      <p:to>
                                        <p:strVal val="hidden"/>
                                      </p:to>
                                    </p:set>
                                  </p:childTnLst>
                                </p:cTn>
                              </p:par>
                              <p:par>
                                <p:cTn id="57" presetID="1" presetClass="exit" presetSubtype="0" fill="hold" grpId="1" nodeType="withEffect">
                                  <p:stCondLst>
                                    <p:cond delay="0"/>
                                  </p:stCondLst>
                                  <p:childTnLst>
                                    <p:set>
                                      <p:cBhvr>
                                        <p:cTn id="58"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B050"/>
                </a:solidFill>
                <a:latin typeface="Calibri"/>
              </a:rPr>
              <a:t>Translation</a:t>
            </a:r>
            <a:r>
              <a:rPr sz="3200" b="1" i="0">
                <a:solidFill>
                  <a:srgbClr val="000000"/>
                </a:solidFill>
                <a:latin typeface="Calibri"/>
              </a:rPr>
              <a:t> as Conditional Sequence Prediction</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The model</a:t>
            </a:r>
          </a:p>
        </p:txBody>
      </p:sp>
      <p:sp>
        <p:nvSpPr>
          <p:cNvPr id="4" name="points"/>
          <p:cNvSpPr txBox="1"/>
          <p:nvPr/>
        </p:nvSpPr>
        <p:spPr>
          <a:xfrm>
            <a:off x="384048" y="1417320"/>
            <a:ext cx="5257800" cy="822960"/>
          </a:xfrm>
          <a:prstGeom prst="rect">
            <a:avLst/>
          </a:prstGeom>
          <a:noFill/>
        </p:spPr>
        <p:txBody>
          <a:bodyPr wrap="square" lIns="0" rIns="0" tIns="0" bIns="0">
            <a:spAutoFit/>
          </a:bodyPr>
          <a:lstStyle/>
          <a:p>
            <a:pPr>
              <a:spcAft>
                <a:spcPts val="1000"/>
              </a:spcAft>
            </a:pPr>
            <a:r>
              <a:rPr sz="1800" b="1" i="0">
                <a:solidFill>
                  <a:srgbClr val="362FEC"/>
                </a:solidFill>
                <a:latin typeface="Calibri"/>
              </a:rPr>
              <a:t>translation as a conditional language model</a:t>
            </a:r>
            <a:r>
              <a:rPr sz="1800" b="0" i="0">
                <a:solidFill>
                  <a:srgbClr val="000000"/>
                </a:solidFill>
                <a:latin typeface="Calibri"/>
              </a:rPr>
              <a:t>: the chain rule of Lecture 2, with the source as extra context</a:t>
            </a:r>
          </a:p>
        </p:txBody>
      </p:sp>
      <p:pic>
        <p:nvPicPr>
          <p:cNvPr id="5" name="eq cond" descr="cond.png"/>
          <p:cNvPicPr>
            <a:picLocks noChangeAspect="1"/>
          </p:cNvPicPr>
          <p:nvPr/>
        </p:nvPicPr>
        <p:blipFill>
          <a:blip r:embed="rId3"/>
          <a:stretch>
            <a:fillRect/>
          </a:stretch>
        </p:blipFill>
        <p:spPr>
          <a:xfrm>
            <a:off x="384048" y="2240280"/>
            <a:ext cx="4613148" cy="729233"/>
          </a:xfrm>
          <a:prstGeom prst="rect">
            <a:avLst/>
          </a:prstGeom>
        </p:spPr>
      </p:pic>
      <p:sp>
        <p:nvSpPr>
          <p:cNvPr id="6" name="points"/>
          <p:cNvSpPr txBox="1"/>
          <p:nvPr/>
        </p:nvSpPr>
        <p:spPr>
          <a:xfrm>
            <a:off x="384048" y="3246120"/>
            <a:ext cx="5257800" cy="2286000"/>
          </a:xfrm>
          <a:prstGeom prst="rect">
            <a:avLst/>
          </a:prstGeom>
          <a:noFill/>
        </p:spPr>
        <p:txBody>
          <a:bodyPr wrap="square" lIns="0" rIns="0" tIns="0" bIns="0">
            <a:spAutoFit/>
          </a:bodyPr>
          <a:lstStyle/>
          <a:p>
            <a:pPr>
              <a:spcAft>
                <a:spcPts val="1200"/>
              </a:spcAft>
            </a:pPr>
            <a:r>
              <a:rPr sz="1800" b="1" i="0">
                <a:solidFill>
                  <a:srgbClr val="ED7D31"/>
                </a:solidFill>
                <a:latin typeface="Calibri"/>
              </a:rPr>
              <a:t>EOS</a:t>
            </a:r>
            <a:r>
              <a:rPr sz="1800" b="0" i="0">
                <a:solidFill>
                  <a:srgbClr val="000000"/>
                </a:solidFill>
                <a:latin typeface="Calibri"/>
              </a:rPr>
              <a:t>: the model decides where the translation stops</a:t>
            </a:r>
          </a:p>
          <a:p>
            <a:pPr>
              <a:spcAft>
                <a:spcPts val="1200"/>
              </a:spcAft>
            </a:pPr>
            <a:r>
              <a:rPr sz="1800" b="1" i="0">
                <a:solidFill>
                  <a:srgbClr val="00B050"/>
                </a:solidFill>
                <a:latin typeface="Calibri"/>
              </a:rPr>
              <a:t>a tree of translations</a:t>
            </a:r>
            <a:r>
              <a:rPr sz="1800" b="0" i="0">
                <a:solidFill>
                  <a:srgbClr val="000000"/>
                </a:solidFill>
                <a:latin typeface="Calibri"/>
              </a:rPr>
              <a:t>: every path from BOS to EOS is one; its probability is the product along the path</a:t>
            </a:r>
          </a:p>
        </p:txBody>
      </p:sp>
      <p:pic>
        <p:nvPicPr>
          <p:cNvPr id="7" name="picture" descr="cond-tree.png"/>
          <p:cNvPicPr>
            <a:picLocks noChangeAspect="1"/>
          </p:cNvPicPr>
          <p:nvPr/>
        </p:nvPicPr>
        <p:blipFill>
          <a:blip r:embed="rId4"/>
          <a:stretch>
            <a:fillRect/>
          </a:stretch>
        </p:blipFill>
        <p:spPr>
          <a:xfrm>
            <a:off x="5897880" y="2163310"/>
            <a:ext cx="5989320" cy="344577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B050"/>
                </a:solidFill>
                <a:latin typeface="Calibri"/>
              </a:rPr>
              <a:t>Translation</a:t>
            </a:r>
            <a:r>
              <a:rPr sz="3200" b="1" i="0">
                <a:solidFill>
                  <a:srgbClr val="000000"/>
                </a:solidFill>
                <a:latin typeface="Calibri"/>
              </a:rPr>
              <a:t> as Conditional Sequence Prediction</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Training</a:t>
            </a:r>
          </a:p>
        </p:txBody>
      </p:sp>
      <p:sp>
        <p:nvSpPr>
          <p:cNvPr id="4" name="points"/>
          <p:cNvSpPr txBox="1"/>
          <p:nvPr/>
        </p:nvSpPr>
        <p:spPr>
          <a:xfrm>
            <a:off x="384048" y="1417320"/>
            <a:ext cx="5394960" cy="822960"/>
          </a:xfrm>
          <a:prstGeom prst="rect">
            <a:avLst/>
          </a:prstGeom>
          <a:noFill/>
        </p:spPr>
        <p:txBody>
          <a:bodyPr wrap="square" lIns="0" rIns="0" tIns="0" bIns="0">
            <a:spAutoFit/>
          </a:bodyPr>
          <a:lstStyle/>
          <a:p>
            <a:pPr>
              <a:spcAft>
                <a:spcPts val="1000"/>
              </a:spcAft>
            </a:pPr>
            <a:r>
              <a:rPr sz="1800" b="1" i="0">
                <a:solidFill>
                  <a:srgbClr val="00B050"/>
                </a:solidFill>
                <a:latin typeface="Calibri"/>
              </a:rPr>
              <a:t>negative log-likelihood</a:t>
            </a:r>
            <a:r>
              <a:rPr sz="1800" b="0" i="0">
                <a:solidFill>
                  <a:srgbClr val="000000"/>
                </a:solidFill>
                <a:latin typeface="Calibri"/>
              </a:rPr>
              <a:t>: the log loss of Lecture 2, over the target tokens</a:t>
            </a:r>
          </a:p>
        </p:txBody>
      </p:sp>
      <p:pic>
        <p:nvPicPr>
          <p:cNvPr id="5" name="eq nll" descr="nll.png"/>
          <p:cNvPicPr>
            <a:picLocks noChangeAspect="1"/>
          </p:cNvPicPr>
          <p:nvPr/>
        </p:nvPicPr>
        <p:blipFill>
          <a:blip r:embed="rId3"/>
          <a:stretch>
            <a:fillRect/>
          </a:stretch>
        </p:blipFill>
        <p:spPr>
          <a:xfrm>
            <a:off x="384048" y="2240280"/>
            <a:ext cx="3952494" cy="756666"/>
          </a:xfrm>
          <a:prstGeom prst="rect">
            <a:avLst/>
          </a:prstGeom>
        </p:spPr>
      </p:pic>
      <p:sp>
        <p:nvSpPr>
          <p:cNvPr id="6" name="points"/>
          <p:cNvSpPr txBox="1"/>
          <p:nvPr/>
        </p:nvSpPr>
        <p:spPr>
          <a:xfrm>
            <a:off x="6172200" y="1417320"/>
            <a:ext cx="5669280" cy="1463040"/>
          </a:xfrm>
          <a:prstGeom prst="rect">
            <a:avLst/>
          </a:prstGeom>
          <a:noFill/>
        </p:spPr>
        <p:txBody>
          <a:bodyPr wrap="square" lIns="0" rIns="0" tIns="0" bIns="0">
            <a:spAutoFit/>
          </a:bodyPr>
          <a:lstStyle/>
          <a:p>
            <a:pPr>
              <a:spcAft>
                <a:spcPts val="1000"/>
              </a:spcAft>
            </a:pPr>
            <a:r>
              <a:rPr sz="1800" b="1" i="0">
                <a:solidFill>
                  <a:srgbClr val="ED7D31"/>
                </a:solidFill>
                <a:latin typeface="Calibri"/>
              </a:rPr>
              <a:t>teacher forcing</a:t>
            </a:r>
            <a:r>
              <a:rPr sz="1800" b="0" i="0">
                <a:solidFill>
                  <a:srgbClr val="000000"/>
                </a:solidFill>
                <a:latin typeface="Calibri"/>
              </a:rPr>
              <a:t>: in training the decoder reads BOS and the reference, shifted by one, and predicts the next token at every position</a:t>
            </a:r>
          </a:p>
        </p:txBody>
      </p:sp>
      <p:pic>
        <p:nvPicPr>
          <p:cNvPr id="7" name="picture" descr="shift.png"/>
          <p:cNvPicPr>
            <a:picLocks noChangeAspect="1"/>
          </p:cNvPicPr>
          <p:nvPr/>
        </p:nvPicPr>
        <p:blipFill>
          <a:blip r:embed="rId4"/>
          <a:stretch>
            <a:fillRect/>
          </a:stretch>
        </p:blipFill>
        <p:spPr>
          <a:xfrm>
            <a:off x="1639881" y="3520440"/>
            <a:ext cx="8881756" cy="2514600"/>
          </a:xfrm>
          <a:prstGeom prst="rect">
            <a:avLst/>
          </a:prstGeom>
        </p:spPr>
      </p:pic>
      <p:sp>
        <p:nvSpPr>
          <p:cNvPr id="8" name="takeaway"/>
          <p:cNvSpPr txBox="1"/>
          <p:nvPr/>
        </p:nvSpPr>
        <p:spPr>
          <a:xfrm>
            <a:off x="384048" y="6217920"/>
            <a:ext cx="11430000" cy="457200"/>
          </a:xfrm>
          <a:prstGeom prst="rect">
            <a:avLst/>
          </a:prstGeom>
          <a:noFill/>
        </p:spPr>
        <p:txBody>
          <a:bodyPr wrap="square" lIns="0" rIns="0" tIns="0" bIns="0">
            <a:spAutoFit/>
          </a:bodyPr>
          <a:lstStyle/>
          <a:p>
            <a:pPr>
              <a:spcAft>
                <a:spcPts val="0"/>
              </a:spcAft>
            </a:pPr>
            <a:r>
              <a:rPr sz="1800" b="1" i="0">
                <a:solidFill>
                  <a:srgbClr val="362FEC"/>
                </a:solidFill>
                <a:latin typeface="Calibri"/>
              </a:rPr>
              <a:t>training</a:t>
            </a:r>
            <a:r>
              <a:rPr sz="1800" b="0" i="0">
                <a:solidFill>
                  <a:srgbClr val="000000"/>
                </a:solidFill>
                <a:latin typeface="Calibri"/>
              </a:rPr>
              <a:t>: all inputs known  ·  </a:t>
            </a:r>
            <a:r>
              <a:rPr sz="1800" b="1" i="0">
                <a:solidFill>
                  <a:srgbClr val="FF0000"/>
                </a:solidFill>
                <a:latin typeface="Calibri"/>
              </a:rPr>
              <a:t>generation</a:t>
            </a:r>
            <a:r>
              <a:rPr sz="1800" b="0" i="0">
                <a:solidFill>
                  <a:srgbClr val="000000"/>
                </a:solidFill>
                <a:latin typeface="Calibri"/>
              </a:rPr>
              <a:t>: each input is the word just chosen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B050"/>
                </a:solidFill>
                <a:latin typeface="Calibri"/>
              </a:rPr>
              <a:t>Translation</a:t>
            </a:r>
            <a:r>
              <a:rPr sz="3200" b="1" i="0">
                <a:solidFill>
                  <a:srgbClr val="000000"/>
                </a:solidFill>
                <a:latin typeface="Calibri"/>
              </a:rPr>
              <a:t> as Conditional Sequence Prediction</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Decoding: greedy and beam search</a:t>
            </a:r>
          </a:p>
        </p:txBody>
      </p:sp>
      <p:sp>
        <p:nvSpPr>
          <p:cNvPr id="4" name="points"/>
          <p:cNvSpPr txBox="1"/>
          <p:nvPr/>
        </p:nvSpPr>
        <p:spPr>
          <a:xfrm>
            <a:off x="384048" y="1417320"/>
            <a:ext cx="5257800" cy="329184"/>
          </a:xfrm>
          <a:prstGeom prst="rect">
            <a:avLst/>
          </a:prstGeom>
          <a:noFill/>
        </p:spPr>
        <p:txBody>
          <a:bodyPr wrap="square" lIns="0" rIns="0" tIns="0" bIns="0">
            <a:spAutoFit/>
          </a:bodyPr>
          <a:lstStyle/>
          <a:p>
            <a:pPr>
              <a:spcAft>
                <a:spcPts val="0"/>
              </a:spcAft>
            </a:pPr>
            <a:r>
              <a:rPr sz="1800" b="1" i="0">
                <a:solidFill>
                  <a:srgbClr val="362FEC"/>
                </a:solidFill>
                <a:latin typeface="Calibri"/>
              </a:rPr>
              <a:t>the best translation</a:t>
            </a:r>
            <a:r>
              <a:rPr sz="1800" b="0" i="0">
                <a:solidFill>
                  <a:srgbClr val="000000"/>
                </a:solidFill>
                <a:latin typeface="Calibri"/>
              </a:rPr>
              <a:t>: the most probable one</a:t>
            </a:r>
          </a:p>
        </p:txBody>
      </p:sp>
      <p:pic>
        <p:nvPicPr>
          <p:cNvPr id="5" name="eq argmax" descr="argmax.png"/>
          <p:cNvPicPr>
            <a:picLocks noChangeAspect="1"/>
          </p:cNvPicPr>
          <p:nvPr/>
        </p:nvPicPr>
        <p:blipFill>
          <a:blip r:embed="rId3"/>
          <a:stretch>
            <a:fillRect/>
          </a:stretch>
        </p:blipFill>
        <p:spPr>
          <a:xfrm>
            <a:off x="612647" y="1792224"/>
            <a:ext cx="2212848" cy="416052"/>
          </a:xfrm>
          <a:prstGeom prst="rect">
            <a:avLst/>
          </a:prstGeom>
        </p:spPr>
      </p:pic>
      <p:sp>
        <p:nvSpPr>
          <p:cNvPr id="6" name="points"/>
          <p:cNvSpPr txBox="1"/>
          <p:nvPr/>
        </p:nvSpPr>
        <p:spPr>
          <a:xfrm>
            <a:off x="384048" y="2446020"/>
            <a:ext cx="5257800" cy="612648"/>
          </a:xfrm>
          <a:prstGeom prst="rect">
            <a:avLst/>
          </a:prstGeom>
          <a:noFill/>
        </p:spPr>
        <p:txBody>
          <a:bodyPr wrap="square" lIns="0" rIns="0" tIns="0" bIns="0">
            <a:spAutoFit/>
          </a:bodyPr>
          <a:lstStyle/>
          <a:p>
            <a:pPr>
              <a:spcAft>
                <a:spcPts val="0"/>
              </a:spcAft>
            </a:pPr>
            <a:r>
              <a:rPr sz="1800" b="1" i="0">
                <a:solidFill>
                  <a:srgbClr val="ED7D31"/>
                </a:solidFill>
                <a:latin typeface="Calibri"/>
              </a:rPr>
              <a:t>too many to try</a:t>
            </a:r>
            <a:r>
              <a:rPr sz="1800" b="0" i="0">
                <a:solidFill>
                  <a:srgbClr val="000000"/>
                </a:solidFill>
                <a:latin typeface="Calibri"/>
              </a:rPr>
              <a:t>: |V| choices of word at each of m steps, |V| to the power m outputs</a:t>
            </a:r>
          </a:p>
        </p:txBody>
      </p:sp>
      <p:sp>
        <p:nvSpPr>
          <p:cNvPr id="7" name="points"/>
          <p:cNvSpPr txBox="1"/>
          <p:nvPr/>
        </p:nvSpPr>
        <p:spPr>
          <a:xfrm>
            <a:off x="384048" y="3250692"/>
            <a:ext cx="5257800" cy="612648"/>
          </a:xfrm>
          <a:prstGeom prst="rect">
            <a:avLst/>
          </a:prstGeom>
          <a:noFill/>
        </p:spPr>
        <p:txBody>
          <a:bodyPr wrap="square" lIns="0" rIns="0" tIns="0" bIns="0">
            <a:spAutoFit/>
          </a:bodyPr>
          <a:lstStyle/>
          <a:p>
            <a:pPr>
              <a:spcAft>
                <a:spcPts val="0"/>
              </a:spcAft>
            </a:pPr>
            <a:r>
              <a:rPr sz="1800" b="1" i="0">
                <a:solidFill>
                  <a:srgbClr val="FF0000"/>
                </a:solidFill>
                <a:latin typeface="Calibri"/>
              </a:rPr>
              <a:t>greedy</a:t>
            </a:r>
            <a:r>
              <a:rPr sz="1800" b="0" i="0">
                <a:solidFill>
                  <a:srgbClr val="000000"/>
                </a:solidFill>
                <a:latin typeface="Calibri"/>
              </a:rPr>
              <a:t>: the most probable word at each step; a likely word now can lead to an unlikely sentence</a:t>
            </a:r>
          </a:p>
        </p:txBody>
      </p:sp>
      <p:sp>
        <p:nvSpPr>
          <p:cNvPr id="8" name="points"/>
          <p:cNvSpPr txBox="1"/>
          <p:nvPr/>
        </p:nvSpPr>
        <p:spPr>
          <a:xfrm>
            <a:off x="384048" y="4055364"/>
            <a:ext cx="5257800" cy="612648"/>
          </a:xfrm>
          <a:prstGeom prst="rect">
            <a:avLst/>
          </a:prstGeom>
          <a:noFill/>
        </p:spPr>
        <p:txBody>
          <a:bodyPr wrap="square" lIns="0" rIns="0" tIns="0" bIns="0">
            <a:spAutoFit/>
          </a:bodyPr>
          <a:lstStyle/>
          <a:p>
            <a:pPr>
              <a:spcAft>
                <a:spcPts val="0"/>
              </a:spcAft>
            </a:pPr>
            <a:r>
              <a:rPr sz="1800" b="0" i="0">
                <a:solidFill>
                  <a:srgbClr val="000000"/>
                </a:solidFill>
                <a:latin typeface="Calibri"/>
              </a:rPr>
              <a:t>step 4: </a:t>
            </a:r>
            <a:r>
              <a:rPr sz="1800" b="0" i="1">
                <a:solidFill>
                  <a:srgbClr val="000000"/>
                </a:solidFill>
                <a:latin typeface="Calibri"/>
              </a:rPr>
              <a:t>de</a:t>
            </a:r>
            <a:r>
              <a:rPr sz="1800" b="0" i="0">
                <a:solidFill>
                  <a:srgbClr val="000000"/>
                </a:solidFill>
                <a:latin typeface="Calibri"/>
              </a:rPr>
              <a:t> (−0.47) beats </a:t>
            </a:r>
            <a:r>
              <a:rPr sz="1800" b="0" i="1">
                <a:solidFill>
                  <a:srgbClr val="000000"/>
                </a:solidFill>
                <a:latin typeface="Calibri"/>
              </a:rPr>
              <a:t>du</a:t>
            </a:r>
            <a:r>
              <a:rPr sz="1800" b="0" i="0">
                <a:solidFill>
                  <a:srgbClr val="000000"/>
                </a:solidFill>
                <a:latin typeface="Calibri"/>
              </a:rPr>
              <a:t> (−1.08); greedy ends with </a:t>
            </a:r>
            <a:r>
              <a:rPr sz="1800" b="0" i="1">
                <a:solidFill>
                  <a:srgbClr val="000000"/>
                </a:solidFill>
                <a:latin typeface="Calibri"/>
              </a:rPr>
              <a:t>de la guitare</a:t>
            </a:r>
            <a:r>
              <a:rPr sz="1800" b="0" i="0">
                <a:solidFill>
                  <a:srgbClr val="000000"/>
                </a:solidFill>
                <a:latin typeface="Calibri"/>
              </a:rPr>
              <a:t>, −1.85</a:t>
            </a:r>
          </a:p>
        </p:txBody>
      </p:sp>
      <p:sp>
        <p:nvSpPr>
          <p:cNvPr id="9" name="points"/>
          <p:cNvSpPr txBox="1"/>
          <p:nvPr/>
        </p:nvSpPr>
        <p:spPr>
          <a:xfrm>
            <a:off x="384048" y="4860036"/>
            <a:ext cx="5257800" cy="612648"/>
          </a:xfrm>
          <a:prstGeom prst="rect">
            <a:avLst/>
          </a:prstGeom>
          <a:noFill/>
        </p:spPr>
        <p:txBody>
          <a:bodyPr wrap="square" lIns="0" rIns="0" tIns="0" bIns="0">
            <a:spAutoFit/>
          </a:bodyPr>
          <a:lstStyle/>
          <a:p>
            <a:pPr>
              <a:spcAft>
                <a:spcPts val="0"/>
              </a:spcAft>
            </a:pPr>
            <a:r>
              <a:rPr sz="1800" b="1" i="0">
                <a:solidFill>
                  <a:srgbClr val="362FEC"/>
                </a:solidFill>
                <a:latin typeface="Calibri"/>
              </a:rPr>
              <a:t>beam search</a:t>
            </a:r>
            <a:r>
              <a:rPr sz="1800" b="0" i="0">
                <a:solidFill>
                  <a:srgbClr val="000000"/>
                </a:solidFill>
                <a:latin typeface="Calibri"/>
              </a:rPr>
              <a:t>: keep the B best partial translations, scored by total log-probability; greedy is B = 1</a:t>
            </a:r>
          </a:p>
        </p:txBody>
      </p:sp>
      <p:sp>
        <p:nvSpPr>
          <p:cNvPr id="10" name="points"/>
          <p:cNvSpPr txBox="1"/>
          <p:nvPr/>
        </p:nvSpPr>
        <p:spPr>
          <a:xfrm>
            <a:off x="384048" y="5664708"/>
            <a:ext cx="5257800" cy="612648"/>
          </a:xfrm>
          <a:prstGeom prst="rect">
            <a:avLst/>
          </a:prstGeom>
          <a:noFill/>
        </p:spPr>
        <p:txBody>
          <a:bodyPr wrap="square" lIns="0" rIns="0" tIns="0" bIns="0">
            <a:spAutoFit/>
          </a:bodyPr>
          <a:lstStyle/>
          <a:p>
            <a:pPr>
              <a:spcAft>
                <a:spcPts val="0"/>
              </a:spcAft>
            </a:pPr>
            <a:r>
              <a:rPr sz="1800" b="0" i="0">
                <a:solidFill>
                  <a:srgbClr val="000000"/>
                </a:solidFill>
                <a:latin typeface="Calibri"/>
              </a:rPr>
              <a:t>the beam keeps </a:t>
            </a:r>
            <a:r>
              <a:rPr sz="1800" b="0" i="1">
                <a:solidFill>
                  <a:srgbClr val="000000"/>
                </a:solidFill>
                <a:latin typeface="Calibri"/>
              </a:rPr>
              <a:t>du</a:t>
            </a:r>
            <a:r>
              <a:rPr sz="1800" b="0" i="0">
                <a:solidFill>
                  <a:srgbClr val="000000"/>
                </a:solidFill>
                <a:latin typeface="Calibri"/>
              </a:rPr>
              <a:t> and finishes </a:t>
            </a:r>
            <a:r>
              <a:rPr sz="1800" b="0" i="1">
                <a:solidFill>
                  <a:srgbClr val="000000"/>
                </a:solidFill>
                <a:latin typeface="Calibri"/>
              </a:rPr>
              <a:t>du violon</a:t>
            </a:r>
            <a:r>
              <a:rPr sz="1800" b="0" i="0">
                <a:solidFill>
                  <a:srgbClr val="000000"/>
                </a:solidFill>
                <a:latin typeface="Calibri"/>
              </a:rPr>
              <a:t>, −1.09: the right translation</a:t>
            </a:r>
          </a:p>
        </p:txBody>
      </p:sp>
      <p:pic>
        <p:nvPicPr>
          <p:cNvPr id="11" name="picture" descr="beam-v.png"/>
          <p:cNvPicPr>
            <a:picLocks noChangeAspect="1"/>
          </p:cNvPicPr>
          <p:nvPr/>
        </p:nvPicPr>
        <p:blipFill>
          <a:blip r:embed="rId4"/>
          <a:stretch>
            <a:fillRect/>
          </a:stretch>
        </p:blipFill>
        <p:spPr>
          <a:xfrm>
            <a:off x="6051008" y="1339595"/>
            <a:ext cx="5683063" cy="4800600"/>
          </a:xfrm>
          <a:prstGeom prst="rect">
            <a:avLst/>
          </a:prstGeom>
        </p:spPr>
      </p:pic>
      <p:sp>
        <p:nvSpPr>
          <p:cNvPr id="12" name="description"/>
          <p:cNvSpPr txBox="1"/>
          <p:nvPr/>
        </p:nvSpPr>
        <p:spPr>
          <a:xfrm>
            <a:off x="5715000" y="6185914"/>
            <a:ext cx="6355080" cy="457200"/>
          </a:xfrm>
          <a:prstGeom prst="rect">
            <a:avLst/>
          </a:prstGeom>
          <a:noFill/>
        </p:spPr>
        <p:txBody>
          <a:bodyPr wrap="square" lIns="0" rIns="0" tIns="0" bIns="0">
            <a:spAutoFit/>
          </a:bodyPr>
          <a:lstStyle/>
          <a:p>
            <a:pPr algn="ctr">
              <a:spcAft>
                <a:spcPts val="0"/>
              </a:spcAft>
            </a:pPr>
            <a:r>
              <a:rPr sz="1400" b="0" i="0">
                <a:solidFill>
                  <a:srgbClr val="595959"/>
                </a:solidFill>
                <a:latin typeface="Calibri"/>
              </a:rPr>
              <a:t>the attention model of Part 3 on a man plays the violin ., a beam of two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B050"/>
                </a:solidFill>
                <a:latin typeface="Calibri"/>
              </a:rPr>
              <a:t>Translation</a:t>
            </a:r>
            <a:r>
              <a:rPr sz="3200" b="1" i="0">
                <a:solidFill>
                  <a:srgbClr val="000000"/>
                </a:solidFill>
                <a:latin typeface="Calibri"/>
              </a:rPr>
              <a:t> as Conditional Sequence Prediction</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Beam search: the algorithm</a:t>
            </a:r>
          </a:p>
        </p:txBody>
      </p:sp>
      <p:pic>
        <p:nvPicPr>
          <p:cNvPr id="4" name="picture" descr="beam-v.png"/>
          <p:cNvPicPr>
            <a:picLocks noChangeAspect="1"/>
          </p:cNvPicPr>
          <p:nvPr/>
        </p:nvPicPr>
        <p:blipFill>
          <a:blip r:embed="rId3"/>
          <a:stretch>
            <a:fillRect/>
          </a:stretch>
        </p:blipFill>
        <p:spPr>
          <a:xfrm>
            <a:off x="6051008" y="1339595"/>
            <a:ext cx="5683063" cy="4800600"/>
          </a:xfrm>
          <a:prstGeom prst="rect">
            <a:avLst/>
          </a:prstGeom>
        </p:spPr>
      </p:pic>
      <p:sp>
        <p:nvSpPr>
          <p:cNvPr id="5" name="description"/>
          <p:cNvSpPr txBox="1"/>
          <p:nvPr/>
        </p:nvSpPr>
        <p:spPr>
          <a:xfrm>
            <a:off x="5715000" y="6185914"/>
            <a:ext cx="6355080" cy="457200"/>
          </a:xfrm>
          <a:prstGeom prst="rect">
            <a:avLst/>
          </a:prstGeom>
          <a:noFill/>
        </p:spPr>
        <p:txBody>
          <a:bodyPr wrap="square" lIns="0" rIns="0" tIns="0" bIns="0">
            <a:spAutoFit/>
          </a:bodyPr>
          <a:lstStyle/>
          <a:p>
            <a:pPr algn="ctr">
              <a:spcAft>
                <a:spcPts val="0"/>
              </a:spcAft>
            </a:pPr>
            <a:r>
              <a:rPr sz="1400" b="0" i="0">
                <a:solidFill>
                  <a:srgbClr val="595959"/>
                </a:solidFill>
                <a:latin typeface="Calibri"/>
              </a:rPr>
              <a:t>the attention model of Part 3 on a man plays the violin ., a beam of two</a:t>
            </a:r>
          </a:p>
        </p:txBody>
      </p:sp>
      <p:pic>
        <p:nvPicPr>
          <p:cNvPr id="6" name="picture" descr="beam-algo.png"/>
          <p:cNvPicPr>
            <a:picLocks noChangeAspect="1"/>
          </p:cNvPicPr>
          <p:nvPr/>
        </p:nvPicPr>
        <p:blipFill>
          <a:blip r:embed="rId4"/>
          <a:stretch>
            <a:fillRect/>
          </a:stretch>
        </p:blipFill>
        <p:spPr>
          <a:xfrm>
            <a:off x="384048" y="1600200"/>
            <a:ext cx="5440680" cy="344910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B050"/>
                </a:solidFill>
                <a:latin typeface="Calibri"/>
              </a:rPr>
              <a:t>Translation</a:t>
            </a:r>
            <a:r>
              <a:rPr sz="3200" b="1" i="0">
                <a:solidFill>
                  <a:srgbClr val="000000"/>
                </a:solidFill>
                <a:latin typeface="Calibri"/>
              </a:rPr>
              <a:t> as Conditional Sequence Prediction</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Evaluation: BLEU</a:t>
            </a:r>
          </a:p>
        </p:txBody>
      </p:sp>
      <p:sp>
        <p:nvSpPr>
          <p:cNvPr id="4" name="points"/>
          <p:cNvSpPr txBox="1"/>
          <p:nvPr/>
        </p:nvSpPr>
        <p:spPr>
          <a:xfrm>
            <a:off x="384048" y="1417320"/>
            <a:ext cx="5257800" cy="612648"/>
          </a:xfrm>
          <a:prstGeom prst="rect">
            <a:avLst/>
          </a:prstGeom>
          <a:noFill/>
        </p:spPr>
        <p:txBody>
          <a:bodyPr wrap="square" lIns="0" rIns="0" tIns="0" bIns="0">
            <a:spAutoFit/>
          </a:bodyPr>
          <a:lstStyle/>
          <a:p>
            <a:pPr>
              <a:spcAft>
                <a:spcPts val="0"/>
              </a:spcAft>
            </a:pPr>
            <a:r>
              <a:rPr sz="1800" b="1" i="0">
                <a:solidFill>
                  <a:srgbClr val="362FEC"/>
                </a:solidFill>
                <a:latin typeface="Calibri"/>
              </a:rPr>
              <a:t>BLEU</a:t>
            </a:r>
            <a:r>
              <a:rPr sz="1800" b="0" i="0">
                <a:solidFill>
                  <a:srgbClr val="000000"/>
                </a:solidFill>
                <a:latin typeface="Calibri"/>
              </a:rPr>
              <a:t> (Papineni et al., 2002) compares the output with the reference:</a:t>
            </a:r>
          </a:p>
        </p:txBody>
      </p:sp>
      <p:sp>
        <p:nvSpPr>
          <p:cNvPr id="5" name="points"/>
          <p:cNvSpPr txBox="1"/>
          <p:nvPr/>
        </p:nvSpPr>
        <p:spPr>
          <a:xfrm>
            <a:off x="384048" y="2313432"/>
            <a:ext cx="5257800" cy="896112"/>
          </a:xfrm>
          <a:prstGeom prst="rect">
            <a:avLst/>
          </a:prstGeom>
          <a:noFill/>
        </p:spPr>
        <p:txBody>
          <a:bodyPr wrap="square" lIns="0" rIns="0" tIns="0" bIns="0">
            <a:spAutoFit/>
          </a:bodyPr>
          <a:lstStyle/>
          <a:p>
            <a:pPr>
              <a:spcAft>
                <a:spcPts val="0"/>
              </a:spcAft>
            </a:pPr>
            <a:r>
              <a:rPr sz="1800" b="1" i="0">
                <a:solidFill>
                  <a:srgbClr val="362FEC"/>
                </a:solidFill>
                <a:latin typeface="Calibri"/>
              </a:rPr>
              <a:t>1. modified precision</a:t>
            </a:r>
            <a:r>
              <a:rPr sz="1800" b="0" i="0">
                <a:solidFill>
                  <a:srgbClr val="000000"/>
                </a:solidFill>
                <a:latin typeface="Calibri"/>
              </a:rPr>
              <a:t> for n = 1 to 4: the share of the output's n-grams found in the reference, each counted at most as often as there</a:t>
            </a:r>
          </a:p>
        </p:txBody>
      </p:sp>
      <p:pic>
        <p:nvPicPr>
          <p:cNvPr id="6" name="eq bleu_pn" descr="bleu_pn.png"/>
          <p:cNvPicPr>
            <a:picLocks noChangeAspect="1"/>
          </p:cNvPicPr>
          <p:nvPr/>
        </p:nvPicPr>
        <p:blipFill>
          <a:blip r:embed="rId3"/>
          <a:stretch>
            <a:fillRect/>
          </a:stretch>
        </p:blipFill>
        <p:spPr>
          <a:xfrm>
            <a:off x="612647" y="3255263"/>
            <a:ext cx="2756367" cy="697870"/>
          </a:xfrm>
          <a:prstGeom prst="rect">
            <a:avLst/>
          </a:prstGeom>
        </p:spPr>
      </p:pic>
      <p:sp>
        <p:nvSpPr>
          <p:cNvPr id="7" name="points"/>
          <p:cNvSpPr txBox="1"/>
          <p:nvPr/>
        </p:nvSpPr>
        <p:spPr>
          <a:xfrm>
            <a:off x="384048" y="4282318"/>
            <a:ext cx="5257800" cy="329184"/>
          </a:xfrm>
          <a:prstGeom prst="rect">
            <a:avLst/>
          </a:prstGeom>
          <a:noFill/>
        </p:spPr>
        <p:txBody>
          <a:bodyPr wrap="square" lIns="0" rIns="0" tIns="0" bIns="0">
            <a:spAutoFit/>
          </a:bodyPr>
          <a:lstStyle/>
          <a:p>
            <a:pPr>
              <a:spcAft>
                <a:spcPts val="0"/>
              </a:spcAft>
            </a:pPr>
            <a:r>
              <a:rPr sz="1800" b="1" i="0">
                <a:solidFill>
                  <a:srgbClr val="362FEC"/>
                </a:solidFill>
                <a:latin typeface="Calibri"/>
              </a:rPr>
              <a:t>2. their geometric mean</a:t>
            </a:r>
            <a:r>
              <a:rPr sz="1800" b="0" i="0">
                <a:solidFill>
                  <a:srgbClr val="000000"/>
                </a:solidFill>
                <a:latin typeface="Calibri"/>
              </a:rPr>
              <a:t>: each order weighs the same</a:t>
            </a:r>
          </a:p>
        </p:txBody>
      </p:sp>
      <p:pic>
        <p:nvPicPr>
          <p:cNvPr id="8" name="eq bleu_main" descr="bleu_main.png"/>
          <p:cNvPicPr>
            <a:picLocks noChangeAspect="1"/>
          </p:cNvPicPr>
          <p:nvPr/>
        </p:nvPicPr>
        <p:blipFill>
          <a:blip r:embed="rId4"/>
          <a:stretch>
            <a:fillRect/>
          </a:stretch>
        </p:blipFill>
        <p:spPr>
          <a:xfrm>
            <a:off x="612647" y="4657222"/>
            <a:ext cx="3046049" cy="689091"/>
          </a:xfrm>
          <a:prstGeom prst="rect">
            <a:avLst/>
          </a:prstGeom>
        </p:spPr>
      </p:pic>
      <p:sp>
        <p:nvSpPr>
          <p:cNvPr id="9" name="points"/>
          <p:cNvSpPr txBox="1"/>
          <p:nvPr/>
        </p:nvSpPr>
        <p:spPr>
          <a:xfrm>
            <a:off x="384048" y="5675497"/>
            <a:ext cx="5257800" cy="329184"/>
          </a:xfrm>
          <a:prstGeom prst="rect">
            <a:avLst/>
          </a:prstGeom>
          <a:noFill/>
        </p:spPr>
        <p:txBody>
          <a:bodyPr wrap="square" lIns="0" rIns="0" tIns="0" bIns="0">
            <a:spAutoFit/>
          </a:bodyPr>
          <a:lstStyle/>
          <a:p>
            <a:pPr>
              <a:spcAft>
                <a:spcPts val="0"/>
              </a:spcAft>
            </a:pPr>
            <a:r>
              <a:rPr sz="1800" b="1" i="0">
                <a:solidFill>
                  <a:srgbClr val="ED7D31"/>
                </a:solidFill>
                <a:latin typeface="Calibri"/>
              </a:rPr>
              <a:t>3. a brevity penalty</a:t>
            </a:r>
            <a:r>
              <a:rPr sz="1800" b="0" i="0">
                <a:solidFill>
                  <a:srgbClr val="000000"/>
                </a:solidFill>
                <a:latin typeface="Calibri"/>
              </a:rPr>
              <a:t>: no reward for writing less</a:t>
            </a:r>
          </a:p>
        </p:txBody>
      </p:sp>
      <p:pic>
        <p:nvPicPr>
          <p:cNvPr id="10" name="eq bleu_bp" descr="bleu_bp.png"/>
          <p:cNvPicPr>
            <a:picLocks noChangeAspect="1"/>
          </p:cNvPicPr>
          <p:nvPr/>
        </p:nvPicPr>
        <p:blipFill>
          <a:blip r:embed="rId5"/>
          <a:stretch>
            <a:fillRect/>
          </a:stretch>
        </p:blipFill>
        <p:spPr>
          <a:xfrm>
            <a:off x="612647" y="6050401"/>
            <a:ext cx="2260396" cy="311627"/>
          </a:xfrm>
          <a:prstGeom prst="rect">
            <a:avLst/>
          </a:prstGeom>
        </p:spPr>
      </p:pic>
      <p:pic>
        <p:nvPicPr>
          <p:cNvPr id="11" name="picture" descr="bleu-grams5.png"/>
          <p:cNvPicPr>
            <a:picLocks noChangeAspect="1"/>
          </p:cNvPicPr>
          <p:nvPr/>
        </p:nvPicPr>
        <p:blipFill>
          <a:blip r:embed="rId6"/>
          <a:stretch>
            <a:fillRect/>
          </a:stretch>
        </p:blipFill>
        <p:spPr>
          <a:xfrm>
            <a:off x="5897880" y="1592489"/>
            <a:ext cx="5989320" cy="4111933"/>
          </a:xfrm>
          <a:prstGeom prst="rect">
            <a:avLst/>
          </a:prstGeom>
        </p:spPr>
      </p:pic>
      <p:sp>
        <p:nvSpPr>
          <p:cNvPr id="12" name="description"/>
          <p:cNvSpPr txBox="1"/>
          <p:nvPr/>
        </p:nvSpPr>
        <p:spPr>
          <a:xfrm>
            <a:off x="5715000" y="5750142"/>
            <a:ext cx="6355080" cy="457200"/>
          </a:xfrm>
          <a:prstGeom prst="rect">
            <a:avLst/>
          </a:prstGeom>
          <a:noFill/>
        </p:spPr>
        <p:txBody>
          <a:bodyPr wrap="square" lIns="0" rIns="0" tIns="0" bIns="0">
            <a:spAutoFit/>
          </a:bodyPr>
          <a:lstStyle/>
          <a:p>
            <a:pPr algn="ctr">
              <a:spcAft>
                <a:spcPts val="0"/>
              </a:spcAft>
            </a:pPr>
            <a:r>
              <a:rPr sz="1400" b="0" i="0">
                <a:solidFill>
                  <a:srgbClr val="595959"/>
                </a:solidFill>
                <a:latin typeface="Calibri"/>
              </a:rPr>
              <a:t>illustrative: a man plays the violin, with one wrong word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B050"/>
                </a:solidFill>
                <a:latin typeface="Calibri"/>
              </a:rPr>
              <a:t>Translation</a:t>
            </a:r>
            <a:r>
              <a:rPr sz="3200" b="1" i="0">
                <a:solidFill>
                  <a:srgbClr val="000000"/>
                </a:solidFill>
                <a:latin typeface="Calibri"/>
              </a:rPr>
              <a:t> as Conditional Sequence Prediction</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Evaluation: the example worked</a:t>
            </a:r>
          </a:p>
        </p:txBody>
      </p:sp>
      <p:sp>
        <p:nvSpPr>
          <p:cNvPr id="4" name="points"/>
          <p:cNvSpPr txBox="1"/>
          <p:nvPr/>
        </p:nvSpPr>
        <p:spPr>
          <a:xfrm>
            <a:off x="384048" y="1417320"/>
            <a:ext cx="5257800" cy="612648"/>
          </a:xfrm>
          <a:prstGeom prst="rect">
            <a:avLst/>
          </a:prstGeom>
          <a:noFill/>
        </p:spPr>
        <p:txBody>
          <a:bodyPr wrap="square" lIns="0" rIns="0" tIns="0" bIns="0">
            <a:spAutoFit/>
          </a:bodyPr>
          <a:lstStyle/>
          <a:p>
            <a:pPr>
              <a:spcAft>
                <a:spcPts val="0"/>
              </a:spcAft>
            </a:pPr>
            <a:r>
              <a:rPr sz="1800" b="1" i="0">
                <a:solidFill>
                  <a:srgbClr val="362FEC"/>
                </a:solidFill>
                <a:latin typeface="Calibri"/>
              </a:rPr>
              <a:t>precisions</a:t>
            </a:r>
            <a:r>
              <a:rPr sz="1800" b="0" i="0">
                <a:solidFill>
                  <a:srgbClr val="000000"/>
                </a:solidFill>
                <a:latin typeface="Calibri"/>
              </a:rPr>
              <a:t>: 4/5, 3/4, 2/3, 1/2; one wrong word spoils every n-gram that contains it</a:t>
            </a:r>
          </a:p>
        </p:txBody>
      </p:sp>
      <p:sp>
        <p:nvSpPr>
          <p:cNvPr id="5" name="points"/>
          <p:cNvSpPr txBox="1"/>
          <p:nvPr/>
        </p:nvSpPr>
        <p:spPr>
          <a:xfrm>
            <a:off x="384048" y="2295144"/>
            <a:ext cx="5257800" cy="329184"/>
          </a:xfrm>
          <a:prstGeom prst="rect">
            <a:avLst/>
          </a:prstGeom>
          <a:noFill/>
        </p:spPr>
        <p:txBody>
          <a:bodyPr wrap="square" lIns="0" rIns="0" tIns="0" bIns="0">
            <a:spAutoFit/>
          </a:bodyPr>
          <a:lstStyle/>
          <a:p>
            <a:pPr>
              <a:spcAft>
                <a:spcPts val="0"/>
              </a:spcAft>
            </a:pPr>
            <a:r>
              <a:rPr sz="1800" b="1" i="0">
                <a:solidFill>
                  <a:srgbClr val="ED7D31"/>
                </a:solidFill>
                <a:latin typeface="Calibri"/>
              </a:rPr>
              <a:t>same length</a:t>
            </a:r>
            <a:r>
              <a:rPr sz="1800" b="0" i="0">
                <a:solidFill>
                  <a:srgbClr val="000000"/>
                </a:solidFill>
                <a:latin typeface="Calibri"/>
              </a:rPr>
              <a:t>: BP = 1</a:t>
            </a:r>
          </a:p>
        </p:txBody>
      </p:sp>
      <p:pic>
        <p:nvPicPr>
          <p:cNvPr id="6" name="eq bleu_ex5" descr="bleu_ex5.png"/>
          <p:cNvPicPr>
            <a:picLocks noChangeAspect="1"/>
          </p:cNvPicPr>
          <p:nvPr/>
        </p:nvPicPr>
        <p:blipFill>
          <a:blip r:embed="rId3"/>
          <a:stretch>
            <a:fillRect/>
          </a:stretch>
        </p:blipFill>
        <p:spPr>
          <a:xfrm>
            <a:off x="612647" y="2670048"/>
            <a:ext cx="3534156" cy="546354"/>
          </a:xfrm>
          <a:prstGeom prst="rect">
            <a:avLst/>
          </a:prstGeom>
        </p:spPr>
      </p:pic>
      <p:sp>
        <p:nvSpPr>
          <p:cNvPr id="7" name="points"/>
          <p:cNvSpPr txBox="1"/>
          <p:nvPr/>
        </p:nvSpPr>
        <p:spPr>
          <a:xfrm>
            <a:off x="384048" y="3271265"/>
            <a:ext cx="5257800" cy="329184"/>
          </a:xfrm>
          <a:prstGeom prst="rect">
            <a:avLst/>
          </a:prstGeom>
          <a:noFill/>
        </p:spPr>
        <p:txBody>
          <a:bodyPr wrap="square" lIns="0" rIns="0" tIns="0" bIns="0">
            <a:spAutoFit/>
          </a:bodyPr>
          <a:lstStyle/>
          <a:p>
            <a:pPr>
              <a:spcAft>
                <a:spcPts val="0"/>
              </a:spcAft>
            </a:pPr>
            <a:r>
              <a:rPr sz="1800" b="0" i="0">
                <a:solidFill>
                  <a:srgbClr val="000000"/>
                </a:solidFill>
                <a:latin typeface="Calibri"/>
              </a:rPr>
              <a:t>reported as </a:t>
            </a:r>
            <a:r>
              <a:rPr sz="1800" b="1" i="0">
                <a:solidFill>
                  <a:srgbClr val="362FEC"/>
                </a:solidFill>
                <a:latin typeface="Calibri"/>
              </a:rPr>
              <a:t>66.9</a:t>
            </a:r>
          </a:p>
        </p:txBody>
      </p:sp>
      <p:sp>
        <p:nvSpPr>
          <p:cNvPr id="8" name="points"/>
          <p:cNvSpPr txBox="1"/>
          <p:nvPr/>
        </p:nvSpPr>
        <p:spPr>
          <a:xfrm>
            <a:off x="384048" y="3865626"/>
            <a:ext cx="5257800" cy="612648"/>
          </a:xfrm>
          <a:prstGeom prst="rect">
            <a:avLst/>
          </a:prstGeom>
          <a:noFill/>
        </p:spPr>
        <p:txBody>
          <a:bodyPr wrap="square" lIns="0" rIns="0" tIns="0" bIns="0">
            <a:spAutoFit/>
          </a:bodyPr>
          <a:lstStyle/>
          <a:p>
            <a:pPr>
              <a:spcAft>
                <a:spcPts val="0"/>
              </a:spcAft>
            </a:pPr>
            <a:r>
              <a:rPr sz="1800" b="1" i="0">
                <a:solidFill>
                  <a:srgbClr val="362FEC"/>
                </a:solidFill>
                <a:latin typeface="Calibri"/>
              </a:rPr>
              <a:t>clipping</a:t>
            </a:r>
            <a:r>
              <a:rPr sz="1800" b="0" i="0">
                <a:solidFill>
                  <a:srgbClr val="000000"/>
                </a:solidFill>
                <a:latin typeface="Calibri"/>
              </a:rPr>
              <a:t>: each n-gram counted at most as often as in the reference: </a:t>
            </a:r>
            <a:r>
              <a:rPr sz="1800" b="0" i="1">
                <a:solidFill>
                  <a:srgbClr val="000000"/>
                </a:solidFill>
                <a:latin typeface="Calibri"/>
              </a:rPr>
              <a:t>the the the</a:t>
            </a:r>
            <a:r>
              <a:rPr sz="1800" b="0" i="0">
                <a:solidFill>
                  <a:srgbClr val="000000"/>
                </a:solidFill>
                <a:latin typeface="Calibri"/>
              </a:rPr>
              <a:t> earns one match</a:t>
            </a:r>
          </a:p>
        </p:txBody>
      </p:sp>
      <p:sp>
        <p:nvSpPr>
          <p:cNvPr id="9" name="points"/>
          <p:cNvSpPr txBox="1"/>
          <p:nvPr/>
        </p:nvSpPr>
        <p:spPr>
          <a:xfrm>
            <a:off x="384048" y="4743450"/>
            <a:ext cx="5257800" cy="896112"/>
          </a:xfrm>
          <a:prstGeom prst="rect">
            <a:avLst/>
          </a:prstGeom>
          <a:noFill/>
        </p:spPr>
        <p:txBody>
          <a:bodyPr wrap="square" lIns="0" rIns="0" tIns="0" bIns="0">
            <a:spAutoFit/>
          </a:bodyPr>
          <a:lstStyle/>
          <a:p>
            <a:pPr>
              <a:spcAft>
                <a:spcPts val="0"/>
              </a:spcAft>
            </a:pPr>
            <a:r>
              <a:rPr sz="1800" b="1" i="0">
                <a:solidFill>
                  <a:srgbClr val="00B050"/>
                </a:solidFill>
                <a:latin typeface="Calibri"/>
              </a:rPr>
              <a:t>a real output</a:t>
            </a:r>
            <a:r>
              <a:rPr sz="1800" b="0" i="0">
                <a:solidFill>
                  <a:srgbClr val="000000"/>
                </a:solidFill>
                <a:latin typeface="Calibri"/>
              </a:rPr>
              <a:t>: our attention model on the karate caption, </a:t>
            </a:r>
            <a:r>
              <a:rPr sz="1800" b="0" i="1">
                <a:solidFill>
                  <a:srgbClr val="000000"/>
                </a:solidFill>
                <a:latin typeface="Calibri"/>
              </a:rPr>
              <a:t>faisant</a:t>
            </a:r>
            <a:r>
              <a:rPr sz="1800" b="0" i="0">
                <a:solidFill>
                  <a:srgbClr val="000000"/>
                </a:solidFill>
                <a:latin typeface="Calibri"/>
              </a:rPr>
              <a:t> for </a:t>
            </a:r>
            <a:r>
              <a:rPr sz="1800" b="0" i="1">
                <a:solidFill>
                  <a:srgbClr val="000000"/>
                </a:solidFill>
                <a:latin typeface="Calibri"/>
              </a:rPr>
              <a:t>brisant</a:t>
            </a:r>
            <a:r>
              <a:rPr sz="1800" b="0" i="0">
                <a:solidFill>
                  <a:srgbClr val="000000"/>
                </a:solidFill>
                <a:latin typeface="Calibri"/>
              </a:rPr>
              <a:t>: 14/15, 12/14, 10/13, 8/12, BLEU 80.0</a:t>
            </a:r>
          </a:p>
        </p:txBody>
      </p:sp>
      <p:sp>
        <p:nvSpPr>
          <p:cNvPr id="10" name="points"/>
          <p:cNvSpPr txBox="1"/>
          <p:nvPr/>
        </p:nvSpPr>
        <p:spPr>
          <a:xfrm>
            <a:off x="384048" y="5904738"/>
            <a:ext cx="5257800" cy="612648"/>
          </a:xfrm>
          <a:prstGeom prst="rect">
            <a:avLst/>
          </a:prstGeom>
          <a:noFill/>
        </p:spPr>
        <p:txBody>
          <a:bodyPr wrap="square" lIns="0" rIns="0" tIns="0" bIns="0">
            <a:spAutoFit/>
          </a:bodyPr>
          <a:lstStyle/>
          <a:p>
            <a:pPr>
              <a:spcAft>
                <a:spcPts val="0"/>
              </a:spcAft>
            </a:pPr>
            <a:r>
              <a:rPr sz="1800" b="0" i="0">
                <a:solidFill>
                  <a:srgbClr val="000000"/>
                </a:solidFill>
                <a:latin typeface="Calibri"/>
              </a:rPr>
              <a:t>counts are summed over a whole test set before dividing</a:t>
            </a:r>
          </a:p>
        </p:txBody>
      </p:sp>
      <p:pic>
        <p:nvPicPr>
          <p:cNvPr id="11" name="picture" descr="bleu-grams5.png"/>
          <p:cNvPicPr>
            <a:picLocks noChangeAspect="1"/>
          </p:cNvPicPr>
          <p:nvPr/>
        </p:nvPicPr>
        <p:blipFill>
          <a:blip r:embed="rId4"/>
          <a:stretch>
            <a:fillRect/>
          </a:stretch>
        </p:blipFill>
        <p:spPr>
          <a:xfrm>
            <a:off x="5897880" y="1592489"/>
            <a:ext cx="5989320" cy="4111933"/>
          </a:xfrm>
          <a:prstGeom prst="rect">
            <a:avLst/>
          </a:prstGeom>
        </p:spPr>
      </p:pic>
      <p:sp>
        <p:nvSpPr>
          <p:cNvPr id="12" name="description"/>
          <p:cNvSpPr txBox="1"/>
          <p:nvPr/>
        </p:nvSpPr>
        <p:spPr>
          <a:xfrm>
            <a:off x="5715000" y="5750142"/>
            <a:ext cx="6355080" cy="457200"/>
          </a:xfrm>
          <a:prstGeom prst="rect">
            <a:avLst/>
          </a:prstGeom>
          <a:noFill/>
        </p:spPr>
        <p:txBody>
          <a:bodyPr wrap="square" lIns="0" rIns="0" tIns="0" bIns="0">
            <a:spAutoFit/>
          </a:bodyPr>
          <a:lstStyle/>
          <a:p>
            <a:pPr algn="ctr">
              <a:spcAft>
                <a:spcPts val="0"/>
              </a:spcAft>
            </a:pPr>
            <a:r>
              <a:rPr sz="1400" b="0" i="0">
                <a:solidFill>
                  <a:srgbClr val="595959"/>
                </a:solidFill>
                <a:latin typeface="Calibri"/>
              </a:rPr>
              <a:t>illustrative: a man plays the violin, with one wrong word</a:t>
            </a:r>
          </a:p>
        </p:txBody>
      </p:sp>
      <p:pic>
        <p:nvPicPr>
          <p:cNvPr id="13" name="picture" descr="bleu-clip.png"/>
          <p:cNvPicPr>
            <a:picLocks noChangeAspect="1"/>
          </p:cNvPicPr>
          <p:nvPr/>
        </p:nvPicPr>
        <p:blipFill>
          <a:blip r:embed="rId5"/>
          <a:stretch>
            <a:fillRect/>
          </a:stretch>
        </p:blipFill>
        <p:spPr>
          <a:xfrm>
            <a:off x="5986913" y="2468880"/>
            <a:ext cx="5811252" cy="2743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1"/>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2"/>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B050"/>
                </a:solidFill>
                <a:latin typeface="Calibri"/>
              </a:rPr>
              <a:t>Translation</a:t>
            </a:r>
            <a:r>
              <a:rPr sz="3200" b="1" i="0">
                <a:solidFill>
                  <a:srgbClr val="000000"/>
                </a:solidFill>
                <a:latin typeface="Calibri"/>
              </a:rPr>
              <a:t> as Conditional Sequence Prediction</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Evaluation: what BLEU measures</a:t>
            </a:r>
          </a:p>
        </p:txBody>
      </p:sp>
      <p:sp>
        <p:nvSpPr>
          <p:cNvPr id="4" name="points"/>
          <p:cNvSpPr txBox="1"/>
          <p:nvPr/>
        </p:nvSpPr>
        <p:spPr>
          <a:xfrm>
            <a:off x="384048" y="1417320"/>
            <a:ext cx="5257800" cy="4846320"/>
          </a:xfrm>
          <a:prstGeom prst="rect">
            <a:avLst/>
          </a:prstGeom>
          <a:noFill/>
        </p:spPr>
        <p:txBody>
          <a:bodyPr wrap="square" lIns="0" rIns="0" tIns="0" bIns="0">
            <a:spAutoFit/>
          </a:bodyPr>
          <a:lstStyle/>
          <a:p>
            <a:pPr>
              <a:spcAft>
                <a:spcPts val="1600"/>
              </a:spcAft>
            </a:pPr>
            <a:r>
              <a:rPr sz="1800" b="1" i="0">
                <a:solidFill>
                  <a:srgbClr val="00B050"/>
                </a:solidFill>
                <a:latin typeface="Calibri"/>
              </a:rPr>
              <a:t>the log loss</a:t>
            </a:r>
            <a:r>
              <a:rPr sz="1800" b="0" i="0">
                <a:solidFill>
                  <a:srgbClr val="000000"/>
                </a:solidFill>
                <a:latin typeface="Calibri"/>
              </a:rPr>
              <a:t>: the model's probabilities of the reference's tokens; no search</a:t>
            </a:r>
          </a:p>
          <a:p>
            <a:pPr>
              <a:spcAft>
                <a:spcPts val="1600"/>
              </a:spcAft>
            </a:pPr>
            <a:r>
              <a:rPr sz="1800" b="1" i="0">
                <a:solidFill>
                  <a:srgbClr val="362FEC"/>
                </a:solidFill>
                <a:latin typeface="Calibri"/>
              </a:rPr>
              <a:t>BLEU</a:t>
            </a:r>
            <a:r>
              <a:rPr sz="1800" b="0" i="0">
                <a:solidFill>
                  <a:srgbClr val="000000"/>
                </a:solidFill>
                <a:latin typeface="Calibri"/>
              </a:rPr>
              <a:t>: the output of a search; a better search raises it, the model unchanged</a:t>
            </a:r>
          </a:p>
          <a:p>
            <a:pPr>
              <a:spcAft>
                <a:spcPts val="1600"/>
              </a:spcAft>
            </a:pPr>
            <a:r>
              <a:rPr sz="1800" b="0" i="0">
                <a:solidFill>
                  <a:srgbClr val="000000"/>
                </a:solidFill>
                <a:latin typeface="Calibri"/>
              </a:rPr>
              <a:t>it rewards matching words, not meaning: </a:t>
            </a:r>
            <a:r>
              <a:rPr sz="1800" b="0" i="1">
                <a:solidFill>
                  <a:srgbClr val="000000"/>
                </a:solidFill>
                <a:latin typeface="Calibri"/>
              </a:rPr>
              <a:t>une jeune fille</a:t>
            </a:r>
            <a:r>
              <a:rPr sz="1800" b="0" i="0">
                <a:solidFill>
                  <a:srgbClr val="000000"/>
                </a:solidFill>
                <a:latin typeface="Calibri"/>
              </a:rPr>
              <a:t> for </a:t>
            </a:r>
            <a:r>
              <a:rPr sz="1800" b="0" i="1">
                <a:solidFill>
                  <a:srgbClr val="000000"/>
                </a:solidFill>
                <a:latin typeface="Calibri"/>
              </a:rPr>
              <a:t>une fille</a:t>
            </a:r>
            <a:r>
              <a:rPr sz="1800" b="0" i="0">
                <a:solidFill>
                  <a:srgbClr val="000000"/>
                </a:solidFill>
                <a:latin typeface="Calibri"/>
              </a:rPr>
              <a:t> loses points</a:t>
            </a:r>
          </a:p>
          <a:p>
            <a:pPr>
              <a:spcAft>
                <a:spcPts val="1600"/>
              </a:spcAft>
            </a:pPr>
            <a:r>
              <a:rPr sz="1800" b="1" i="0">
                <a:solidFill>
                  <a:srgbClr val="ED7D31"/>
                </a:solidFill>
                <a:latin typeface="Calibri"/>
              </a:rPr>
              <a:t>today</a:t>
            </a:r>
            <a:r>
              <a:rPr sz="1800" b="0" i="0">
                <a:solidFill>
                  <a:srgbClr val="000000"/>
                </a:solidFill>
                <a:latin typeface="Calibri"/>
              </a:rPr>
              <a:t>: learned metrics such as COMET agree far better with people; BLEU stays here to compare the papers of 2014–2017</a:t>
            </a:r>
          </a:p>
        </p:txBody>
      </p:sp>
      <p:pic>
        <p:nvPicPr>
          <p:cNvPr id="5" name="picture" descr="bleu-flow.png"/>
          <p:cNvPicPr>
            <a:picLocks noChangeAspect="1"/>
          </p:cNvPicPr>
          <p:nvPr/>
        </p:nvPicPr>
        <p:blipFill>
          <a:blip r:embed="rId3"/>
          <a:stretch>
            <a:fillRect/>
          </a:stretch>
        </p:blipFill>
        <p:spPr>
          <a:xfrm>
            <a:off x="5897880" y="2057967"/>
            <a:ext cx="5989320" cy="31992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362FEC"/>
                </a:solidFill>
                <a:latin typeface="Calibri"/>
              </a:rPr>
              <a:t>Lecture 3</a:t>
            </a:r>
            <a:r>
              <a:rPr sz="3200" b="1" i="0">
                <a:solidFill>
                  <a:srgbClr val="000000"/>
                </a:solidFill>
                <a:latin typeface="Calibri"/>
              </a:rPr>
              <a:t>: </a:t>
            </a:r>
            <a:r>
              <a:rPr sz="3200" b="1" i="0">
                <a:solidFill>
                  <a:srgbClr val="362FEC"/>
                </a:solidFill>
                <a:latin typeface="Calibri"/>
              </a:rPr>
              <a:t>Sequence Modeling</a:t>
            </a:r>
            <a:r>
              <a:rPr sz="3200" b="1" i="0">
                <a:solidFill>
                  <a:srgbClr val="000000"/>
                </a:solidFill>
                <a:latin typeface="Calibri"/>
              </a:rPr>
              <a:t>, </a:t>
            </a:r>
            <a:r>
              <a:rPr sz="3200" b="1" i="0">
                <a:solidFill>
                  <a:srgbClr val="00B050"/>
                </a:solidFill>
                <a:latin typeface="Calibri"/>
              </a:rPr>
              <a:t>Translation</a:t>
            </a:r>
            <a:r>
              <a:rPr sz="3200" b="1" i="0">
                <a:solidFill>
                  <a:srgbClr val="000000"/>
                </a:solidFill>
                <a:latin typeface="Calibri"/>
              </a:rPr>
              <a:t>, and </a:t>
            </a:r>
            <a:r>
              <a:rPr sz="3200" b="1" i="0">
                <a:solidFill>
                  <a:srgbClr val="FF0000"/>
                </a:solidFill>
                <a:latin typeface="Calibri"/>
              </a:rPr>
              <a:t>Attention</a:t>
            </a:r>
          </a:p>
        </p:txBody>
      </p:sp>
      <p:sp>
        <p:nvSpPr>
          <p:cNvPr id="3" name="part 1"/>
          <p:cNvSpPr txBox="1"/>
          <p:nvPr/>
        </p:nvSpPr>
        <p:spPr>
          <a:xfrm>
            <a:off x="868680" y="1874519"/>
            <a:ext cx="10241280" cy="411480"/>
          </a:xfrm>
          <a:prstGeom prst="rect">
            <a:avLst/>
          </a:prstGeom>
          <a:noFill/>
        </p:spPr>
        <p:txBody>
          <a:bodyPr wrap="square" lIns="0" rIns="0" tIns="0" bIns="0">
            <a:spAutoFit/>
          </a:bodyPr>
          <a:lstStyle/>
          <a:p>
            <a:pPr>
              <a:spcAft>
                <a:spcPts val="0"/>
              </a:spcAft>
            </a:pPr>
            <a:r>
              <a:rPr sz="2400" b="0" i="0">
                <a:solidFill>
                  <a:srgbClr val="000000"/>
                </a:solidFill>
                <a:latin typeface="Calibri"/>
              </a:rPr>
              <a:t>1.  </a:t>
            </a:r>
            <a:r>
              <a:rPr sz="2400" b="1" i="0">
                <a:solidFill>
                  <a:srgbClr val="362FEC"/>
                </a:solidFill>
                <a:latin typeface="Calibri"/>
              </a:rPr>
              <a:t>Sequence tasks and translation</a:t>
            </a:r>
          </a:p>
        </p:txBody>
      </p:sp>
      <p:sp>
        <p:nvSpPr>
          <p:cNvPr id="4" name="part 1 items"/>
          <p:cNvSpPr txBox="1"/>
          <p:nvPr/>
        </p:nvSpPr>
        <p:spPr>
          <a:xfrm>
            <a:off x="1325880" y="2350008"/>
            <a:ext cx="9875520" cy="320040"/>
          </a:xfrm>
          <a:prstGeom prst="rect">
            <a:avLst/>
          </a:prstGeom>
          <a:noFill/>
        </p:spPr>
        <p:txBody>
          <a:bodyPr wrap="square" lIns="0" rIns="0" tIns="0" bIns="0">
            <a:spAutoFit/>
          </a:bodyPr>
          <a:lstStyle/>
          <a:p>
            <a:pPr>
              <a:spcAft>
                <a:spcPts val="0"/>
              </a:spcAft>
            </a:pPr>
            <a:r>
              <a:rPr sz="1800" b="0" i="0">
                <a:solidFill>
                  <a:srgbClr val="595959"/>
                </a:solidFill>
                <a:latin typeface="Calibri"/>
              </a:rPr>
              <a:t>sequence modeling; machine translation, how it is learned, decoded, and scored</a:t>
            </a:r>
          </a:p>
        </p:txBody>
      </p:sp>
      <p:sp>
        <p:nvSpPr>
          <p:cNvPr id="5" name="part 2"/>
          <p:cNvSpPr txBox="1"/>
          <p:nvPr/>
        </p:nvSpPr>
        <p:spPr>
          <a:xfrm>
            <a:off x="868680" y="2926080"/>
            <a:ext cx="10241280" cy="411480"/>
          </a:xfrm>
          <a:prstGeom prst="rect">
            <a:avLst/>
          </a:prstGeom>
          <a:noFill/>
        </p:spPr>
        <p:txBody>
          <a:bodyPr wrap="square" lIns="0" rIns="0" tIns="0" bIns="0">
            <a:spAutoFit/>
          </a:bodyPr>
          <a:lstStyle/>
          <a:p>
            <a:pPr>
              <a:spcAft>
                <a:spcPts val="0"/>
              </a:spcAft>
            </a:pPr>
            <a:r>
              <a:rPr sz="2400" b="0" i="0">
                <a:solidFill>
                  <a:srgbClr val="000000"/>
                </a:solidFill>
                <a:latin typeface="Calibri"/>
              </a:rPr>
              <a:t>2.  </a:t>
            </a:r>
            <a:r>
              <a:rPr sz="2400" b="1" i="0">
                <a:solidFill>
                  <a:srgbClr val="00B050"/>
                </a:solidFill>
                <a:latin typeface="Calibri"/>
              </a:rPr>
              <a:t>Recurrent encoder–decoders</a:t>
            </a:r>
          </a:p>
        </p:txBody>
      </p:sp>
      <p:sp>
        <p:nvSpPr>
          <p:cNvPr id="6" name="part 2 items"/>
          <p:cNvSpPr txBox="1"/>
          <p:nvPr/>
        </p:nvSpPr>
        <p:spPr>
          <a:xfrm>
            <a:off x="1325880" y="3401568"/>
            <a:ext cx="9875520" cy="320040"/>
          </a:xfrm>
          <a:prstGeom prst="rect">
            <a:avLst/>
          </a:prstGeom>
          <a:noFill/>
        </p:spPr>
        <p:txBody>
          <a:bodyPr wrap="square" lIns="0" rIns="0" tIns="0" bIns="0">
            <a:spAutoFit/>
          </a:bodyPr>
          <a:lstStyle/>
          <a:p>
            <a:pPr>
              <a:spcAft>
                <a:spcPts val="0"/>
              </a:spcAft>
            </a:pPr>
            <a:r>
              <a:rPr sz="1800" b="0" i="0">
                <a:solidFill>
                  <a:srgbClr val="595959"/>
                </a:solidFill>
                <a:latin typeface="Calibri"/>
              </a:rPr>
              <a:t>the encoder–decoder framework; models improved one after another; their drawbacks</a:t>
            </a:r>
          </a:p>
        </p:txBody>
      </p:sp>
      <p:sp>
        <p:nvSpPr>
          <p:cNvPr id="7" name="part 3"/>
          <p:cNvSpPr txBox="1"/>
          <p:nvPr/>
        </p:nvSpPr>
        <p:spPr>
          <a:xfrm>
            <a:off x="868680" y="3977639"/>
            <a:ext cx="10241280" cy="411480"/>
          </a:xfrm>
          <a:prstGeom prst="rect">
            <a:avLst/>
          </a:prstGeom>
          <a:noFill/>
        </p:spPr>
        <p:txBody>
          <a:bodyPr wrap="square" lIns="0" rIns="0" tIns="0" bIns="0">
            <a:spAutoFit/>
          </a:bodyPr>
          <a:lstStyle/>
          <a:p>
            <a:pPr>
              <a:spcAft>
                <a:spcPts val="0"/>
              </a:spcAft>
            </a:pPr>
            <a:r>
              <a:rPr sz="2400" b="0" i="0">
                <a:solidFill>
                  <a:srgbClr val="000000"/>
                </a:solidFill>
                <a:latin typeface="Calibri"/>
              </a:rPr>
              <a:t>3.  </a:t>
            </a:r>
            <a:r>
              <a:rPr sz="2400" b="1" i="0">
                <a:solidFill>
                  <a:srgbClr val="FF0000"/>
                </a:solidFill>
                <a:latin typeface="Calibri"/>
              </a:rPr>
              <a:t>Attention</a:t>
            </a:r>
          </a:p>
        </p:txBody>
      </p:sp>
      <p:sp>
        <p:nvSpPr>
          <p:cNvPr id="8" name="part 3 items"/>
          <p:cNvSpPr txBox="1"/>
          <p:nvPr/>
        </p:nvSpPr>
        <p:spPr>
          <a:xfrm>
            <a:off x="1325880" y="4453127"/>
            <a:ext cx="9875520" cy="320040"/>
          </a:xfrm>
          <a:prstGeom prst="rect">
            <a:avLst/>
          </a:prstGeom>
          <a:noFill/>
        </p:spPr>
        <p:txBody>
          <a:bodyPr wrap="square" lIns="0" rIns="0" tIns="0" bIns="0">
            <a:spAutoFit/>
          </a:bodyPr>
          <a:lstStyle/>
          <a:p>
            <a:pPr>
              <a:spcAft>
                <a:spcPts val="0"/>
              </a:spcAft>
            </a:pPr>
            <a:r>
              <a:rPr sz="1800" b="0" i="0">
                <a:solidFill>
                  <a:srgbClr val="595959"/>
                </a:solidFill>
                <a:latin typeface="Calibri"/>
              </a:rPr>
              <a:t>its inception and its variants</a:t>
            </a:r>
          </a:p>
        </p:txBody>
      </p:sp>
      <p:sp>
        <p:nvSpPr>
          <p:cNvPr id="9" name="part 4"/>
          <p:cNvSpPr txBox="1"/>
          <p:nvPr/>
        </p:nvSpPr>
        <p:spPr>
          <a:xfrm>
            <a:off x="868680" y="5029200"/>
            <a:ext cx="10241280" cy="411480"/>
          </a:xfrm>
          <a:prstGeom prst="rect">
            <a:avLst/>
          </a:prstGeom>
          <a:noFill/>
        </p:spPr>
        <p:txBody>
          <a:bodyPr wrap="square" lIns="0" rIns="0" tIns="0" bIns="0">
            <a:spAutoFit/>
          </a:bodyPr>
          <a:lstStyle/>
          <a:p>
            <a:pPr>
              <a:spcAft>
                <a:spcPts val="0"/>
              </a:spcAft>
            </a:pPr>
            <a:r>
              <a:rPr sz="2400" b="0" i="0">
                <a:solidFill>
                  <a:srgbClr val="000000"/>
                </a:solidFill>
                <a:latin typeface="Calibri"/>
              </a:rPr>
              <a:t>4.  </a:t>
            </a:r>
            <a:r>
              <a:rPr sz="2400" b="1" i="0">
                <a:solidFill>
                  <a:srgbClr val="ED7D31"/>
                </a:solidFill>
                <a:latin typeface="Calibri"/>
              </a:rPr>
              <a:t>Beyond recurrence</a:t>
            </a:r>
          </a:p>
        </p:txBody>
      </p:sp>
      <p:sp>
        <p:nvSpPr>
          <p:cNvPr id="10" name="part 4 items"/>
          <p:cNvSpPr txBox="1"/>
          <p:nvPr/>
        </p:nvSpPr>
        <p:spPr>
          <a:xfrm>
            <a:off x="1325880" y="5504688"/>
            <a:ext cx="9875520" cy="320040"/>
          </a:xfrm>
          <a:prstGeom prst="rect">
            <a:avLst/>
          </a:prstGeom>
          <a:noFill/>
        </p:spPr>
        <p:txBody>
          <a:bodyPr wrap="square" lIns="0" rIns="0" tIns="0" bIns="0">
            <a:spAutoFit/>
          </a:bodyPr>
          <a:lstStyle/>
          <a:p>
            <a:pPr>
              <a:spcAft>
                <a:spcPts val="0"/>
              </a:spcAft>
            </a:pPr>
            <a:r>
              <a:rPr sz="1800" b="0" i="0">
                <a:solidFill>
                  <a:srgbClr val="595959"/>
                </a:solidFill>
                <a:latin typeface="Calibri"/>
              </a:rPr>
              <a:t>convolutional sequence models, translation from attention alone, self-attention and the Transformer</a:t>
            </a:r>
          </a:p>
        </p:txBody>
      </p:sp>
      <p:sp>
        <p:nvSpPr>
          <p:cNvPr id="11" name="highlight"/>
          <p:cNvSpPr/>
          <p:nvPr/>
        </p:nvSpPr>
        <p:spPr>
          <a:xfrm>
            <a:off x="731520" y="2816352"/>
            <a:ext cx="10698480" cy="960120"/>
          </a:xfrm>
          <a:prstGeom prst="rect">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B050"/>
                </a:solidFill>
                <a:latin typeface="Calibri"/>
              </a:rPr>
              <a:t>Encoder</a:t>
            </a:r>
            <a:r>
              <a:rPr sz="3200" b="1" i="0">
                <a:solidFill>
                  <a:srgbClr val="000000"/>
                </a:solidFill>
                <a:latin typeface="Calibri"/>
              </a:rPr>
              <a:t>–</a:t>
            </a:r>
            <a:r>
              <a:rPr sz="3200" b="1" i="0">
                <a:solidFill>
                  <a:srgbClr val="362FEC"/>
                </a:solidFill>
                <a:latin typeface="Calibri"/>
              </a:rPr>
              <a:t>Decoders</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Two roles</a:t>
            </a:r>
          </a:p>
        </p:txBody>
      </p:sp>
      <p:sp>
        <p:nvSpPr>
          <p:cNvPr id="4" name="points"/>
          <p:cNvSpPr txBox="1"/>
          <p:nvPr/>
        </p:nvSpPr>
        <p:spPr>
          <a:xfrm>
            <a:off x="384048" y="1417320"/>
            <a:ext cx="5257800" cy="612648"/>
          </a:xfrm>
          <a:prstGeom prst="rect">
            <a:avLst/>
          </a:prstGeom>
          <a:noFill/>
        </p:spPr>
        <p:txBody>
          <a:bodyPr wrap="square" lIns="0" rIns="0" tIns="0" bIns="0">
            <a:spAutoFit/>
          </a:bodyPr>
          <a:lstStyle/>
          <a:p>
            <a:pPr>
              <a:spcAft>
                <a:spcPts val="0"/>
              </a:spcAft>
            </a:pPr>
            <a:r>
              <a:rPr sz="1800" b="0" i="0">
                <a:solidFill>
                  <a:srgbClr val="000000"/>
                </a:solidFill>
                <a:latin typeface="Calibri"/>
              </a:rPr>
              <a:t>every translator of this lecture splits the work between two networks</a:t>
            </a:r>
          </a:p>
        </p:txBody>
      </p:sp>
      <p:sp>
        <p:nvSpPr>
          <p:cNvPr id="5" name="points"/>
          <p:cNvSpPr txBox="1"/>
          <p:nvPr/>
        </p:nvSpPr>
        <p:spPr>
          <a:xfrm>
            <a:off x="384048" y="2276856"/>
            <a:ext cx="5257800" cy="612648"/>
          </a:xfrm>
          <a:prstGeom prst="rect">
            <a:avLst/>
          </a:prstGeom>
          <a:noFill/>
        </p:spPr>
        <p:txBody>
          <a:bodyPr wrap="square" lIns="0" rIns="0" tIns="0" bIns="0">
            <a:spAutoFit/>
          </a:bodyPr>
          <a:lstStyle/>
          <a:p>
            <a:pPr>
              <a:spcAft>
                <a:spcPts val="0"/>
              </a:spcAft>
            </a:pPr>
            <a:r>
              <a:rPr sz="1800" b="1" i="0">
                <a:solidFill>
                  <a:srgbClr val="00B050"/>
                </a:solidFill>
                <a:latin typeface="Calibri"/>
              </a:rPr>
              <a:t>encoder</a:t>
            </a:r>
            <a:r>
              <a:rPr sz="1800" b="0" i="0">
                <a:solidFill>
                  <a:srgbClr val="000000"/>
                </a:solidFill>
                <a:latin typeface="Calibri"/>
              </a:rPr>
              <a:t>: reads the source once and returns its states Z</a:t>
            </a:r>
          </a:p>
        </p:txBody>
      </p:sp>
      <p:pic>
        <p:nvPicPr>
          <p:cNvPr id="6" name="eq roles_enc" descr="roles_enc.png"/>
          <p:cNvPicPr>
            <a:picLocks noChangeAspect="1"/>
          </p:cNvPicPr>
          <p:nvPr/>
        </p:nvPicPr>
        <p:blipFill>
          <a:blip r:embed="rId3"/>
          <a:stretch>
            <a:fillRect/>
          </a:stretch>
        </p:blipFill>
        <p:spPr>
          <a:xfrm>
            <a:off x="612647" y="2935224"/>
            <a:ext cx="1906524" cy="274320"/>
          </a:xfrm>
          <a:prstGeom prst="rect">
            <a:avLst/>
          </a:prstGeom>
        </p:spPr>
      </p:pic>
      <p:sp>
        <p:nvSpPr>
          <p:cNvPr id="7" name="points"/>
          <p:cNvSpPr txBox="1"/>
          <p:nvPr/>
        </p:nvSpPr>
        <p:spPr>
          <a:xfrm>
            <a:off x="384048" y="3502152"/>
            <a:ext cx="5257800" cy="612648"/>
          </a:xfrm>
          <a:prstGeom prst="rect">
            <a:avLst/>
          </a:prstGeom>
          <a:noFill/>
        </p:spPr>
        <p:txBody>
          <a:bodyPr wrap="square" lIns="0" rIns="0" tIns="0" bIns="0">
            <a:spAutoFit/>
          </a:bodyPr>
          <a:lstStyle/>
          <a:p>
            <a:pPr>
              <a:spcAft>
                <a:spcPts val="0"/>
              </a:spcAft>
            </a:pPr>
            <a:r>
              <a:rPr sz="1800" b="1" i="0">
                <a:solidFill>
                  <a:srgbClr val="362FEC"/>
                </a:solidFill>
                <a:latin typeface="Calibri"/>
              </a:rPr>
              <a:t>decoder</a:t>
            </a:r>
            <a:r>
              <a:rPr sz="1800" b="0" i="0">
                <a:solidFill>
                  <a:srgbClr val="000000"/>
                </a:solidFill>
                <a:latin typeface="Calibri"/>
              </a:rPr>
              <a:t>: from Z and the target prefix, the distribution of the next word; a search picks the word</a:t>
            </a:r>
          </a:p>
        </p:txBody>
      </p:sp>
      <p:pic>
        <p:nvPicPr>
          <p:cNvPr id="8" name="eq roles_dec" descr="roles_dec.png"/>
          <p:cNvPicPr>
            <a:picLocks noChangeAspect="1"/>
          </p:cNvPicPr>
          <p:nvPr/>
        </p:nvPicPr>
        <p:blipFill>
          <a:blip r:embed="rId4"/>
          <a:stretch>
            <a:fillRect/>
          </a:stretch>
        </p:blipFill>
        <p:spPr>
          <a:xfrm>
            <a:off x="612647" y="4160520"/>
            <a:ext cx="3294126" cy="281178"/>
          </a:xfrm>
          <a:prstGeom prst="rect">
            <a:avLst/>
          </a:prstGeom>
        </p:spPr>
      </p:pic>
      <p:sp>
        <p:nvSpPr>
          <p:cNvPr id="9" name="points"/>
          <p:cNvSpPr txBox="1"/>
          <p:nvPr/>
        </p:nvSpPr>
        <p:spPr>
          <a:xfrm>
            <a:off x="384048" y="4734305"/>
            <a:ext cx="5257800" cy="612648"/>
          </a:xfrm>
          <a:prstGeom prst="rect">
            <a:avLst/>
          </a:prstGeom>
          <a:noFill/>
        </p:spPr>
        <p:txBody>
          <a:bodyPr wrap="square" lIns="0" rIns="0" tIns="0" bIns="0">
            <a:spAutoFit/>
          </a:bodyPr>
          <a:lstStyle/>
          <a:p>
            <a:pPr>
              <a:spcAft>
                <a:spcPts val="0"/>
              </a:spcAft>
            </a:pPr>
            <a:r>
              <a:rPr sz="1800" b="1" i="0">
                <a:solidFill>
                  <a:srgbClr val="ED7D31"/>
                </a:solidFill>
                <a:latin typeface="Calibri"/>
              </a:rPr>
              <a:t>roles, not architectures</a:t>
            </a:r>
            <a:r>
              <a:rPr sz="1800" b="0" i="0">
                <a:solidFill>
                  <a:srgbClr val="000000"/>
                </a:solidFill>
                <a:latin typeface="Calibri"/>
              </a:rPr>
              <a:t>: each can be recurrent, convolutional, or attention</a:t>
            </a:r>
          </a:p>
        </p:txBody>
      </p:sp>
      <p:sp>
        <p:nvSpPr>
          <p:cNvPr id="10" name="points"/>
          <p:cNvSpPr txBox="1"/>
          <p:nvPr/>
        </p:nvSpPr>
        <p:spPr>
          <a:xfrm>
            <a:off x="384048" y="5593841"/>
            <a:ext cx="5257800" cy="896112"/>
          </a:xfrm>
          <a:prstGeom prst="rect">
            <a:avLst/>
          </a:prstGeom>
          <a:noFill/>
        </p:spPr>
        <p:txBody>
          <a:bodyPr wrap="square" lIns="0" rIns="0" tIns="0" bIns="0">
            <a:spAutoFit/>
          </a:bodyPr>
          <a:lstStyle/>
          <a:p>
            <a:pPr>
              <a:spcAft>
                <a:spcPts val="0"/>
              </a:spcAft>
            </a:pPr>
            <a:r>
              <a:rPr sz="1800" b="0" i="0">
                <a:solidFill>
                  <a:srgbClr val="000000"/>
                </a:solidFill>
                <a:latin typeface="Calibri"/>
              </a:rPr>
              <a:t>every landmark translator of 2013–2017 has these two roles, from Cho et al. (2014a) to the Transformer (2017); we meet each where its model comes in</a:t>
            </a:r>
          </a:p>
        </p:txBody>
      </p:sp>
      <p:pic>
        <p:nvPicPr>
          <p:cNvPr id="11" name="picture" descr="roles-slide.png"/>
          <p:cNvPicPr>
            <a:picLocks noChangeAspect="1"/>
          </p:cNvPicPr>
          <p:nvPr/>
        </p:nvPicPr>
        <p:blipFill>
          <a:blip r:embed="rId5"/>
          <a:stretch>
            <a:fillRect/>
          </a:stretch>
        </p:blipFill>
        <p:spPr>
          <a:xfrm>
            <a:off x="5897880" y="1682836"/>
            <a:ext cx="5989320" cy="431528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B050"/>
                </a:solidFill>
                <a:latin typeface="Calibri"/>
              </a:rPr>
              <a:t>Encoder</a:t>
            </a:r>
            <a:r>
              <a:rPr sz="3200" b="1" i="0">
                <a:solidFill>
                  <a:srgbClr val="000000"/>
                </a:solidFill>
                <a:latin typeface="Calibri"/>
              </a:rPr>
              <a:t>–</a:t>
            </a:r>
            <a:r>
              <a:rPr sz="3200" b="1" i="0">
                <a:solidFill>
                  <a:srgbClr val="362FEC"/>
                </a:solidFill>
                <a:latin typeface="Calibri"/>
              </a:rPr>
              <a:t>Decoders</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The recurrent encoder–decoder</a:t>
            </a:r>
          </a:p>
        </p:txBody>
      </p:sp>
      <p:sp>
        <p:nvSpPr>
          <p:cNvPr id="4" name="points"/>
          <p:cNvSpPr txBox="1"/>
          <p:nvPr/>
        </p:nvSpPr>
        <p:spPr>
          <a:xfrm>
            <a:off x="384048" y="1417320"/>
            <a:ext cx="5257800" cy="612648"/>
          </a:xfrm>
          <a:prstGeom prst="rect">
            <a:avLst/>
          </a:prstGeom>
          <a:noFill/>
        </p:spPr>
        <p:txBody>
          <a:bodyPr wrap="square" lIns="0" rIns="0" tIns="0" bIns="0">
            <a:spAutoFit/>
          </a:bodyPr>
          <a:lstStyle/>
          <a:p>
            <a:pPr>
              <a:spcAft>
                <a:spcPts val="0"/>
              </a:spcAft>
            </a:pPr>
            <a:r>
              <a:rPr sz="1800" b="1" i="0">
                <a:solidFill>
                  <a:srgbClr val="00B050"/>
                </a:solidFill>
                <a:latin typeface="Calibri"/>
              </a:rPr>
              <a:t>1. the encoder</a:t>
            </a:r>
            <a:r>
              <a:rPr sz="1800" b="0" i="0">
                <a:solidFill>
                  <a:srgbClr val="000000"/>
                </a:solidFill>
                <a:latin typeface="Calibri"/>
              </a:rPr>
              <a:t> reads the source one token at a time; its last state is the context c</a:t>
            </a:r>
          </a:p>
        </p:txBody>
      </p:sp>
      <p:pic>
        <p:nvPicPr>
          <p:cNvPr id="5" name="eq enc_rnn" descr="enc_rnn.png"/>
          <p:cNvPicPr>
            <a:picLocks noChangeAspect="1"/>
          </p:cNvPicPr>
          <p:nvPr/>
        </p:nvPicPr>
        <p:blipFill>
          <a:blip r:embed="rId3"/>
          <a:stretch>
            <a:fillRect/>
          </a:stretch>
        </p:blipFill>
        <p:spPr>
          <a:xfrm>
            <a:off x="612647" y="2075688"/>
            <a:ext cx="3320369" cy="311627"/>
          </a:xfrm>
          <a:prstGeom prst="rect">
            <a:avLst/>
          </a:prstGeom>
        </p:spPr>
      </p:pic>
      <p:sp>
        <p:nvSpPr>
          <p:cNvPr id="6" name="points"/>
          <p:cNvSpPr txBox="1"/>
          <p:nvPr/>
        </p:nvSpPr>
        <p:spPr>
          <a:xfrm>
            <a:off x="384048" y="2698211"/>
            <a:ext cx="5257800" cy="612648"/>
          </a:xfrm>
          <a:prstGeom prst="rect">
            <a:avLst/>
          </a:prstGeom>
          <a:noFill/>
        </p:spPr>
        <p:txBody>
          <a:bodyPr wrap="square" lIns="0" rIns="0" tIns="0" bIns="0">
            <a:spAutoFit/>
          </a:bodyPr>
          <a:lstStyle/>
          <a:p>
            <a:pPr>
              <a:spcAft>
                <a:spcPts val="0"/>
              </a:spcAft>
            </a:pPr>
            <a:r>
              <a:rPr sz="1800" b="1" i="0">
                <a:solidFill>
                  <a:srgbClr val="362FEC"/>
                </a:solidFill>
                <a:latin typeface="Calibri"/>
              </a:rPr>
              <a:t>2. the decoder</a:t>
            </a:r>
            <a:r>
              <a:rPr sz="1800" b="0" i="0">
                <a:solidFill>
                  <a:srgbClr val="000000"/>
                </a:solidFill>
                <a:latin typeface="Calibri"/>
              </a:rPr>
              <a:t> starts from c and reads the target prefix</a:t>
            </a:r>
          </a:p>
        </p:txBody>
      </p:sp>
      <p:pic>
        <p:nvPicPr>
          <p:cNvPr id="7" name="eq dec_rnn" descr="dec_rnn.png"/>
          <p:cNvPicPr>
            <a:picLocks noChangeAspect="1"/>
          </p:cNvPicPr>
          <p:nvPr/>
        </p:nvPicPr>
        <p:blipFill>
          <a:blip r:embed="rId4"/>
          <a:stretch>
            <a:fillRect/>
          </a:stretch>
        </p:blipFill>
        <p:spPr>
          <a:xfrm>
            <a:off x="612647" y="3356579"/>
            <a:ext cx="3333536" cy="302849"/>
          </a:xfrm>
          <a:prstGeom prst="rect">
            <a:avLst/>
          </a:prstGeom>
        </p:spPr>
      </p:pic>
      <p:sp>
        <p:nvSpPr>
          <p:cNvPr id="8" name="points"/>
          <p:cNvSpPr txBox="1"/>
          <p:nvPr/>
        </p:nvSpPr>
        <p:spPr>
          <a:xfrm>
            <a:off x="384048" y="3970324"/>
            <a:ext cx="5257800" cy="612648"/>
          </a:xfrm>
          <a:prstGeom prst="rect">
            <a:avLst/>
          </a:prstGeom>
          <a:noFill/>
        </p:spPr>
        <p:txBody>
          <a:bodyPr wrap="square" lIns="0" rIns="0" tIns="0" bIns="0">
            <a:spAutoFit/>
          </a:bodyPr>
          <a:lstStyle/>
          <a:p>
            <a:pPr>
              <a:spcAft>
                <a:spcPts val="0"/>
              </a:spcAft>
            </a:pPr>
            <a:r>
              <a:rPr sz="1800" b="1" i="0">
                <a:solidFill>
                  <a:srgbClr val="362FEC"/>
                </a:solidFill>
                <a:latin typeface="Calibri"/>
              </a:rPr>
              <a:t>3. each decoder state</a:t>
            </a:r>
            <a:r>
              <a:rPr sz="1800" b="0" i="0">
                <a:solidFill>
                  <a:srgbClr val="000000"/>
                </a:solidFill>
                <a:latin typeface="Calibri"/>
              </a:rPr>
              <a:t> gives the next word's distribution</a:t>
            </a:r>
          </a:p>
        </p:txBody>
      </p:sp>
      <p:pic>
        <p:nvPicPr>
          <p:cNvPr id="9" name="eq out" descr="out.png"/>
          <p:cNvPicPr>
            <a:picLocks noChangeAspect="1"/>
          </p:cNvPicPr>
          <p:nvPr/>
        </p:nvPicPr>
        <p:blipFill>
          <a:blip r:embed="rId5"/>
          <a:stretch>
            <a:fillRect/>
          </a:stretch>
        </p:blipFill>
        <p:spPr>
          <a:xfrm>
            <a:off x="612647" y="4628692"/>
            <a:ext cx="2738810" cy="269930"/>
          </a:xfrm>
          <a:prstGeom prst="rect">
            <a:avLst/>
          </a:prstGeom>
        </p:spPr>
      </p:pic>
      <p:sp>
        <p:nvSpPr>
          <p:cNvPr id="10" name="points"/>
          <p:cNvSpPr txBox="1"/>
          <p:nvPr/>
        </p:nvSpPr>
        <p:spPr>
          <a:xfrm>
            <a:off x="384048" y="5209519"/>
            <a:ext cx="5257800" cy="612648"/>
          </a:xfrm>
          <a:prstGeom prst="rect">
            <a:avLst/>
          </a:prstGeom>
          <a:noFill/>
        </p:spPr>
        <p:txBody>
          <a:bodyPr wrap="square" lIns="0" rIns="0" tIns="0" bIns="0">
            <a:spAutoFit/>
          </a:bodyPr>
          <a:lstStyle/>
          <a:p>
            <a:pPr>
              <a:spcAft>
                <a:spcPts val="0"/>
              </a:spcAft>
            </a:pPr>
            <a:r>
              <a:rPr sz="1800" b="1" i="0">
                <a:solidFill>
                  <a:srgbClr val="00B050"/>
                </a:solidFill>
                <a:latin typeface="Calibri"/>
              </a:rPr>
              <a:t>trained end to end</a:t>
            </a:r>
            <a:r>
              <a:rPr sz="1800" b="0" i="0">
                <a:solidFill>
                  <a:srgbClr val="000000"/>
                </a:solidFill>
                <a:latin typeface="Calibri"/>
              </a:rPr>
              <a:t>: the encoder learns to put into c what the decoder needs</a:t>
            </a:r>
          </a:p>
        </p:txBody>
      </p:sp>
      <p:pic>
        <p:nvPicPr>
          <p:cNvPr id="11" name="picture" descr="encdec-a-slide.png"/>
          <p:cNvPicPr>
            <a:picLocks noChangeAspect="1"/>
          </p:cNvPicPr>
          <p:nvPr/>
        </p:nvPicPr>
        <p:blipFill>
          <a:blip r:embed="rId6"/>
          <a:stretch>
            <a:fillRect/>
          </a:stretch>
        </p:blipFill>
        <p:spPr>
          <a:xfrm>
            <a:off x="5897880" y="1777400"/>
            <a:ext cx="5989320" cy="394327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B050"/>
                </a:solidFill>
                <a:latin typeface="Calibri"/>
              </a:rPr>
              <a:t>Encoder</a:t>
            </a:r>
            <a:r>
              <a:rPr sz="3200" b="1" i="0">
                <a:solidFill>
                  <a:srgbClr val="000000"/>
                </a:solidFill>
                <a:latin typeface="Calibri"/>
              </a:rPr>
              <a:t>–</a:t>
            </a:r>
            <a:r>
              <a:rPr sz="3200" b="1" i="0">
                <a:solidFill>
                  <a:srgbClr val="362FEC"/>
                </a:solidFill>
                <a:latin typeface="Calibri"/>
              </a:rPr>
              <a:t>Decoders</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The context at every step</a:t>
            </a:r>
          </a:p>
        </p:txBody>
      </p:sp>
      <p:sp>
        <p:nvSpPr>
          <p:cNvPr id="4" name="problem and fix"/>
          <p:cNvSpPr txBox="1"/>
          <p:nvPr/>
        </p:nvSpPr>
        <p:spPr>
          <a:xfrm>
            <a:off x="384048" y="1371600"/>
            <a:ext cx="11430000" cy="411480"/>
          </a:xfrm>
          <a:prstGeom prst="rect">
            <a:avLst/>
          </a:prstGeom>
          <a:noFill/>
        </p:spPr>
        <p:txBody>
          <a:bodyPr wrap="square" lIns="0" rIns="0" tIns="0" bIns="0">
            <a:spAutoFit/>
          </a:bodyPr>
          <a:lstStyle/>
          <a:p>
            <a:pPr>
              <a:spcAft>
                <a:spcPts val="0"/>
              </a:spcAft>
            </a:pPr>
            <a:r>
              <a:rPr sz="1800" b="1" i="0">
                <a:solidFill>
                  <a:srgbClr val="FF0000"/>
                </a:solidFill>
                <a:latin typeface="Calibri"/>
              </a:rPr>
              <a:t>the problem</a:t>
            </a:r>
            <a:r>
              <a:rPr sz="1800" b="0" i="0">
                <a:solidFill>
                  <a:srgbClr val="000000"/>
                </a:solidFill>
                <a:latin typeface="Calibri"/>
              </a:rPr>
              <a:t>: the decoder sees the source once, at the start   →   </a:t>
            </a:r>
            <a:r>
              <a:rPr sz="1800" b="1" i="0">
                <a:solidFill>
                  <a:srgbClr val="00B050"/>
                </a:solidFill>
                <a:latin typeface="Calibri"/>
              </a:rPr>
              <a:t>the fix here</a:t>
            </a:r>
            <a:r>
              <a:rPr sz="1800" b="0" i="0">
                <a:solidFill>
                  <a:srgbClr val="000000"/>
                </a:solidFill>
                <a:latin typeface="Calibri"/>
              </a:rPr>
              <a:t>: give c to every step</a:t>
            </a:r>
          </a:p>
        </p:txBody>
      </p:sp>
      <p:sp>
        <p:nvSpPr>
          <p:cNvPr id="5" name="points"/>
          <p:cNvSpPr txBox="1"/>
          <p:nvPr/>
        </p:nvSpPr>
        <p:spPr>
          <a:xfrm>
            <a:off x="384048" y="1874519"/>
            <a:ext cx="5257800" cy="612648"/>
          </a:xfrm>
          <a:prstGeom prst="rect">
            <a:avLst/>
          </a:prstGeom>
          <a:noFill/>
        </p:spPr>
        <p:txBody>
          <a:bodyPr wrap="square" lIns="0" rIns="0" tIns="0" bIns="0">
            <a:spAutoFit/>
          </a:bodyPr>
          <a:lstStyle/>
          <a:p>
            <a:pPr>
              <a:spcAft>
                <a:spcPts val="0"/>
              </a:spcAft>
            </a:pPr>
            <a:r>
              <a:rPr sz="1800" b="1" i="0">
                <a:solidFill>
                  <a:srgbClr val="00B050"/>
                </a:solidFill>
                <a:latin typeface="Calibri"/>
              </a:rPr>
              <a:t>Cho et al. (2014a)</a:t>
            </a:r>
            <a:r>
              <a:rPr sz="1800" b="0" i="0">
                <a:solidFill>
                  <a:srgbClr val="000000"/>
                </a:solidFill>
                <a:latin typeface="Calibri"/>
              </a:rPr>
              <a:t>, the “RNN Encoder–Decoder”: c enters every decoder update and the output</a:t>
            </a:r>
          </a:p>
        </p:txBody>
      </p:sp>
      <p:pic>
        <p:nvPicPr>
          <p:cNvPr id="6" name="eq dec_c" descr="dec_c.png"/>
          <p:cNvPicPr>
            <a:picLocks noChangeAspect="1"/>
          </p:cNvPicPr>
          <p:nvPr/>
        </p:nvPicPr>
        <p:blipFill>
          <a:blip r:embed="rId3"/>
          <a:stretch>
            <a:fillRect/>
          </a:stretch>
        </p:blipFill>
        <p:spPr>
          <a:xfrm>
            <a:off x="612647" y="2532887"/>
            <a:ext cx="2457907" cy="302849"/>
          </a:xfrm>
          <a:prstGeom prst="rect">
            <a:avLst/>
          </a:prstGeom>
        </p:spPr>
      </p:pic>
      <p:pic>
        <p:nvPicPr>
          <p:cNvPr id="7" name="eq out_c" descr="out_c.png"/>
          <p:cNvPicPr>
            <a:picLocks noChangeAspect="1"/>
          </p:cNvPicPr>
          <p:nvPr/>
        </p:nvPicPr>
        <p:blipFill>
          <a:blip r:embed="rId4"/>
          <a:stretch>
            <a:fillRect/>
          </a:stretch>
        </p:blipFill>
        <p:spPr>
          <a:xfrm>
            <a:off x="612647" y="2927177"/>
            <a:ext cx="3122858" cy="302849"/>
          </a:xfrm>
          <a:prstGeom prst="rect">
            <a:avLst/>
          </a:prstGeom>
        </p:spPr>
      </p:pic>
      <p:sp>
        <p:nvSpPr>
          <p:cNvPr id="8" name="points"/>
          <p:cNvSpPr txBox="1"/>
          <p:nvPr/>
        </p:nvSpPr>
        <p:spPr>
          <a:xfrm>
            <a:off x="384048" y="3559210"/>
            <a:ext cx="5257800" cy="612648"/>
          </a:xfrm>
          <a:prstGeom prst="rect">
            <a:avLst/>
          </a:prstGeom>
          <a:noFill/>
        </p:spPr>
        <p:txBody>
          <a:bodyPr wrap="square" lIns="0" rIns="0" tIns="0" bIns="0">
            <a:spAutoFit/>
          </a:bodyPr>
          <a:lstStyle/>
          <a:p>
            <a:pPr>
              <a:spcAft>
                <a:spcPts val="0"/>
              </a:spcAft>
            </a:pPr>
            <a:r>
              <a:rPr sz="1800" b="0" i="0">
                <a:solidFill>
                  <a:srgbClr val="000000"/>
                </a:solidFill>
                <a:latin typeface="Calibri"/>
              </a:rPr>
              <a:t>every prediction is one step from c, however long the prefix</a:t>
            </a:r>
          </a:p>
        </p:txBody>
      </p:sp>
      <p:sp>
        <p:nvSpPr>
          <p:cNvPr id="9" name="points"/>
          <p:cNvSpPr txBox="1"/>
          <p:nvPr/>
        </p:nvSpPr>
        <p:spPr>
          <a:xfrm>
            <a:off x="384048" y="4455322"/>
            <a:ext cx="5257800" cy="612648"/>
          </a:xfrm>
          <a:prstGeom prst="rect">
            <a:avLst/>
          </a:prstGeom>
          <a:noFill/>
        </p:spPr>
        <p:txBody>
          <a:bodyPr wrap="square" lIns="0" rIns="0" tIns="0" bIns="0">
            <a:spAutoFit/>
          </a:bodyPr>
          <a:lstStyle/>
          <a:p>
            <a:pPr>
              <a:spcAft>
                <a:spcPts val="0"/>
              </a:spcAft>
            </a:pPr>
            <a:r>
              <a:rPr sz="1800" b="0" i="0">
                <a:solidFill>
                  <a:srgbClr val="000000"/>
                </a:solidFill>
                <a:latin typeface="Calibri"/>
              </a:rPr>
              <a:t>used to score phrase pairs in a phrase-based system: BLEU 33.30 → 33.87</a:t>
            </a:r>
          </a:p>
        </p:txBody>
      </p:sp>
      <p:sp>
        <p:nvSpPr>
          <p:cNvPr id="10" name="points"/>
          <p:cNvSpPr txBox="1"/>
          <p:nvPr/>
        </p:nvSpPr>
        <p:spPr>
          <a:xfrm>
            <a:off x="384048" y="5351434"/>
            <a:ext cx="5257800" cy="612648"/>
          </a:xfrm>
          <a:prstGeom prst="rect">
            <a:avLst/>
          </a:prstGeom>
          <a:noFill/>
        </p:spPr>
        <p:txBody>
          <a:bodyPr wrap="square" lIns="0" rIns="0" tIns="0" bIns="0">
            <a:spAutoFit/>
          </a:bodyPr>
          <a:lstStyle/>
          <a:p>
            <a:pPr>
              <a:spcAft>
                <a:spcPts val="0"/>
              </a:spcAft>
            </a:pPr>
            <a:r>
              <a:rPr sz="1800" b="1" i="0">
                <a:solidFill>
                  <a:srgbClr val="FF0000"/>
                </a:solidFill>
                <a:latin typeface="Calibri"/>
              </a:rPr>
              <a:t>still one summary for the whole source</a:t>
            </a:r>
            <a:r>
              <a:rPr sz="1800" b="0" i="0">
                <a:solidFill>
                  <a:srgbClr val="000000"/>
                </a:solidFill>
                <a:latin typeface="Calibri"/>
              </a:rPr>
              <a:t>: 5 words or 50, the same number of numbers (Part 3 removes it)</a:t>
            </a:r>
          </a:p>
        </p:txBody>
      </p:sp>
      <p:pic>
        <p:nvPicPr>
          <p:cNvPr id="11" name="picture" descr="encdec-b-slide.png"/>
          <p:cNvPicPr>
            <a:picLocks noChangeAspect="1"/>
          </p:cNvPicPr>
          <p:nvPr/>
        </p:nvPicPr>
        <p:blipFill>
          <a:blip r:embed="rId5"/>
          <a:stretch>
            <a:fillRect/>
          </a:stretch>
        </p:blipFill>
        <p:spPr>
          <a:xfrm>
            <a:off x="5897880" y="2051720"/>
            <a:ext cx="5989320" cy="394327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B050"/>
                </a:solidFill>
                <a:latin typeface="Calibri"/>
              </a:rPr>
              <a:t>Encoder</a:t>
            </a:r>
            <a:r>
              <a:rPr sz="3200" b="1" i="0">
                <a:solidFill>
                  <a:srgbClr val="000000"/>
                </a:solidFill>
                <a:latin typeface="Calibri"/>
              </a:rPr>
              <a:t>–</a:t>
            </a:r>
            <a:r>
              <a:rPr sz="3200" b="1" i="0">
                <a:solidFill>
                  <a:srgbClr val="362FEC"/>
                </a:solidFill>
                <a:latin typeface="Calibri"/>
              </a:rPr>
              <a:t>Decoders</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Recurrent cells</a:t>
            </a:r>
          </a:p>
        </p:txBody>
      </p:sp>
      <p:sp>
        <p:nvSpPr>
          <p:cNvPr id="4" name="problem and fix"/>
          <p:cNvSpPr txBox="1"/>
          <p:nvPr/>
        </p:nvSpPr>
        <p:spPr>
          <a:xfrm>
            <a:off x="384048" y="1371600"/>
            <a:ext cx="11430000" cy="411480"/>
          </a:xfrm>
          <a:prstGeom prst="rect">
            <a:avLst/>
          </a:prstGeom>
          <a:noFill/>
        </p:spPr>
        <p:txBody>
          <a:bodyPr wrap="square" lIns="0" rIns="0" tIns="0" bIns="0">
            <a:spAutoFit/>
          </a:bodyPr>
          <a:lstStyle/>
          <a:p>
            <a:pPr>
              <a:spcAft>
                <a:spcPts val="0"/>
              </a:spcAft>
            </a:pPr>
            <a:r>
              <a:rPr sz="1800" b="1" i="0">
                <a:solidFill>
                  <a:srgbClr val="FF0000"/>
                </a:solidFill>
                <a:latin typeface="Calibri"/>
              </a:rPr>
              <a:t>the problem</a:t>
            </a:r>
            <a:r>
              <a:rPr sz="1800" b="0" i="0">
                <a:solidFill>
                  <a:srgbClr val="000000"/>
                </a:solidFill>
                <a:latin typeface="Calibri"/>
              </a:rPr>
              <a:t>: a plain RNN forgets along a long sentence   →   </a:t>
            </a:r>
            <a:r>
              <a:rPr sz="1800" b="1" i="0">
                <a:solidFill>
                  <a:srgbClr val="00B050"/>
                </a:solidFill>
                <a:latin typeface="Calibri"/>
              </a:rPr>
              <a:t>the fix here</a:t>
            </a:r>
            <a:r>
              <a:rPr sz="1800" b="0" i="0">
                <a:solidFill>
                  <a:srgbClr val="000000"/>
                </a:solidFill>
                <a:latin typeface="Calibri"/>
              </a:rPr>
              <a:t>: gated cells, LSTM and GRU</a:t>
            </a:r>
          </a:p>
        </p:txBody>
      </p:sp>
      <p:sp>
        <p:nvSpPr>
          <p:cNvPr id="5" name="points"/>
          <p:cNvSpPr txBox="1"/>
          <p:nvPr/>
        </p:nvSpPr>
        <p:spPr>
          <a:xfrm>
            <a:off x="384048" y="1874519"/>
            <a:ext cx="5257800" cy="896112"/>
          </a:xfrm>
          <a:prstGeom prst="rect">
            <a:avLst/>
          </a:prstGeom>
          <a:noFill/>
        </p:spPr>
        <p:txBody>
          <a:bodyPr wrap="square" lIns="0" rIns="0" tIns="0" bIns="0">
            <a:spAutoFit/>
          </a:bodyPr>
          <a:lstStyle/>
          <a:p>
            <a:pPr>
              <a:spcAft>
                <a:spcPts val="0"/>
              </a:spcAft>
            </a:pPr>
            <a:r>
              <a:rPr sz="1800" b="1" i="0">
                <a:solidFill>
                  <a:srgbClr val="595959"/>
                </a:solidFill>
                <a:latin typeface="Calibri"/>
              </a:rPr>
              <a:t>a plain RNN</a:t>
            </a:r>
            <a:r>
              <a:rPr sz="1800" b="0" i="0">
                <a:solidFill>
                  <a:srgbClr val="000000"/>
                </a:solidFill>
                <a:latin typeface="Calibri"/>
              </a:rPr>
              <a:t>: rewrites its state through tanh at every step; information and gradients fade over a long sentence</a:t>
            </a:r>
          </a:p>
        </p:txBody>
      </p:sp>
      <p:pic>
        <p:nvPicPr>
          <p:cNvPr id="6" name="eq rnn" descr="rnn.png"/>
          <p:cNvPicPr>
            <a:picLocks noChangeAspect="1"/>
          </p:cNvPicPr>
          <p:nvPr/>
        </p:nvPicPr>
        <p:blipFill>
          <a:blip r:embed="rId3"/>
          <a:stretch>
            <a:fillRect/>
          </a:stretch>
        </p:blipFill>
        <p:spPr>
          <a:xfrm>
            <a:off x="612647" y="2816352"/>
            <a:ext cx="2919222" cy="274320"/>
          </a:xfrm>
          <a:prstGeom prst="rect">
            <a:avLst/>
          </a:prstGeom>
        </p:spPr>
      </p:pic>
      <p:sp>
        <p:nvSpPr>
          <p:cNvPr id="7" name="points"/>
          <p:cNvSpPr txBox="1"/>
          <p:nvPr/>
        </p:nvSpPr>
        <p:spPr>
          <a:xfrm>
            <a:off x="384048" y="3419856"/>
            <a:ext cx="5257800" cy="612648"/>
          </a:xfrm>
          <a:prstGeom prst="rect">
            <a:avLst/>
          </a:prstGeom>
          <a:noFill/>
        </p:spPr>
        <p:txBody>
          <a:bodyPr wrap="square" lIns="0" rIns="0" tIns="0" bIns="0">
            <a:spAutoFit/>
          </a:bodyPr>
          <a:lstStyle/>
          <a:p>
            <a:pPr>
              <a:spcAft>
                <a:spcPts val="0"/>
              </a:spcAft>
            </a:pPr>
            <a:r>
              <a:rPr sz="1800" b="1" i="0">
                <a:solidFill>
                  <a:srgbClr val="362FEC"/>
                </a:solidFill>
                <a:latin typeface="Calibri"/>
              </a:rPr>
              <a:t>LSTM</a:t>
            </a:r>
            <a:r>
              <a:rPr sz="1800" b="0" i="0">
                <a:solidFill>
                  <a:srgbClr val="000000"/>
                </a:solidFill>
                <a:latin typeface="Calibri"/>
              </a:rPr>
              <a:t>: a memory cell only scaled by a gate and added to</a:t>
            </a:r>
          </a:p>
        </p:txBody>
      </p:sp>
      <p:pic>
        <p:nvPicPr>
          <p:cNvPr id="8" name="eq lstm" descr="lstm.png"/>
          <p:cNvPicPr>
            <a:picLocks noChangeAspect="1"/>
          </p:cNvPicPr>
          <p:nvPr/>
        </p:nvPicPr>
        <p:blipFill>
          <a:blip r:embed="rId4"/>
          <a:stretch>
            <a:fillRect/>
          </a:stretch>
        </p:blipFill>
        <p:spPr>
          <a:xfrm>
            <a:off x="612647" y="4078224"/>
            <a:ext cx="2425446" cy="274320"/>
          </a:xfrm>
          <a:prstGeom prst="rect">
            <a:avLst/>
          </a:prstGeom>
        </p:spPr>
      </p:pic>
      <p:sp>
        <p:nvSpPr>
          <p:cNvPr id="9" name="points"/>
          <p:cNvSpPr txBox="1"/>
          <p:nvPr/>
        </p:nvSpPr>
        <p:spPr>
          <a:xfrm>
            <a:off x="384048" y="4681728"/>
            <a:ext cx="5257800" cy="612648"/>
          </a:xfrm>
          <a:prstGeom prst="rect">
            <a:avLst/>
          </a:prstGeom>
          <a:noFill/>
        </p:spPr>
        <p:txBody>
          <a:bodyPr wrap="square" lIns="0" rIns="0" tIns="0" bIns="0">
            <a:spAutoFit/>
          </a:bodyPr>
          <a:lstStyle/>
          <a:p>
            <a:pPr>
              <a:spcAft>
                <a:spcPts val="0"/>
              </a:spcAft>
            </a:pPr>
            <a:r>
              <a:rPr sz="1800" b="1" i="0">
                <a:solidFill>
                  <a:srgbClr val="00B050"/>
                </a:solidFill>
                <a:latin typeface="Calibri"/>
              </a:rPr>
              <a:t>GRU</a:t>
            </a:r>
            <a:r>
              <a:rPr sz="1800" b="0" i="0">
                <a:solidFill>
                  <a:srgbClr val="000000"/>
                </a:solidFill>
                <a:latin typeface="Calibri"/>
              </a:rPr>
              <a:t> (Cho et al., 2014a): two gates; the state is the memory</a:t>
            </a:r>
          </a:p>
        </p:txBody>
      </p:sp>
      <p:pic>
        <p:nvPicPr>
          <p:cNvPr id="10" name="eq gru" descr="gru.png"/>
          <p:cNvPicPr>
            <a:picLocks noChangeAspect="1"/>
          </p:cNvPicPr>
          <p:nvPr/>
        </p:nvPicPr>
        <p:blipFill>
          <a:blip r:embed="rId5"/>
          <a:stretch>
            <a:fillRect/>
          </a:stretch>
        </p:blipFill>
        <p:spPr>
          <a:xfrm>
            <a:off x="612647" y="5340096"/>
            <a:ext cx="2946654" cy="326898"/>
          </a:xfrm>
          <a:prstGeom prst="rect">
            <a:avLst/>
          </a:prstGeom>
        </p:spPr>
      </p:pic>
      <p:sp>
        <p:nvSpPr>
          <p:cNvPr id="11" name="points"/>
          <p:cNvSpPr txBox="1"/>
          <p:nvPr/>
        </p:nvSpPr>
        <p:spPr>
          <a:xfrm>
            <a:off x="384048" y="5996178"/>
            <a:ext cx="5257800" cy="612648"/>
          </a:xfrm>
          <a:prstGeom prst="rect">
            <a:avLst/>
          </a:prstGeom>
          <a:noFill/>
        </p:spPr>
        <p:txBody>
          <a:bodyPr wrap="square" lIns="0" rIns="0" tIns="0" bIns="0">
            <a:spAutoFit/>
          </a:bodyPr>
          <a:lstStyle/>
          <a:p>
            <a:pPr>
              <a:spcAft>
                <a:spcPts val="0"/>
              </a:spcAft>
            </a:pPr>
            <a:r>
              <a:rPr sz="1800" b="0" i="0">
                <a:solidFill>
                  <a:srgbClr val="000000"/>
                </a:solidFill>
                <a:latin typeface="Calibri"/>
              </a:rPr>
              <a:t>the roles, the training and the context stay the same</a:t>
            </a:r>
          </a:p>
        </p:txBody>
      </p:sp>
      <p:pic>
        <p:nvPicPr>
          <p:cNvPr id="12" name="picture" descr="cells_a.png"/>
          <p:cNvPicPr>
            <a:picLocks noChangeAspect="1"/>
          </p:cNvPicPr>
          <p:nvPr/>
        </p:nvPicPr>
        <p:blipFill>
          <a:blip r:embed="rId6"/>
          <a:stretch>
            <a:fillRect/>
          </a:stretch>
        </p:blipFill>
        <p:spPr>
          <a:xfrm>
            <a:off x="6949722" y="1920240"/>
            <a:ext cx="3885634" cy="4206240"/>
          </a:xfrm>
          <a:prstGeom prst="rect">
            <a:avLst/>
          </a:prstGeom>
        </p:spPr>
      </p:pic>
      <p:pic>
        <p:nvPicPr>
          <p:cNvPr id="13" name="picture" descr="cells_b.png"/>
          <p:cNvPicPr>
            <a:picLocks noChangeAspect="1"/>
          </p:cNvPicPr>
          <p:nvPr/>
        </p:nvPicPr>
        <p:blipFill>
          <a:blip r:embed="rId7"/>
          <a:stretch>
            <a:fillRect/>
          </a:stretch>
        </p:blipFill>
        <p:spPr>
          <a:xfrm>
            <a:off x="6949722" y="1920240"/>
            <a:ext cx="3885634" cy="4206240"/>
          </a:xfrm>
          <a:prstGeom prst="rect">
            <a:avLst/>
          </a:prstGeom>
        </p:spPr>
      </p:pic>
      <p:pic>
        <p:nvPicPr>
          <p:cNvPr id="14" name="picture" descr="cells_c.png"/>
          <p:cNvPicPr>
            <a:picLocks noChangeAspect="1"/>
          </p:cNvPicPr>
          <p:nvPr/>
        </p:nvPicPr>
        <p:blipFill>
          <a:blip r:embed="rId8"/>
          <a:stretch>
            <a:fillRect/>
          </a:stretch>
        </p:blipFill>
        <p:spPr>
          <a:xfrm>
            <a:off x="6949722" y="1920240"/>
            <a:ext cx="3885634" cy="42062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xit" presetSubtype="0" fill="hold" grpId="1" nodeType="withEffect">
                                  <p:stCondLst>
                                    <p:cond delay="0"/>
                                  </p:stCondLst>
                                  <p:childTnLst>
                                    <p:set>
                                      <p:cBhvr>
                                        <p:cTn id="20" dur="1" fill="hold">
                                          <p:stCondLst>
                                            <p:cond delay="0"/>
                                          </p:stCondLst>
                                        </p:cTn>
                                        <p:tgtEl>
                                          <p:spTgt spid="12"/>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13"/>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B050"/>
                </a:solidFill>
                <a:latin typeface="Calibri"/>
              </a:rPr>
              <a:t>Encoder</a:t>
            </a:r>
            <a:r>
              <a:rPr sz="3200" b="1" i="0">
                <a:solidFill>
                  <a:srgbClr val="000000"/>
                </a:solidFill>
                <a:latin typeface="Calibri"/>
              </a:rPr>
              <a:t>–</a:t>
            </a:r>
            <a:r>
              <a:rPr sz="3200" b="1" i="0">
                <a:solidFill>
                  <a:srgbClr val="362FEC"/>
                </a:solidFill>
                <a:latin typeface="Calibri"/>
              </a:rPr>
              <a:t>Decoders</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A bidirectional encoder, a causal decoder</a:t>
            </a:r>
          </a:p>
        </p:txBody>
      </p:sp>
      <p:sp>
        <p:nvSpPr>
          <p:cNvPr id="4" name="problem and fix"/>
          <p:cNvSpPr txBox="1"/>
          <p:nvPr/>
        </p:nvSpPr>
        <p:spPr>
          <a:xfrm>
            <a:off x="384048" y="1371600"/>
            <a:ext cx="11430000" cy="411480"/>
          </a:xfrm>
          <a:prstGeom prst="rect">
            <a:avLst/>
          </a:prstGeom>
          <a:noFill/>
        </p:spPr>
        <p:txBody>
          <a:bodyPr wrap="square" lIns="0" rIns="0" tIns="0" bIns="0">
            <a:spAutoFit/>
          </a:bodyPr>
          <a:lstStyle/>
          <a:p>
            <a:pPr>
              <a:spcAft>
                <a:spcPts val="0"/>
              </a:spcAft>
            </a:pPr>
            <a:r>
              <a:rPr sz="1800" b="1" i="0">
                <a:solidFill>
                  <a:srgbClr val="FF0000"/>
                </a:solidFill>
                <a:latin typeface="Calibri"/>
              </a:rPr>
              <a:t>the problem</a:t>
            </a:r>
            <a:r>
              <a:rPr sz="1800" b="0" i="0">
                <a:solidFill>
                  <a:srgbClr val="000000"/>
                </a:solidFill>
                <a:latin typeface="Calibri"/>
              </a:rPr>
              <a:t>: a left-to-right state knows only the words before it   →   </a:t>
            </a:r>
            <a:r>
              <a:rPr sz="1800" b="1" i="0">
                <a:solidFill>
                  <a:srgbClr val="00B050"/>
                </a:solidFill>
                <a:latin typeface="Calibri"/>
              </a:rPr>
              <a:t>the fix here</a:t>
            </a:r>
            <a:r>
              <a:rPr sz="1800" b="0" i="0">
                <a:solidFill>
                  <a:srgbClr val="000000"/>
                </a:solidFill>
                <a:latin typeface="Calibri"/>
              </a:rPr>
              <a:t>: read the source both ways</a:t>
            </a:r>
          </a:p>
        </p:txBody>
      </p:sp>
      <p:sp>
        <p:nvSpPr>
          <p:cNvPr id="5" name="points"/>
          <p:cNvSpPr txBox="1"/>
          <p:nvPr/>
        </p:nvSpPr>
        <p:spPr>
          <a:xfrm>
            <a:off x="384048" y="1874519"/>
            <a:ext cx="5257800" cy="612648"/>
          </a:xfrm>
          <a:prstGeom prst="rect">
            <a:avLst/>
          </a:prstGeom>
          <a:noFill/>
        </p:spPr>
        <p:txBody>
          <a:bodyPr wrap="square" lIns="0" rIns="0" tIns="0" bIns="0">
            <a:spAutoFit/>
          </a:bodyPr>
          <a:lstStyle/>
          <a:p>
            <a:pPr>
              <a:spcAft>
                <a:spcPts val="0"/>
              </a:spcAft>
            </a:pPr>
            <a:r>
              <a:rPr sz="1800" b="0" i="0">
                <a:solidFill>
                  <a:srgbClr val="000000"/>
                </a:solidFill>
                <a:latin typeface="Calibri"/>
              </a:rPr>
              <a:t>the source is given in full before translation begins</a:t>
            </a:r>
          </a:p>
        </p:txBody>
      </p:sp>
      <p:sp>
        <p:nvSpPr>
          <p:cNvPr id="6" name="points"/>
          <p:cNvSpPr txBox="1"/>
          <p:nvPr/>
        </p:nvSpPr>
        <p:spPr>
          <a:xfrm>
            <a:off x="384048" y="2770631"/>
            <a:ext cx="5257800" cy="612648"/>
          </a:xfrm>
          <a:prstGeom prst="rect">
            <a:avLst/>
          </a:prstGeom>
          <a:noFill/>
        </p:spPr>
        <p:txBody>
          <a:bodyPr wrap="square" lIns="0" rIns="0" tIns="0" bIns="0">
            <a:spAutoFit/>
          </a:bodyPr>
          <a:lstStyle/>
          <a:p>
            <a:pPr>
              <a:spcAft>
                <a:spcPts val="0"/>
              </a:spcAft>
            </a:pPr>
            <a:r>
              <a:rPr sz="1800" b="1" i="0">
                <a:solidFill>
                  <a:srgbClr val="00B050"/>
                </a:solidFill>
                <a:latin typeface="Calibri"/>
              </a:rPr>
              <a:t>bidirectional encoder</a:t>
            </a:r>
            <a:r>
              <a:rPr sz="1800" b="0" i="0">
                <a:solidFill>
                  <a:srgbClr val="000000"/>
                </a:solidFill>
                <a:latin typeface="Calibri"/>
              </a:rPr>
              <a:t>: one RNN left to right, one right to left; join their states</a:t>
            </a:r>
          </a:p>
        </p:txBody>
      </p:sp>
      <p:pic>
        <p:nvPicPr>
          <p:cNvPr id="7" name="eq bidir" descr="bidir.png"/>
          <p:cNvPicPr>
            <a:picLocks noChangeAspect="1"/>
          </p:cNvPicPr>
          <p:nvPr/>
        </p:nvPicPr>
        <p:blipFill>
          <a:blip r:embed="rId3"/>
          <a:stretch>
            <a:fillRect/>
          </a:stretch>
        </p:blipFill>
        <p:spPr>
          <a:xfrm>
            <a:off x="612647" y="3428999"/>
            <a:ext cx="1348740" cy="349758"/>
          </a:xfrm>
          <a:prstGeom prst="rect">
            <a:avLst/>
          </a:prstGeom>
        </p:spPr>
      </p:pic>
      <p:sp>
        <p:nvSpPr>
          <p:cNvPr id="8" name="points"/>
          <p:cNvSpPr txBox="1"/>
          <p:nvPr/>
        </p:nvSpPr>
        <p:spPr>
          <a:xfrm>
            <a:off x="384048" y="4107941"/>
            <a:ext cx="5257800" cy="612648"/>
          </a:xfrm>
          <a:prstGeom prst="rect">
            <a:avLst/>
          </a:prstGeom>
          <a:noFill/>
        </p:spPr>
        <p:txBody>
          <a:bodyPr wrap="square" lIns="0" rIns="0" tIns="0" bIns="0">
            <a:spAutoFit/>
          </a:bodyPr>
          <a:lstStyle/>
          <a:p>
            <a:pPr>
              <a:spcAft>
                <a:spcPts val="0"/>
              </a:spcAft>
            </a:pPr>
            <a:r>
              <a:rPr sz="1800" b="0" i="0">
                <a:solidFill>
                  <a:srgbClr val="000000"/>
                </a:solidFill>
                <a:latin typeface="Calibri"/>
              </a:rPr>
              <a:t>the state of each word summarizes </a:t>
            </a:r>
            <a:r>
              <a:rPr sz="1800" b="1" i="0">
                <a:solidFill>
                  <a:srgbClr val="00B050"/>
                </a:solidFill>
                <a:latin typeface="Calibri"/>
              </a:rPr>
              <a:t>the whole sentence around it</a:t>
            </a:r>
          </a:p>
        </p:txBody>
      </p:sp>
      <p:sp>
        <p:nvSpPr>
          <p:cNvPr id="9" name="points"/>
          <p:cNvSpPr txBox="1"/>
          <p:nvPr/>
        </p:nvSpPr>
        <p:spPr>
          <a:xfrm>
            <a:off x="384048" y="5004053"/>
            <a:ext cx="5257800" cy="896112"/>
          </a:xfrm>
          <a:prstGeom prst="rect">
            <a:avLst/>
          </a:prstGeom>
          <a:noFill/>
        </p:spPr>
        <p:txBody>
          <a:bodyPr wrap="square" lIns="0" rIns="0" tIns="0" bIns="0">
            <a:spAutoFit/>
          </a:bodyPr>
          <a:lstStyle/>
          <a:p>
            <a:pPr>
              <a:spcAft>
                <a:spcPts val="0"/>
              </a:spcAft>
            </a:pPr>
            <a:r>
              <a:rPr sz="1800" b="1" i="0">
                <a:solidFill>
                  <a:srgbClr val="362FEC"/>
                </a:solidFill>
                <a:latin typeface="Calibri"/>
              </a:rPr>
              <a:t>causal decoder</a:t>
            </a:r>
            <a:r>
              <a:rPr sz="1800" b="0" i="0">
                <a:solidFill>
                  <a:srgbClr val="000000"/>
                </a:solidFill>
                <a:latin typeface="Calibri"/>
              </a:rPr>
              <a:t>: each prediction reads only the words before it; in training a decoder that read ahead would copy its answer</a:t>
            </a:r>
          </a:p>
        </p:txBody>
      </p:sp>
      <p:pic>
        <p:nvPicPr>
          <p:cNvPr id="10" name="picture" descr="bidir.png"/>
          <p:cNvPicPr>
            <a:picLocks noChangeAspect="1"/>
          </p:cNvPicPr>
          <p:nvPr/>
        </p:nvPicPr>
        <p:blipFill>
          <a:blip r:embed="rId4"/>
          <a:stretch>
            <a:fillRect/>
          </a:stretch>
        </p:blipFill>
        <p:spPr>
          <a:xfrm>
            <a:off x="5897880" y="2423727"/>
            <a:ext cx="5989320" cy="31992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362FEC"/>
                </a:solidFill>
                <a:latin typeface="Calibri"/>
              </a:rPr>
              <a:t>Sequence to Sequence</a:t>
            </a:r>
            <a:r>
              <a:rPr sz="3200" b="1" i="0">
                <a:solidFill>
                  <a:srgbClr val="000000"/>
                </a:solidFill>
                <a:latin typeface="Calibri"/>
              </a:rPr>
              <a:t>: a Complete Neural Translator</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Sutskever et al. (2014): the whole translator</a:t>
            </a:r>
          </a:p>
        </p:txBody>
      </p:sp>
      <p:sp>
        <p:nvSpPr>
          <p:cNvPr id="4" name="points"/>
          <p:cNvSpPr txBox="1"/>
          <p:nvPr/>
        </p:nvSpPr>
        <p:spPr>
          <a:xfrm>
            <a:off x="384048" y="1417320"/>
            <a:ext cx="5257800" cy="4846320"/>
          </a:xfrm>
          <a:prstGeom prst="rect">
            <a:avLst/>
          </a:prstGeom>
          <a:noFill/>
        </p:spPr>
        <p:txBody>
          <a:bodyPr wrap="square" lIns="0" rIns="0" tIns="0" bIns="0">
            <a:spAutoFit/>
          </a:bodyPr>
          <a:lstStyle/>
          <a:p>
            <a:pPr>
              <a:spcAft>
                <a:spcPts val="1600"/>
              </a:spcAft>
            </a:pPr>
            <a:r>
              <a:rPr sz="1800" b="1" i="0">
                <a:solidFill>
                  <a:srgbClr val="362FEC"/>
                </a:solidFill>
                <a:latin typeface="Calibri"/>
              </a:rPr>
              <a:t>one network is the whole translator</a:t>
            </a:r>
            <a:r>
              <a:rPr sz="1800" b="0" i="0">
                <a:solidFill>
                  <a:srgbClr val="000000"/>
                </a:solidFill>
                <a:latin typeface="Calibri"/>
              </a:rPr>
              <a:t>, trained on sentence pairs alone</a:t>
            </a:r>
          </a:p>
          <a:p>
            <a:pPr>
              <a:spcAft>
                <a:spcPts val="1600"/>
              </a:spcAft>
            </a:pPr>
            <a:r>
              <a:rPr sz="1800" b="1" i="0">
                <a:solidFill>
                  <a:srgbClr val="00B050"/>
                </a:solidFill>
                <a:latin typeface="Calibri"/>
              </a:rPr>
              <a:t>encoder and decoder</a:t>
            </a:r>
            <a:r>
              <a:rPr sz="1800" b="0" i="0">
                <a:solidFill>
                  <a:srgbClr val="000000"/>
                </a:solidFill>
                <a:latin typeface="Calibri"/>
              </a:rPr>
              <a:t>: deep LSTMs</a:t>
            </a:r>
          </a:p>
          <a:p>
            <a:pPr>
              <a:spcAft>
                <a:spcPts val="1600"/>
              </a:spcAft>
            </a:pPr>
            <a:r>
              <a:rPr sz="1800" b="1" i="0">
                <a:solidFill>
                  <a:srgbClr val="FF0000"/>
                </a:solidFill>
                <a:latin typeface="Calibri"/>
              </a:rPr>
              <a:t>the final states</a:t>
            </a:r>
            <a:r>
              <a:rPr sz="1800" b="0" i="0">
                <a:solidFill>
                  <a:srgbClr val="000000"/>
                </a:solidFill>
                <a:latin typeface="Calibri"/>
              </a:rPr>
              <a:t> of the encoder start the decoder: the only route from the source</a:t>
            </a:r>
          </a:p>
          <a:p>
            <a:pPr>
              <a:spcAft>
                <a:spcPts val="1600"/>
              </a:spcAft>
            </a:pPr>
            <a:r>
              <a:rPr sz="1800" b="0" i="0">
                <a:solidFill>
                  <a:srgbClr val="000000"/>
                </a:solidFill>
                <a:latin typeface="Calibri"/>
              </a:rPr>
              <a:t>two choices made it work: </a:t>
            </a:r>
            <a:r>
              <a:rPr sz="1800" b="1" i="0">
                <a:solidFill>
                  <a:srgbClr val="362FEC"/>
                </a:solidFill>
                <a:latin typeface="Calibri"/>
              </a:rPr>
              <a:t>depth</a:t>
            </a:r>
            <a:r>
              <a:rPr sz="1800" b="0" i="0">
                <a:solidFill>
                  <a:srgbClr val="000000"/>
                </a:solidFill>
                <a:latin typeface="Calibri"/>
              </a:rPr>
              <a:t>, and </a:t>
            </a:r>
            <a:r>
              <a:rPr sz="1800" b="1" i="0">
                <a:solidFill>
                  <a:srgbClr val="362FEC"/>
                </a:solidFill>
                <a:latin typeface="Calibri"/>
              </a:rPr>
              <a:t>reading the source backwards</a:t>
            </a:r>
          </a:p>
        </p:txBody>
      </p:sp>
      <p:pic>
        <p:nvPicPr>
          <p:cNvPr id="5" name="picture" descr="paper-sutskever-redraw.png"/>
          <p:cNvPicPr>
            <a:picLocks noChangeAspect="1"/>
          </p:cNvPicPr>
          <p:nvPr/>
        </p:nvPicPr>
        <p:blipFill>
          <a:blip r:embed="rId3"/>
          <a:stretch>
            <a:fillRect/>
          </a:stretch>
        </p:blipFill>
        <p:spPr>
          <a:xfrm>
            <a:off x="5897880" y="2291387"/>
            <a:ext cx="5989320" cy="2348376"/>
          </a:xfrm>
          <a:prstGeom prst="rect">
            <a:avLst/>
          </a:prstGeom>
        </p:spPr>
      </p:pic>
      <p:sp>
        <p:nvSpPr>
          <p:cNvPr id="6" name="description"/>
          <p:cNvSpPr txBox="1"/>
          <p:nvPr/>
        </p:nvSpPr>
        <p:spPr>
          <a:xfrm>
            <a:off x="5715000" y="4685483"/>
            <a:ext cx="6355080" cy="457200"/>
          </a:xfrm>
          <a:prstGeom prst="rect">
            <a:avLst/>
          </a:prstGeom>
          <a:noFill/>
        </p:spPr>
        <p:txBody>
          <a:bodyPr wrap="square" lIns="0" rIns="0" tIns="0" bIns="0">
            <a:spAutoFit/>
          </a:bodyPr>
          <a:lstStyle/>
          <a:p>
            <a:pPr algn="ctr">
              <a:spcAft>
                <a:spcPts val="0"/>
              </a:spcAft>
            </a:pPr>
            <a:r>
              <a:rPr sz="1400" b="0" i="0">
                <a:solidFill>
                  <a:srgbClr val="595959"/>
                </a:solidFill>
                <a:latin typeface="Calibri"/>
              </a:rPr>
              <a:t>redrawn from Sutskever et al. (2014), Fig. 1: read ABC, then write WXYZ</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362FEC"/>
                </a:solidFill>
                <a:latin typeface="Calibri"/>
              </a:rPr>
              <a:t>Sequence to Sequence</a:t>
            </a:r>
            <a:r>
              <a:rPr sz="3200" b="1" i="0">
                <a:solidFill>
                  <a:srgbClr val="000000"/>
                </a:solidFill>
                <a:latin typeface="Calibri"/>
              </a:rPr>
              <a:t>: a Complete Neural Translator</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The model: deep recurrent networks</a:t>
            </a:r>
          </a:p>
        </p:txBody>
      </p:sp>
      <p:sp>
        <p:nvSpPr>
          <p:cNvPr id="4" name="problem and fix"/>
          <p:cNvSpPr txBox="1"/>
          <p:nvPr/>
        </p:nvSpPr>
        <p:spPr>
          <a:xfrm>
            <a:off x="384048" y="1371600"/>
            <a:ext cx="11430000" cy="411480"/>
          </a:xfrm>
          <a:prstGeom prst="rect">
            <a:avLst/>
          </a:prstGeom>
          <a:noFill/>
        </p:spPr>
        <p:txBody>
          <a:bodyPr wrap="square" lIns="0" rIns="0" tIns="0" bIns="0">
            <a:spAutoFit/>
          </a:bodyPr>
          <a:lstStyle/>
          <a:p>
            <a:pPr>
              <a:spcAft>
                <a:spcPts val="0"/>
              </a:spcAft>
            </a:pPr>
            <a:r>
              <a:rPr sz="1800" b="1" i="0">
                <a:solidFill>
                  <a:srgbClr val="FF0000"/>
                </a:solidFill>
                <a:latin typeface="Calibri"/>
              </a:rPr>
              <a:t>the problem</a:t>
            </a:r>
            <a:r>
              <a:rPr sz="1800" b="0" i="0">
                <a:solidFill>
                  <a:srgbClr val="000000"/>
                </a:solidFill>
                <a:latin typeface="Calibri"/>
              </a:rPr>
              <a:t>: one layer is shallow   →   </a:t>
            </a:r>
            <a:r>
              <a:rPr sz="1800" b="1" i="0">
                <a:solidFill>
                  <a:srgbClr val="00B050"/>
                </a:solidFill>
                <a:latin typeface="Calibri"/>
              </a:rPr>
              <a:t>the fix here</a:t>
            </a:r>
            <a:r>
              <a:rPr sz="1800" b="0" i="0">
                <a:solidFill>
                  <a:srgbClr val="000000"/>
                </a:solidFill>
                <a:latin typeface="Calibri"/>
              </a:rPr>
              <a:t>: stack layers: four, in Sutskever et al.</a:t>
            </a:r>
          </a:p>
        </p:txBody>
      </p:sp>
      <p:pic>
        <p:nvPicPr>
          <p:cNvPr id="5" name="picture" descr="deep-rnn.png"/>
          <p:cNvPicPr>
            <a:picLocks noChangeAspect="1"/>
          </p:cNvPicPr>
          <p:nvPr/>
        </p:nvPicPr>
        <p:blipFill>
          <a:blip r:embed="rId3"/>
          <a:stretch>
            <a:fillRect/>
          </a:stretch>
        </p:blipFill>
        <p:spPr>
          <a:xfrm>
            <a:off x="1540126" y="1828800"/>
            <a:ext cx="9081267" cy="3337560"/>
          </a:xfrm>
          <a:prstGeom prst="rect">
            <a:avLst/>
          </a:prstGeom>
        </p:spPr>
      </p:pic>
      <p:sp>
        <p:nvSpPr>
          <p:cNvPr id="6" name="points"/>
          <p:cNvSpPr txBox="1"/>
          <p:nvPr/>
        </p:nvSpPr>
        <p:spPr>
          <a:xfrm>
            <a:off x="384048" y="5349240"/>
            <a:ext cx="11338560" cy="731520"/>
          </a:xfrm>
          <a:prstGeom prst="rect">
            <a:avLst/>
          </a:prstGeom>
          <a:noFill/>
        </p:spPr>
        <p:txBody>
          <a:bodyPr wrap="square" lIns="0" rIns="0" tIns="0" bIns="0">
            <a:spAutoFit/>
          </a:bodyPr>
          <a:lstStyle/>
          <a:p>
            <a:pPr>
              <a:spcAft>
                <a:spcPts val="200"/>
              </a:spcAft>
            </a:pPr>
            <a:r>
              <a:rPr sz="1800" b="1" i="0">
                <a:solidFill>
                  <a:srgbClr val="362FEC"/>
                </a:solidFill>
                <a:latin typeface="Calibri"/>
              </a:rPr>
              <a:t>layer ℓ at step t</a:t>
            </a:r>
            <a:r>
              <a:rPr sz="1800" b="0" i="0">
                <a:solidFill>
                  <a:srgbClr val="000000"/>
                </a:solidFill>
                <a:latin typeface="Calibri"/>
              </a:rPr>
              <a:t> reads the layer below at step t, and itself at step t − 1</a:t>
            </a:r>
          </a:p>
          <a:p>
            <a:pPr>
              <a:spcAft>
                <a:spcPts val="200"/>
              </a:spcAft>
            </a:pPr>
            <a:r>
              <a:rPr sz="1800" b="0" i="0">
                <a:solidFill>
                  <a:srgbClr val="000000"/>
                </a:solidFill>
                <a:latin typeface="Calibri"/>
              </a:rPr>
              <a:t>Sutskever et al.: each further layer lowered the perplexity by nearly 10%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362FEC"/>
                </a:solidFill>
                <a:latin typeface="Calibri"/>
              </a:rPr>
              <a:t>Sequence to Sequence</a:t>
            </a:r>
            <a:r>
              <a:rPr sz="3200" b="1" i="0">
                <a:solidFill>
                  <a:srgbClr val="000000"/>
                </a:solidFill>
                <a:latin typeface="Calibri"/>
              </a:rPr>
              <a:t>: a Complete Neural Translator</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The model: two deep LSTMs</a:t>
            </a:r>
          </a:p>
        </p:txBody>
      </p:sp>
      <p:sp>
        <p:nvSpPr>
          <p:cNvPr id="4" name="points"/>
          <p:cNvSpPr txBox="1"/>
          <p:nvPr/>
        </p:nvSpPr>
        <p:spPr>
          <a:xfrm>
            <a:off x="384048" y="1417320"/>
            <a:ext cx="5577840" cy="914400"/>
          </a:xfrm>
          <a:prstGeom prst="rect">
            <a:avLst/>
          </a:prstGeom>
          <a:noFill/>
        </p:spPr>
        <p:txBody>
          <a:bodyPr wrap="square" lIns="0" rIns="0" tIns="0" bIns="0">
            <a:spAutoFit/>
          </a:bodyPr>
          <a:lstStyle/>
          <a:p>
            <a:pPr>
              <a:spcAft>
                <a:spcPts val="400"/>
              </a:spcAft>
            </a:pPr>
            <a:r>
              <a:rPr sz="1800" b="1" i="0">
                <a:solidFill>
                  <a:srgbClr val="362FEC"/>
                </a:solidFill>
                <a:latin typeface="Calibri"/>
              </a:rPr>
              <a:t>two deep LSTMs</a:t>
            </a:r>
            <a:r>
              <a:rPr sz="1800" b="0" i="0">
                <a:solidFill>
                  <a:srgbClr val="000000"/>
                </a:solidFill>
                <a:latin typeface="Calibri"/>
              </a:rPr>
              <a:t>: four layers of 1,000 units each</a:t>
            </a:r>
          </a:p>
          <a:p>
            <a:pPr>
              <a:spcAft>
                <a:spcPts val="400"/>
              </a:spcAft>
            </a:pPr>
            <a:r>
              <a:rPr sz="1800" b="1" i="0">
                <a:solidFill>
                  <a:srgbClr val="595959"/>
                </a:solidFill>
                <a:latin typeface="Calibri"/>
              </a:rPr>
              <a:t>vocabularies</a:t>
            </a:r>
            <a:r>
              <a:rPr sz="1800" b="0" i="0">
                <a:solidFill>
                  <a:srgbClr val="000000"/>
                </a:solidFill>
                <a:latin typeface="Calibri"/>
              </a:rPr>
              <a:t>: 160,000 English and 80,000 French words</a:t>
            </a:r>
          </a:p>
        </p:txBody>
      </p:sp>
      <p:sp>
        <p:nvSpPr>
          <p:cNvPr id="5" name="points"/>
          <p:cNvSpPr txBox="1"/>
          <p:nvPr/>
        </p:nvSpPr>
        <p:spPr>
          <a:xfrm>
            <a:off x="6172200" y="1417320"/>
            <a:ext cx="5760720" cy="914400"/>
          </a:xfrm>
          <a:prstGeom prst="rect">
            <a:avLst/>
          </a:prstGeom>
          <a:noFill/>
        </p:spPr>
        <p:txBody>
          <a:bodyPr wrap="square" lIns="0" rIns="0" tIns="0" bIns="0">
            <a:spAutoFit/>
          </a:bodyPr>
          <a:lstStyle/>
          <a:p>
            <a:pPr>
              <a:spcAft>
                <a:spcPts val="400"/>
              </a:spcAft>
            </a:pPr>
            <a:r>
              <a:rPr sz="1800" b="1" i="0">
                <a:solidFill>
                  <a:srgbClr val="FF0000"/>
                </a:solidFill>
                <a:latin typeface="Calibri"/>
              </a:rPr>
              <a:t>the final states</a:t>
            </a:r>
            <a:r>
              <a:rPr sz="1800" b="0" i="0">
                <a:solidFill>
                  <a:srgbClr val="000000"/>
                </a:solidFill>
                <a:latin typeface="Calibri"/>
              </a:rPr>
              <a:t> of the encoder start the decoder</a:t>
            </a:r>
          </a:p>
          <a:p>
            <a:pPr>
              <a:spcAft>
                <a:spcPts val="400"/>
              </a:spcAft>
            </a:pPr>
            <a:r>
              <a:rPr sz="1800" b="1" i="0">
                <a:solidFill>
                  <a:srgbClr val="FF0000"/>
                </a:solidFill>
                <a:latin typeface="Calibri"/>
              </a:rPr>
              <a:t>no attention</a:t>
            </a:r>
            <a:r>
              <a:rPr sz="1800" b="0" i="0">
                <a:solidFill>
                  <a:srgbClr val="000000"/>
                </a:solidFill>
                <a:latin typeface="Calibri"/>
              </a:rPr>
              <a:t>: the source arrives only through them</a:t>
            </a:r>
          </a:p>
        </p:txBody>
      </p:sp>
      <p:pic>
        <p:nvPicPr>
          <p:cNvPr id="6" name="picture" descr="s2s-path.png"/>
          <p:cNvPicPr>
            <a:picLocks noChangeAspect="1"/>
          </p:cNvPicPr>
          <p:nvPr/>
        </p:nvPicPr>
        <p:blipFill>
          <a:blip r:embed="rId3"/>
          <a:stretch>
            <a:fillRect/>
          </a:stretch>
        </p:blipFill>
        <p:spPr>
          <a:xfrm>
            <a:off x="1257329" y="2514600"/>
            <a:ext cx="9646860" cy="39319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Lst>
  </p:timing>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362FEC"/>
                </a:solidFill>
                <a:latin typeface="Calibri"/>
              </a:rPr>
              <a:t>Sequence to Sequence</a:t>
            </a:r>
            <a:r>
              <a:rPr sz="3200" b="1" i="0">
                <a:solidFill>
                  <a:srgbClr val="000000"/>
                </a:solidFill>
                <a:latin typeface="Calibri"/>
              </a:rPr>
              <a:t>: a Complete Neural Translator</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Reading the source backwards</a:t>
            </a:r>
          </a:p>
        </p:txBody>
      </p:sp>
      <p:sp>
        <p:nvSpPr>
          <p:cNvPr id="4" name="problem and fix"/>
          <p:cNvSpPr txBox="1"/>
          <p:nvPr/>
        </p:nvSpPr>
        <p:spPr>
          <a:xfrm>
            <a:off x="384048" y="1371600"/>
            <a:ext cx="11430000" cy="411480"/>
          </a:xfrm>
          <a:prstGeom prst="rect">
            <a:avLst/>
          </a:prstGeom>
          <a:noFill/>
        </p:spPr>
        <p:txBody>
          <a:bodyPr wrap="square" lIns="0" rIns="0" tIns="0" bIns="0">
            <a:spAutoFit/>
          </a:bodyPr>
          <a:lstStyle/>
          <a:p>
            <a:pPr>
              <a:spcAft>
                <a:spcPts val="0"/>
              </a:spcAft>
            </a:pPr>
            <a:r>
              <a:rPr sz="1800" b="1" i="0">
                <a:solidFill>
                  <a:srgbClr val="FF0000"/>
                </a:solidFill>
                <a:latin typeface="Calibri"/>
              </a:rPr>
              <a:t>the problem</a:t>
            </a:r>
            <a:r>
              <a:rPr sz="1800" b="0" i="0">
                <a:solidFill>
                  <a:srgbClr val="000000"/>
                </a:solidFill>
                <a:latin typeface="Calibri"/>
              </a:rPr>
              <a:t>: the first words of the two sentences are far apart   →   </a:t>
            </a:r>
            <a:r>
              <a:rPr sz="1800" b="1" i="0">
                <a:solidFill>
                  <a:srgbClr val="00B050"/>
                </a:solidFill>
                <a:latin typeface="Calibri"/>
              </a:rPr>
              <a:t>the fix here</a:t>
            </a:r>
            <a:r>
              <a:rPr sz="1800" b="0" i="0">
                <a:solidFill>
                  <a:srgbClr val="000000"/>
                </a:solidFill>
                <a:latin typeface="Calibri"/>
              </a:rPr>
              <a:t>: read the source backwards</a:t>
            </a:r>
          </a:p>
        </p:txBody>
      </p:sp>
      <p:pic>
        <p:nvPicPr>
          <p:cNvPr id="5" name="picture" descr="reverse.png"/>
          <p:cNvPicPr>
            <a:picLocks noChangeAspect="1"/>
          </p:cNvPicPr>
          <p:nvPr/>
        </p:nvPicPr>
        <p:blipFill>
          <a:blip r:embed="rId3"/>
          <a:stretch>
            <a:fillRect/>
          </a:stretch>
        </p:blipFill>
        <p:spPr>
          <a:xfrm>
            <a:off x="967021" y="1874519"/>
            <a:ext cx="10227477" cy="2606040"/>
          </a:xfrm>
          <a:prstGeom prst="rect">
            <a:avLst/>
          </a:prstGeom>
        </p:spPr>
      </p:pic>
      <p:sp>
        <p:nvSpPr>
          <p:cNvPr id="6" name="points"/>
          <p:cNvSpPr txBox="1"/>
          <p:nvPr/>
        </p:nvSpPr>
        <p:spPr>
          <a:xfrm>
            <a:off x="384048" y="4663440"/>
            <a:ext cx="11338560" cy="1645920"/>
          </a:xfrm>
          <a:prstGeom prst="rect">
            <a:avLst/>
          </a:prstGeom>
          <a:noFill/>
        </p:spPr>
        <p:txBody>
          <a:bodyPr wrap="square" lIns="0" rIns="0" tIns="0" bIns="0">
            <a:spAutoFit/>
          </a:bodyPr>
          <a:lstStyle/>
          <a:p>
            <a:pPr>
              <a:spcAft>
                <a:spcPts val="600"/>
              </a:spcAft>
            </a:pPr>
            <a:r>
              <a:rPr sz="1800" b="1" i="0">
                <a:solidFill>
                  <a:srgbClr val="362FEC"/>
                </a:solidFill>
                <a:latin typeface="Calibri"/>
              </a:rPr>
              <a:t>found by experiment</a:t>
            </a:r>
            <a:r>
              <a:rPr sz="1800" b="0" i="0">
                <a:solidFill>
                  <a:srgbClr val="000000"/>
                </a:solidFill>
                <a:latin typeface="Calibri"/>
              </a:rPr>
              <a:t>: Sutskever et al.'s single model, source read forwards, then backwards: perplexity 5.8 → 4.7, BLEU 25.9 → 30.6</a:t>
            </a:r>
          </a:p>
          <a:p>
            <a:pPr>
              <a:spcAft>
                <a:spcPts val="600"/>
              </a:spcAft>
            </a:pPr>
            <a:r>
              <a:rPr sz="1800" b="0" i="0">
                <a:solidFill>
                  <a:srgbClr val="000000"/>
                </a:solidFill>
                <a:latin typeface="Calibri"/>
              </a:rPr>
              <a:t>the same average distance between a word and its translation, but the first words are now adjacent</a:t>
            </a:r>
          </a:p>
          <a:p>
            <a:pPr>
              <a:spcAft>
                <a:spcPts val="600"/>
              </a:spcAft>
            </a:pPr>
            <a:r>
              <a:rPr sz="1800" b="0" i="0">
                <a:solidFill>
                  <a:srgbClr val="000000"/>
                </a:solidFill>
                <a:latin typeface="Calibri"/>
              </a:rPr>
              <a:t>with these short paths, backpropagation “has an easier time” (Sutskever et al., 2014)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362FEC"/>
                </a:solidFill>
                <a:latin typeface="Calibri"/>
              </a:rPr>
              <a:t>Sequence to Sequence</a:t>
            </a:r>
            <a:r>
              <a:rPr sz="3200" b="1" i="0">
                <a:solidFill>
                  <a:srgbClr val="000000"/>
                </a:solidFill>
                <a:latin typeface="Calibri"/>
              </a:rPr>
              <a:t>: a Complete Neural Translator</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What the summary holds</a:t>
            </a:r>
          </a:p>
        </p:txBody>
      </p:sp>
      <p:sp>
        <p:nvSpPr>
          <p:cNvPr id="4" name="points"/>
          <p:cNvSpPr txBox="1"/>
          <p:nvPr/>
        </p:nvSpPr>
        <p:spPr>
          <a:xfrm>
            <a:off x="384048" y="1417320"/>
            <a:ext cx="11338560" cy="411480"/>
          </a:xfrm>
          <a:prstGeom prst="rect">
            <a:avLst/>
          </a:prstGeom>
          <a:noFill/>
        </p:spPr>
        <p:txBody>
          <a:bodyPr wrap="square" lIns="0" rIns="0" tIns="0" bIns="0">
            <a:spAutoFit/>
          </a:bodyPr>
          <a:lstStyle/>
          <a:p>
            <a:pPr>
              <a:spcAft>
                <a:spcPts val="0"/>
              </a:spcAft>
            </a:pPr>
            <a:r>
              <a:rPr sz="1800" b="1" i="0">
                <a:solidFill>
                  <a:srgbClr val="362FEC"/>
                </a:solidFill>
                <a:latin typeface="Calibri"/>
              </a:rPr>
              <a:t>the experiment</a:t>
            </a:r>
            <a:r>
              <a:rPr sz="1800" b="0" i="0">
                <a:solidFill>
                  <a:srgbClr val="000000"/>
                </a:solidFill>
                <a:latin typeface="Calibri"/>
              </a:rPr>
              <a:t>: encode a few phrases; project the final states onto two dimensions (PCA)</a:t>
            </a:r>
          </a:p>
        </p:txBody>
      </p:sp>
      <p:pic>
        <p:nvPicPr>
          <p:cNvPr id="5" name="picture" descr="summary-pca.png"/>
          <p:cNvPicPr>
            <a:picLocks noChangeAspect="1"/>
          </p:cNvPicPr>
          <p:nvPr/>
        </p:nvPicPr>
        <p:blipFill>
          <a:blip r:embed="rId3"/>
          <a:stretch>
            <a:fillRect/>
          </a:stretch>
        </p:blipFill>
        <p:spPr>
          <a:xfrm>
            <a:off x="1806544" y="1874519"/>
            <a:ext cx="8548430" cy="3337560"/>
          </a:xfrm>
          <a:prstGeom prst="rect">
            <a:avLst/>
          </a:prstGeom>
        </p:spPr>
      </p:pic>
      <p:sp>
        <p:nvSpPr>
          <p:cNvPr id="6" name="description"/>
          <p:cNvSpPr txBox="1"/>
          <p:nvPr/>
        </p:nvSpPr>
        <p:spPr>
          <a:xfrm>
            <a:off x="457200" y="5248655"/>
            <a:ext cx="11247120" cy="457200"/>
          </a:xfrm>
          <a:prstGeom prst="rect">
            <a:avLst/>
          </a:prstGeom>
          <a:noFill/>
        </p:spPr>
        <p:txBody>
          <a:bodyPr wrap="square" lIns="0" rIns="0" tIns="0" bIns="0">
            <a:spAutoFit/>
          </a:bodyPr>
          <a:lstStyle/>
          <a:p>
            <a:pPr algn="ctr">
              <a:spcAft>
                <a:spcPts val="0"/>
              </a:spcAft>
            </a:pPr>
            <a:r>
              <a:rPr sz="1400" b="0" i="0">
                <a:solidFill>
                  <a:srgbClr val="595959"/>
                </a:solidFill>
                <a:latin typeface="Calibri"/>
              </a:rPr>
              <a:t>redrawn from Sutskever et al. (2014), Fig. 2</a:t>
            </a:r>
          </a:p>
        </p:txBody>
      </p:sp>
      <p:sp>
        <p:nvSpPr>
          <p:cNvPr id="7" name="points"/>
          <p:cNvSpPr txBox="1"/>
          <p:nvPr/>
        </p:nvSpPr>
        <p:spPr>
          <a:xfrm>
            <a:off x="384048" y="5806440"/>
            <a:ext cx="11338560" cy="822960"/>
          </a:xfrm>
          <a:prstGeom prst="rect">
            <a:avLst/>
          </a:prstGeom>
          <a:noFill/>
        </p:spPr>
        <p:txBody>
          <a:bodyPr wrap="square" lIns="0" rIns="0" tIns="0" bIns="0">
            <a:spAutoFit/>
          </a:bodyPr>
          <a:lstStyle/>
          <a:p>
            <a:pPr>
              <a:spcAft>
                <a:spcPts val="200"/>
              </a:spcAft>
            </a:pPr>
            <a:r>
              <a:rPr sz="1800" b="1" i="0">
                <a:solidFill>
                  <a:srgbClr val="FF0000"/>
                </a:solidFill>
                <a:latin typeface="Calibri"/>
              </a:rPr>
              <a:t>word order matters</a:t>
            </a:r>
            <a:r>
              <a:rPr sz="1800" b="0" i="0">
                <a:solidFill>
                  <a:srgbClr val="000000"/>
                </a:solidFill>
                <a:latin typeface="Calibri"/>
              </a:rPr>
              <a:t>: </a:t>
            </a:r>
            <a:r>
              <a:rPr sz="1800" b="0" i="1">
                <a:solidFill>
                  <a:srgbClr val="000000"/>
                </a:solidFill>
                <a:latin typeface="Calibri"/>
              </a:rPr>
              <a:t>John admires Mary</a:t>
            </a:r>
            <a:r>
              <a:rPr sz="1800" b="0" i="0">
                <a:solidFill>
                  <a:srgbClr val="000000"/>
                </a:solidFill>
                <a:latin typeface="Calibri"/>
              </a:rPr>
              <a:t> lands far from </a:t>
            </a:r>
            <a:r>
              <a:rPr sz="1800" b="0" i="1">
                <a:solidFill>
                  <a:srgbClr val="000000"/>
                </a:solidFill>
                <a:latin typeface="Calibri"/>
              </a:rPr>
              <a:t>Mary admires John</a:t>
            </a:r>
          </a:p>
          <a:p>
            <a:pPr>
              <a:spcAft>
                <a:spcPts val="200"/>
              </a:spcAft>
            </a:pPr>
            <a:r>
              <a:rPr sz="1800" b="1" i="0">
                <a:solidFill>
                  <a:srgbClr val="00B050"/>
                </a:solidFill>
                <a:latin typeface="Calibri"/>
              </a:rPr>
              <a:t>voice matters less</a:t>
            </a:r>
            <a:r>
              <a:rPr sz="1800" b="0" i="0">
                <a:solidFill>
                  <a:srgbClr val="000000"/>
                </a:solidFill>
                <a:latin typeface="Calibri"/>
              </a:rPr>
              <a:t>: </a:t>
            </a:r>
            <a:r>
              <a:rPr sz="1800" b="0" i="1">
                <a:solidFill>
                  <a:srgbClr val="000000"/>
                </a:solidFill>
                <a:latin typeface="Calibri"/>
              </a:rPr>
              <a:t>She gave me a card</a:t>
            </a:r>
            <a:r>
              <a:rPr sz="1800" b="0" i="0">
                <a:solidFill>
                  <a:srgbClr val="000000"/>
                </a:solidFill>
                <a:latin typeface="Calibri"/>
              </a:rPr>
              <a:t> lands near </a:t>
            </a:r>
            <a:r>
              <a:rPr sz="1800" b="0" i="1">
                <a:solidFill>
                  <a:srgbClr val="000000"/>
                </a:solidFill>
                <a:latin typeface="Calibri"/>
              </a:rPr>
              <a:t>I was given a card by her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362FEC"/>
                </a:solidFill>
                <a:latin typeface="Calibri"/>
              </a:rPr>
              <a:t>Sequence to Sequence</a:t>
            </a:r>
            <a:r>
              <a:rPr sz="3200" b="1" i="0">
                <a:solidFill>
                  <a:srgbClr val="000000"/>
                </a:solidFill>
                <a:latin typeface="Calibri"/>
              </a:rPr>
              <a:t>: a Complete Neural Translator</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Results</a:t>
            </a:r>
          </a:p>
        </p:txBody>
      </p:sp>
      <p:sp>
        <p:nvSpPr>
          <p:cNvPr id="4" name="points"/>
          <p:cNvSpPr txBox="1"/>
          <p:nvPr/>
        </p:nvSpPr>
        <p:spPr>
          <a:xfrm>
            <a:off x="384048" y="1417320"/>
            <a:ext cx="5257800" cy="4846320"/>
          </a:xfrm>
          <a:prstGeom prst="rect">
            <a:avLst/>
          </a:prstGeom>
          <a:noFill/>
        </p:spPr>
        <p:txBody>
          <a:bodyPr wrap="square" lIns="0" rIns="0" tIns="0" bIns="0">
            <a:spAutoFit/>
          </a:bodyPr>
          <a:lstStyle/>
          <a:p>
            <a:pPr>
              <a:spcAft>
                <a:spcPts val="1200"/>
              </a:spcAft>
            </a:pPr>
            <a:r>
              <a:rPr sz="1800" b="1" i="0">
                <a:solidFill>
                  <a:srgbClr val="362FEC"/>
                </a:solidFill>
                <a:latin typeface="Calibri"/>
              </a:rPr>
              <a:t>the task</a:t>
            </a:r>
            <a:r>
              <a:rPr sz="1800" b="0" i="0">
                <a:solidFill>
                  <a:srgbClr val="000000"/>
                </a:solidFill>
                <a:latin typeface="Calibri"/>
              </a:rPr>
              <a:t>: WMT 2014 English–French, 12 million sentence pairs; BLEU on the test set</a:t>
            </a:r>
          </a:p>
          <a:p>
            <a:pPr>
              <a:spcAft>
                <a:spcPts val="1200"/>
              </a:spcAft>
            </a:pPr>
            <a:r>
              <a:rPr sz="1800" b="1" i="0">
                <a:solidFill>
                  <a:srgbClr val="362FEC"/>
                </a:solidFill>
                <a:latin typeface="Calibri"/>
              </a:rPr>
              <a:t>the model</a:t>
            </a:r>
            <a:r>
              <a:rPr sz="1800" b="0" i="0">
                <a:solidFill>
                  <a:srgbClr val="000000"/>
                </a:solidFill>
                <a:latin typeface="Calibri"/>
              </a:rPr>
              <a:t>: 384 million parameters, about ten days on eight GPUs</a:t>
            </a:r>
          </a:p>
          <a:p>
            <a:pPr>
              <a:spcAft>
                <a:spcPts val="1200"/>
              </a:spcAft>
            </a:pPr>
            <a:r>
              <a:rPr sz="1800" b="1" i="0">
                <a:solidFill>
                  <a:srgbClr val="362FEC"/>
                </a:solidFill>
                <a:latin typeface="Calibri"/>
              </a:rPr>
              <a:t>the network alone</a:t>
            </a:r>
            <a:r>
              <a:rPr sz="1800" b="0" i="0">
                <a:solidFill>
                  <a:srgbClr val="000000"/>
                </a:solidFill>
                <a:latin typeface="Calibri"/>
              </a:rPr>
              <a:t>: five LSTMs together, beam of 12: </a:t>
            </a:r>
            <a:r>
              <a:rPr sz="1800" b="1" i="0">
                <a:solidFill>
                  <a:srgbClr val="362FEC"/>
                </a:solidFill>
                <a:latin typeface="Calibri"/>
              </a:rPr>
              <a:t>34.8</a:t>
            </a:r>
            <a:r>
              <a:rPr sz="1800" b="0" i="0">
                <a:solidFill>
                  <a:srgbClr val="000000"/>
                </a:solidFill>
                <a:latin typeface="Calibri"/>
              </a:rPr>
              <a:t>, above their phrase-based baseline's 33.3</a:t>
            </a:r>
          </a:p>
          <a:p>
            <a:pPr>
              <a:spcAft>
                <a:spcPts val="1200"/>
              </a:spcAft>
            </a:pPr>
            <a:r>
              <a:rPr sz="1800" b="1" i="0">
                <a:solidFill>
                  <a:srgbClr val="362FEC"/>
                </a:solidFill>
                <a:latin typeface="Calibri"/>
              </a:rPr>
              <a:t>both</a:t>
            </a:r>
            <a:r>
              <a:rPr sz="1800" b="0" i="0">
                <a:solidFill>
                  <a:srgbClr val="000000"/>
                </a:solidFill>
                <a:latin typeface="Calibri"/>
              </a:rPr>
              <a:t>: the baseline's 1,000 best translations, rescored by the LSTMs: 36.5; the best system of WMT 2014, a statistical one, listed in their paper: 37.0</a:t>
            </a:r>
          </a:p>
          <a:p>
            <a:pPr>
              <a:spcAft>
                <a:spcPts val="1200"/>
              </a:spcAft>
            </a:pPr>
            <a:r>
              <a:rPr sz="1800" b="0" i="0">
                <a:solidFill>
                  <a:srgbClr val="000000"/>
                </a:solidFill>
                <a:latin typeface="Calibri"/>
              </a:rPr>
              <a:t>“did not suffer on very long sentences”</a:t>
            </a:r>
          </a:p>
          <a:p>
            <a:pPr>
              <a:spcAft>
                <a:spcPts val="1200"/>
              </a:spcAft>
            </a:pPr>
            <a:r>
              <a:rPr sz="1800" b="1" i="0">
                <a:solidFill>
                  <a:srgbClr val="FF0000"/>
                </a:solidFill>
                <a:latin typeface="Calibri"/>
              </a:rPr>
              <a:t>from pairs alone, it beat a phrase-based system</a:t>
            </a:r>
          </a:p>
        </p:txBody>
      </p:sp>
      <p:pic>
        <p:nvPicPr>
          <p:cNvPr id="5" name="picture" descr="s2s-results.png"/>
          <p:cNvPicPr>
            <a:picLocks noChangeAspect="1"/>
          </p:cNvPicPr>
          <p:nvPr/>
        </p:nvPicPr>
        <p:blipFill>
          <a:blip r:embed="rId3"/>
          <a:stretch>
            <a:fillRect/>
          </a:stretch>
        </p:blipFill>
        <p:spPr>
          <a:xfrm>
            <a:off x="6153612" y="1819656"/>
            <a:ext cx="5477854" cy="3749039"/>
          </a:xfrm>
          <a:prstGeom prst="rect">
            <a:avLst/>
          </a:prstGeom>
        </p:spPr>
      </p:pic>
      <p:sp>
        <p:nvSpPr>
          <p:cNvPr id="6" name="description"/>
          <p:cNvSpPr txBox="1"/>
          <p:nvPr/>
        </p:nvSpPr>
        <p:spPr>
          <a:xfrm>
            <a:off x="5715000" y="5614414"/>
            <a:ext cx="6355080" cy="457200"/>
          </a:xfrm>
          <a:prstGeom prst="rect">
            <a:avLst/>
          </a:prstGeom>
          <a:noFill/>
        </p:spPr>
        <p:txBody>
          <a:bodyPr wrap="square" lIns="0" rIns="0" tIns="0" bIns="0">
            <a:spAutoFit/>
          </a:bodyPr>
          <a:lstStyle/>
          <a:p>
            <a:pPr algn="ctr">
              <a:spcAft>
                <a:spcPts val="0"/>
              </a:spcAft>
            </a:pPr>
            <a:r>
              <a:rPr sz="1400" b="0" i="0">
                <a:solidFill>
                  <a:srgbClr val="595959"/>
                </a:solidFill>
                <a:latin typeface="Calibri"/>
              </a:rPr>
              <a:t>every number from Sutskever et al. (2014)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Three Drawbacks</a:t>
            </a:r>
            <a:r>
              <a:rPr sz="3200" b="1" i="0">
                <a:solidFill>
                  <a:srgbClr val="000000"/>
                </a:solidFill>
                <a:latin typeface="Calibri"/>
              </a:rPr>
              <a:t> of the Recurrent Encoder–Decoder</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The fixed-size summary</a:t>
            </a:r>
          </a:p>
        </p:txBody>
      </p:sp>
      <p:sp>
        <p:nvSpPr>
          <p:cNvPr id="4" name="points"/>
          <p:cNvSpPr txBox="1"/>
          <p:nvPr/>
        </p:nvSpPr>
        <p:spPr>
          <a:xfrm>
            <a:off x="384048" y="1417320"/>
            <a:ext cx="5257800" cy="4846320"/>
          </a:xfrm>
          <a:prstGeom prst="rect">
            <a:avLst/>
          </a:prstGeom>
          <a:noFill/>
        </p:spPr>
        <p:txBody>
          <a:bodyPr wrap="square" lIns="0" rIns="0" tIns="0" bIns="0">
            <a:spAutoFit/>
          </a:bodyPr>
          <a:lstStyle/>
          <a:p>
            <a:pPr>
              <a:spcAft>
                <a:spcPts val="1000"/>
              </a:spcAft>
            </a:pPr>
            <a:r>
              <a:rPr sz="1800" b="1" i="0">
                <a:solidFill>
                  <a:srgbClr val="362FEC"/>
                </a:solidFill>
                <a:latin typeface="Calibri"/>
              </a:rPr>
              <a:t>our own experiment</a:t>
            </a:r>
            <a:r>
              <a:rPr sz="1800" b="0" i="0">
                <a:solidFill>
                  <a:srgbClr val="000000"/>
                </a:solidFill>
                <a:latin typeface="Calibri"/>
              </a:rPr>
              <a:t> (not from the papers): write a string of 1 to 40 random letters backwards</a:t>
            </a:r>
          </a:p>
          <a:p>
            <a:pPr>
              <a:spcAft>
                <a:spcPts val="1000"/>
              </a:spcAft>
            </a:pPr>
            <a:r>
              <a:rPr sz="1800" b="0" i="0">
                <a:solidFill>
                  <a:srgbClr val="000000"/>
                </a:solidFill>
                <a:latin typeface="Calibri"/>
              </a:rPr>
              <a:t>it needs memory and no knowledge of language</a:t>
            </a:r>
          </a:p>
          <a:p>
            <a:pPr>
              <a:spcAft>
                <a:spcPts val="1000"/>
              </a:spcAft>
            </a:pPr>
            <a:r>
              <a:rPr sz="1800" b="0" i="0">
                <a:solidFill>
                  <a:srgbClr val="000000"/>
                </a:solidFill>
                <a:latin typeface="Calibri"/>
              </a:rPr>
              <a:t>encoder–decoder: bidirectional LSTM encoder, LSTM decoder started from its final states; 4,000 steps of 64 random strings</a:t>
            </a:r>
          </a:p>
          <a:p>
            <a:pPr>
              <a:spcAft>
                <a:spcPts val="1000"/>
              </a:spcAft>
            </a:pPr>
            <a:r>
              <a:rPr sz="1800" b="1" i="0">
                <a:solidFill>
                  <a:srgbClr val="595959"/>
                </a:solidFill>
                <a:latin typeface="Calibri"/>
              </a:rPr>
              <a:t>measured</a:t>
            </a:r>
            <a:r>
              <a:rPr sz="1800" b="0" i="0">
                <a:solidFill>
                  <a:srgbClr val="000000"/>
                </a:solidFill>
                <a:latin typeface="Calibri"/>
              </a:rPr>
              <a:t>: letters written in the right place</a:t>
            </a:r>
          </a:p>
          <a:p>
            <a:pPr>
              <a:spcAft>
                <a:spcPts val="1000"/>
              </a:spcAft>
            </a:pPr>
            <a:r>
              <a:rPr sz="1800" b="0" i="0">
                <a:solidFill>
                  <a:srgbClr val="000000"/>
                </a:solidFill>
                <a:latin typeface="Calibri"/>
              </a:rPr>
              <a:t>10 letters: 92%; 20: 58%; 40: 18%</a:t>
            </a:r>
          </a:p>
          <a:p>
            <a:pPr>
              <a:spcAft>
                <a:spcPts val="1000"/>
              </a:spcAft>
            </a:pPr>
            <a:r>
              <a:rPr sz="1800" b="1" i="0">
                <a:solidFill>
                  <a:srgbClr val="00B050"/>
                </a:solidFill>
                <a:latin typeface="Calibri"/>
              </a:rPr>
              <a:t>access to the source</a:t>
            </a:r>
            <a:r>
              <a:rPr sz="1800" b="0" i="0">
                <a:solidFill>
                  <a:srgbClr val="000000"/>
                </a:solidFill>
                <a:latin typeface="Calibri"/>
              </a:rPr>
              <a:t>: the longer the string, the less room per letter</a:t>
            </a:r>
          </a:p>
        </p:txBody>
      </p:sp>
      <p:pic>
        <p:nvPicPr>
          <p:cNvPr id="5" name="picture" descr="reversal-example.png"/>
          <p:cNvPicPr>
            <a:picLocks noChangeAspect="1"/>
          </p:cNvPicPr>
          <p:nvPr/>
        </p:nvPicPr>
        <p:blipFill>
          <a:blip r:embed="rId3"/>
          <a:stretch>
            <a:fillRect/>
          </a:stretch>
        </p:blipFill>
        <p:spPr>
          <a:xfrm>
            <a:off x="6012180" y="1371600"/>
            <a:ext cx="5760720" cy="1332837"/>
          </a:xfrm>
          <a:prstGeom prst="rect">
            <a:avLst/>
          </a:prstGeom>
        </p:spPr>
      </p:pic>
      <p:pic>
        <p:nvPicPr>
          <p:cNvPr id="6" name="picture" descr="seq2seq-plain.png"/>
          <p:cNvPicPr>
            <a:picLocks noChangeAspect="1"/>
          </p:cNvPicPr>
          <p:nvPr/>
        </p:nvPicPr>
        <p:blipFill>
          <a:blip r:embed="rId4"/>
          <a:stretch>
            <a:fillRect/>
          </a:stretch>
        </p:blipFill>
        <p:spPr>
          <a:xfrm>
            <a:off x="6081517" y="2926080"/>
            <a:ext cx="5622045" cy="3246120"/>
          </a:xfrm>
          <a:prstGeom prst="rect">
            <a:avLst/>
          </a:prstGeom>
        </p:spPr>
      </p:pic>
      <p:sp>
        <p:nvSpPr>
          <p:cNvPr id="7" name="description"/>
          <p:cNvSpPr txBox="1"/>
          <p:nvPr/>
        </p:nvSpPr>
        <p:spPr>
          <a:xfrm>
            <a:off x="5715000" y="6217920"/>
            <a:ext cx="6355080" cy="457200"/>
          </a:xfrm>
          <a:prstGeom prst="rect">
            <a:avLst/>
          </a:prstGeom>
          <a:noFill/>
        </p:spPr>
        <p:txBody>
          <a:bodyPr wrap="square" lIns="0" rIns="0" tIns="0" bIns="0">
            <a:spAutoFit/>
          </a:bodyPr>
          <a:lstStyle/>
          <a:p>
            <a:pPr algn="ctr">
              <a:spcAft>
                <a:spcPts val="0"/>
              </a:spcAft>
            </a:pPr>
            <a:r>
              <a:rPr sz="1400" b="0" i="0">
                <a:solidFill>
                  <a:srgbClr val="595959"/>
                </a:solidFill>
                <a:latin typeface="Calibri"/>
              </a:rPr>
              <a:t>ours: the encoder–decoder on the reversal task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Three Drawbacks</a:t>
            </a:r>
            <a:r>
              <a:rPr sz="3200" b="1" i="0">
                <a:solidFill>
                  <a:srgbClr val="000000"/>
                </a:solidFill>
                <a:latin typeface="Calibri"/>
              </a:rPr>
              <a:t> of the Recurrent Encoder–Decoder</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The fixed-size summary in our translator</a:t>
            </a:r>
          </a:p>
        </p:txBody>
      </p:sp>
      <p:sp>
        <p:nvSpPr>
          <p:cNvPr id="4" name="points"/>
          <p:cNvSpPr txBox="1"/>
          <p:nvPr/>
        </p:nvSpPr>
        <p:spPr>
          <a:xfrm>
            <a:off x="384048" y="1417320"/>
            <a:ext cx="5257800" cy="4846320"/>
          </a:xfrm>
          <a:prstGeom prst="rect">
            <a:avLst/>
          </a:prstGeom>
          <a:noFill/>
        </p:spPr>
        <p:txBody>
          <a:bodyPr wrap="square" lIns="0" rIns="0" tIns="0" bIns="0">
            <a:spAutoFit/>
          </a:bodyPr>
          <a:lstStyle/>
          <a:p>
            <a:pPr>
              <a:spcAft>
                <a:spcPts val="1200"/>
              </a:spcAft>
            </a:pPr>
            <a:r>
              <a:rPr sz="1800" b="1" i="0">
                <a:solidFill>
                  <a:srgbClr val="00B050"/>
                </a:solidFill>
                <a:latin typeface="Calibri"/>
              </a:rPr>
              <a:t>our translator, no attention</a:t>
            </a:r>
            <a:r>
              <a:rPr sz="1800" b="0" i="0">
                <a:solidFill>
                  <a:srgbClr val="000000"/>
                </a:solidFill>
                <a:latin typeface="Calibri"/>
              </a:rPr>
              <a:t>: Multi30k, 4.0 million parameters, about 9 minutes of training on two processor cores</a:t>
            </a:r>
          </a:p>
          <a:p>
            <a:pPr>
              <a:spcAft>
                <a:spcPts val="1200"/>
              </a:spcAft>
            </a:pPr>
            <a:r>
              <a:rPr sz="1800" b="0" i="0">
                <a:solidFill>
                  <a:srgbClr val="000000"/>
                </a:solidFill>
                <a:latin typeface="Calibri"/>
              </a:rPr>
              <a:t>greedy decoding: </a:t>
            </a:r>
            <a:r>
              <a:rPr sz="1800" b="1" i="0">
                <a:solidFill>
                  <a:srgbClr val="FF0000"/>
                </a:solidFill>
                <a:latin typeface="Calibri"/>
              </a:rPr>
              <a:t>19.5 BLEU</a:t>
            </a:r>
            <a:r>
              <a:rPr sz="1800" b="0" i="0">
                <a:solidFill>
                  <a:srgbClr val="000000"/>
                </a:solidFill>
                <a:latin typeface="Calibri"/>
              </a:rPr>
              <a:t> on the 1,000 test captions</a:t>
            </a:r>
          </a:p>
          <a:p>
            <a:pPr>
              <a:spcAft>
                <a:spcPts val="1200"/>
              </a:spcAft>
            </a:pPr>
            <a:r>
              <a:rPr sz="1800" b="1" i="0">
                <a:solidFill>
                  <a:srgbClr val="595959"/>
                </a:solidFill>
                <a:latin typeface="Calibri"/>
              </a:rPr>
              <a:t>source</a:t>
            </a:r>
            <a:r>
              <a:rPr sz="1800" b="0" i="0">
                <a:solidFill>
                  <a:srgbClr val="000000"/>
                </a:solidFill>
                <a:latin typeface="Calibri"/>
              </a:rPr>
              <a:t>  </a:t>
            </a:r>
            <a:r>
              <a:rPr sz="1800" b="0" i="1">
                <a:solidFill>
                  <a:srgbClr val="000000"/>
                </a:solidFill>
                <a:latin typeface="Calibri"/>
              </a:rPr>
              <a:t>a girl in karate uniform breaking a stick with a front kick .</a:t>
            </a:r>
          </a:p>
          <a:p>
            <a:pPr>
              <a:spcAft>
                <a:spcPts val="1200"/>
              </a:spcAft>
            </a:pPr>
            <a:r>
              <a:rPr sz="1800" b="1" i="0">
                <a:solidFill>
                  <a:srgbClr val="595959"/>
                </a:solidFill>
                <a:latin typeface="Calibri"/>
              </a:rPr>
              <a:t>output</a:t>
            </a:r>
            <a:r>
              <a:rPr sz="1800" b="0" i="0">
                <a:solidFill>
                  <a:srgbClr val="000000"/>
                </a:solidFill>
                <a:latin typeface="Calibri"/>
              </a:rPr>
              <a:t>  </a:t>
            </a:r>
            <a:r>
              <a:rPr sz="1800" b="0" i="1">
                <a:solidFill>
                  <a:srgbClr val="000000"/>
                </a:solidFill>
                <a:latin typeface="Calibri"/>
              </a:rPr>
              <a:t>une fille en tenue de </a:t>
            </a:r>
            <a:r>
              <a:rPr sz="1800" b="0" i="1">
                <a:solidFill>
                  <a:srgbClr val="FF0000"/>
                </a:solidFill>
                <a:latin typeface="Calibri"/>
              </a:rPr>
              <a:t>bain rouge regardant un objet dans un champ</a:t>
            </a:r>
            <a:r>
              <a:rPr sz="1800" b="0" i="1">
                <a:solidFill>
                  <a:srgbClr val="000000"/>
                </a:solidFill>
                <a:latin typeface="Calibri"/>
              </a:rPr>
              <a:t> .</a:t>
            </a:r>
          </a:p>
          <a:p>
            <a:pPr>
              <a:spcAft>
                <a:spcPts val="1200"/>
              </a:spcAft>
            </a:pPr>
            <a:r>
              <a:rPr sz="1800" b="0" i="0">
                <a:solidFill>
                  <a:srgbClr val="000000"/>
                </a:solidFill>
                <a:latin typeface="Calibri"/>
              </a:rPr>
              <a:t>“… in a red swimsuit looking at an object in a field”: fluent, and only its start follows the source</a:t>
            </a:r>
          </a:p>
        </p:txBody>
      </p:sp>
      <p:pic>
        <p:nvPicPr>
          <p:cNvPr id="5" name="picture" descr="101362133.jpg"/>
          <p:cNvPicPr>
            <a:picLocks noChangeAspect="1"/>
          </p:cNvPicPr>
          <p:nvPr/>
        </p:nvPicPr>
        <p:blipFill>
          <a:blip r:embed="rId3"/>
          <a:stretch>
            <a:fillRect/>
          </a:stretch>
        </p:blipFill>
        <p:spPr>
          <a:xfrm>
            <a:off x="7680960" y="1371600"/>
            <a:ext cx="3109508" cy="4480560"/>
          </a:xfrm>
          <a:prstGeom prst="rect">
            <a:avLst/>
          </a:prstGeom>
        </p:spPr>
      </p:pic>
      <p:sp>
        <p:nvSpPr>
          <p:cNvPr id="6" name="description"/>
          <p:cNvSpPr txBox="1"/>
          <p:nvPr/>
        </p:nvSpPr>
        <p:spPr>
          <a:xfrm>
            <a:off x="6949440" y="5897880"/>
            <a:ext cx="4023360" cy="457200"/>
          </a:xfrm>
          <a:prstGeom prst="rect">
            <a:avLst/>
          </a:prstGeom>
          <a:noFill/>
        </p:spPr>
        <p:txBody>
          <a:bodyPr wrap="square" lIns="0" rIns="0" tIns="0" bIns="0">
            <a:spAutoFit/>
          </a:bodyPr>
          <a:lstStyle/>
          <a:p>
            <a:pPr algn="ctr">
              <a:spcAft>
                <a:spcPts val="0"/>
              </a:spcAft>
            </a:pPr>
            <a:r>
              <a:rPr sz="1400" b="0" i="0">
                <a:solidFill>
                  <a:srgbClr val="595959"/>
                </a:solidFill>
                <a:latin typeface="Calibri"/>
              </a:rPr>
              <a:t>Flickr30k image 101362133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Three Drawbacks</a:t>
            </a:r>
            <a:r>
              <a:rPr sz="3200" b="1" i="0">
                <a:solidFill>
                  <a:srgbClr val="000000"/>
                </a:solidFill>
                <a:latin typeface="Calibri"/>
              </a:rPr>
              <a:t> of the Recurrent Encoder–Decoder</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The fixed-size summary in translation</a:t>
            </a:r>
          </a:p>
        </p:txBody>
      </p:sp>
      <p:sp>
        <p:nvSpPr>
          <p:cNvPr id="4" name="points"/>
          <p:cNvSpPr txBox="1"/>
          <p:nvPr/>
        </p:nvSpPr>
        <p:spPr>
          <a:xfrm>
            <a:off x="384048" y="1417320"/>
            <a:ext cx="5257800" cy="4846320"/>
          </a:xfrm>
          <a:prstGeom prst="rect">
            <a:avLst/>
          </a:prstGeom>
          <a:noFill/>
        </p:spPr>
        <p:txBody>
          <a:bodyPr wrap="square" lIns="0" rIns="0" tIns="0" bIns="0">
            <a:spAutoFit/>
          </a:bodyPr>
          <a:lstStyle/>
          <a:p>
            <a:pPr>
              <a:spcAft>
                <a:spcPts val="1400"/>
              </a:spcAft>
            </a:pPr>
            <a:r>
              <a:rPr sz="1800" b="1" i="0">
                <a:solidFill>
                  <a:srgbClr val="362FEC"/>
                </a:solidFill>
                <a:latin typeface="Calibri"/>
              </a:rPr>
              <a:t>Cho et al. (2014b)</a:t>
            </a:r>
            <a:r>
              <a:rPr sz="1800" b="0" i="0">
                <a:solidFill>
                  <a:srgbClr val="000000"/>
                </a:solidFill>
                <a:latin typeface="Calibri"/>
              </a:rPr>
              <a:t>: an encoder–decoder without attention, trained on English–French</a:t>
            </a:r>
          </a:p>
          <a:p>
            <a:pPr>
              <a:spcAft>
                <a:spcPts val="1400"/>
              </a:spcAft>
            </a:pPr>
            <a:r>
              <a:rPr sz="1800" b="1" i="0">
                <a:solidFill>
                  <a:srgbClr val="595959"/>
                </a:solidFill>
                <a:latin typeface="Calibri"/>
              </a:rPr>
              <a:t>the plot</a:t>
            </a:r>
            <a:r>
              <a:rPr sz="1800" b="0" i="0">
                <a:solidFill>
                  <a:srgbClr val="000000"/>
                </a:solidFill>
                <a:latin typeface="Calibri"/>
              </a:rPr>
              <a:t>: its BLEU on the test sentences of each length, against the length of the source sentence</a:t>
            </a:r>
          </a:p>
          <a:p>
            <a:pPr>
              <a:spcAft>
                <a:spcPts val="1400"/>
              </a:spcAft>
            </a:pPr>
            <a:r>
              <a:rPr sz="1800" b="0" i="0">
                <a:solidFill>
                  <a:srgbClr val="000000"/>
                </a:solidFill>
                <a:latin typeface="Calibri"/>
              </a:rPr>
              <a:t>highest on short sentences; it “degrades rapidly” as they grow longer</a:t>
            </a:r>
          </a:p>
          <a:p>
            <a:pPr>
              <a:spcAft>
                <a:spcPts val="1400"/>
              </a:spcAft>
            </a:pPr>
            <a:r>
              <a:rPr sz="1800" b="1" i="0">
                <a:solidFill>
                  <a:srgbClr val="ED7D31"/>
                </a:solidFill>
                <a:latin typeface="Calibri"/>
              </a:rPr>
              <a:t>a pressure, not a theorem</a:t>
            </a:r>
            <a:r>
              <a:rPr sz="1800" b="0" i="0">
                <a:solidFill>
                  <a:srgbClr val="000000"/>
                </a:solidFill>
                <a:latin typeface="Calibri"/>
              </a:rPr>
              <a:t>: Sutskever et al.'s larger model degraded only on the longest</a:t>
            </a:r>
          </a:p>
        </p:txBody>
      </p:sp>
      <p:pic>
        <p:nvPicPr>
          <p:cNvPr id="5" name="picture" descr="cho-results.png"/>
          <p:cNvPicPr>
            <a:picLocks noChangeAspect="1"/>
          </p:cNvPicPr>
          <p:nvPr/>
        </p:nvPicPr>
        <p:blipFill>
          <a:blip r:embed="rId3"/>
          <a:stretch>
            <a:fillRect/>
          </a:stretch>
        </p:blipFill>
        <p:spPr>
          <a:xfrm>
            <a:off x="5897880" y="2060118"/>
            <a:ext cx="5989320" cy="3268114"/>
          </a:xfrm>
          <a:prstGeom prst="rect">
            <a:avLst/>
          </a:prstGeom>
        </p:spPr>
      </p:pic>
      <p:sp>
        <p:nvSpPr>
          <p:cNvPr id="6" name="description"/>
          <p:cNvSpPr txBox="1"/>
          <p:nvPr/>
        </p:nvSpPr>
        <p:spPr>
          <a:xfrm>
            <a:off x="5715000" y="5373952"/>
            <a:ext cx="6355080" cy="457200"/>
          </a:xfrm>
          <a:prstGeom prst="rect">
            <a:avLst/>
          </a:prstGeom>
          <a:noFill/>
        </p:spPr>
        <p:txBody>
          <a:bodyPr wrap="square" lIns="0" rIns="0" tIns="0" bIns="0">
            <a:spAutoFit/>
          </a:bodyPr>
          <a:lstStyle/>
          <a:p>
            <a:pPr algn="ctr">
              <a:spcAft>
                <a:spcPts val="0"/>
              </a:spcAft>
            </a:pPr>
            <a:r>
              <a:rPr sz="1400" b="0" i="0">
                <a:solidFill>
                  <a:srgbClr val="595959"/>
                </a:solidFill>
                <a:latin typeface="Calibri"/>
              </a:rPr>
              <a:t>redrawn from Cho et al. (2014b), Fig. 4a (length counted on the source)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Three Drawbacks</a:t>
            </a:r>
            <a:r>
              <a:rPr sz="3200" b="1" i="0">
                <a:solidFill>
                  <a:srgbClr val="000000"/>
                </a:solidFill>
                <a:latin typeface="Calibri"/>
              </a:rPr>
              <a:t> of the Recurrent Encoder–Decoder</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Sequential computation and long paths</a:t>
            </a:r>
          </a:p>
        </p:txBody>
      </p:sp>
      <p:pic>
        <p:nvPicPr>
          <p:cNvPr id="4" name="picture" descr="rnn-order.png"/>
          <p:cNvPicPr>
            <a:picLocks noChangeAspect="1"/>
          </p:cNvPicPr>
          <p:nvPr/>
        </p:nvPicPr>
        <p:blipFill>
          <a:blip r:embed="rId3"/>
          <a:stretch>
            <a:fillRect/>
          </a:stretch>
        </p:blipFill>
        <p:spPr>
          <a:xfrm>
            <a:off x="1236048" y="1371600"/>
            <a:ext cx="9689423" cy="3246120"/>
          </a:xfrm>
          <a:prstGeom prst="rect">
            <a:avLst/>
          </a:prstGeom>
        </p:spPr>
      </p:pic>
      <p:sp>
        <p:nvSpPr>
          <p:cNvPr id="5" name="description"/>
          <p:cNvSpPr txBox="1"/>
          <p:nvPr/>
        </p:nvSpPr>
        <p:spPr>
          <a:xfrm>
            <a:off x="914400" y="4654296"/>
            <a:ext cx="10332720" cy="457200"/>
          </a:xfrm>
          <a:prstGeom prst="rect">
            <a:avLst/>
          </a:prstGeom>
          <a:noFill/>
        </p:spPr>
        <p:txBody>
          <a:bodyPr wrap="square" lIns="0" rIns="0" tIns="0" bIns="0">
            <a:spAutoFit/>
          </a:bodyPr>
          <a:lstStyle/>
          <a:p>
            <a:pPr algn="ctr">
              <a:spcAft>
                <a:spcPts val="0"/>
              </a:spcAft>
            </a:pPr>
            <a:r>
              <a:rPr sz="1400" b="0" i="0">
                <a:solidFill>
                  <a:srgbClr val="595959"/>
                </a:solidFill>
                <a:latin typeface="Calibri"/>
              </a:rPr>
              <a:t>each box carries the earliest step at which it can be computed</a:t>
            </a:r>
          </a:p>
        </p:txBody>
      </p:sp>
      <p:sp>
        <p:nvSpPr>
          <p:cNvPr id="6" name="points"/>
          <p:cNvSpPr txBox="1"/>
          <p:nvPr/>
        </p:nvSpPr>
        <p:spPr>
          <a:xfrm>
            <a:off x="384048" y="5074920"/>
            <a:ext cx="6766560" cy="1371600"/>
          </a:xfrm>
          <a:prstGeom prst="rect">
            <a:avLst/>
          </a:prstGeom>
          <a:noFill/>
        </p:spPr>
        <p:txBody>
          <a:bodyPr wrap="square" lIns="0" rIns="0" tIns="0" bIns="0">
            <a:spAutoFit/>
          </a:bodyPr>
          <a:lstStyle/>
          <a:p>
            <a:pPr>
              <a:spcAft>
                <a:spcPts val="800"/>
              </a:spcAft>
            </a:pPr>
            <a:r>
              <a:rPr sz="1800" b="1" i="0">
                <a:solidFill>
                  <a:srgbClr val="ED7D31"/>
                </a:solidFill>
                <a:latin typeface="Calibri"/>
              </a:rPr>
              <a:t>one position at a time</a:t>
            </a:r>
            <a:r>
              <a:rPr sz="1800" b="0" i="0">
                <a:solidFill>
                  <a:srgbClr val="000000"/>
                </a:solidFill>
                <a:latin typeface="Calibri"/>
              </a:rPr>
              <a:t>: each state waits for the one before, even in training, when all the inputs are known</a:t>
            </a:r>
          </a:p>
          <a:p>
            <a:pPr>
              <a:spcAft>
                <a:spcPts val="800"/>
              </a:spcAft>
            </a:pPr>
            <a:r>
              <a:rPr sz="1800" b="1" i="0">
                <a:solidFill>
                  <a:srgbClr val="FF0000"/>
                </a:solidFill>
                <a:latin typeface="Calibri"/>
              </a:rPr>
              <a:t>long paths</a:t>
            </a:r>
            <a:r>
              <a:rPr sz="1800" b="0" i="0">
                <a:solidFill>
                  <a:srgbClr val="000000"/>
                </a:solidFill>
                <a:latin typeface="Calibri"/>
              </a:rPr>
              <a:t>: from the first source word to the first prediction, every step in between</a:t>
            </a:r>
          </a:p>
        </p:txBody>
      </p:sp>
      <p:pic>
        <p:nvPicPr>
          <p:cNvPr id="7" name="eq steps" descr="steps.png"/>
          <p:cNvPicPr>
            <a:picLocks noChangeAspect="1"/>
          </p:cNvPicPr>
          <p:nvPr/>
        </p:nvPicPr>
        <p:blipFill>
          <a:blip r:embed="rId4"/>
          <a:stretch>
            <a:fillRect/>
          </a:stretch>
        </p:blipFill>
        <p:spPr>
          <a:xfrm>
            <a:off x="7589520" y="5120640"/>
            <a:ext cx="3257550" cy="269748"/>
          </a:xfrm>
          <a:prstGeom prst="rect">
            <a:avLst/>
          </a:prstGeom>
        </p:spPr>
      </p:pic>
      <p:sp>
        <p:nvSpPr>
          <p:cNvPr id="8" name="description"/>
          <p:cNvSpPr txBox="1"/>
          <p:nvPr/>
        </p:nvSpPr>
        <p:spPr>
          <a:xfrm>
            <a:off x="7315200" y="5532120"/>
            <a:ext cx="4572000" cy="457200"/>
          </a:xfrm>
          <a:prstGeom prst="rect">
            <a:avLst/>
          </a:prstGeom>
          <a:noFill/>
        </p:spPr>
        <p:txBody>
          <a:bodyPr wrap="square" lIns="0" rIns="0" tIns="0" bIns="0">
            <a:spAutoFit/>
          </a:bodyPr>
          <a:lstStyle/>
          <a:p>
            <a:pPr algn="l">
              <a:spcAft>
                <a:spcPts val="0"/>
              </a:spcAft>
            </a:pPr>
            <a:r>
              <a:rPr sz="1400" b="0" i="0">
                <a:solidFill>
                  <a:srgbClr val="595959"/>
                </a:solidFill>
                <a:latin typeface="Calibri"/>
              </a:rPr>
              <a:t>n source tokens, r decoder positions, L layers</a:t>
            </a:r>
          </a:p>
        </p:txBody>
      </p:sp>
      <p:sp>
        <p:nvSpPr>
          <p:cNvPr id="9" name="points"/>
          <p:cNvSpPr txBox="1"/>
          <p:nvPr/>
        </p:nvSpPr>
        <p:spPr>
          <a:xfrm>
            <a:off x="7589520" y="5943600"/>
            <a:ext cx="4389120" cy="411480"/>
          </a:xfrm>
          <a:prstGeom prst="rect">
            <a:avLst/>
          </a:prstGeom>
          <a:noFill/>
        </p:spPr>
        <p:txBody>
          <a:bodyPr wrap="square" lIns="0" rIns="0" tIns="0" bIns="0">
            <a:spAutoFit/>
          </a:bodyPr>
          <a:lstStyle/>
          <a:p>
            <a:pPr>
              <a:spcAft>
                <a:spcPts val="1000"/>
              </a:spcAft>
            </a:pPr>
            <a:r>
              <a:rPr sz="1800" b="0" i="0">
                <a:solidFill>
                  <a:srgbClr val="000000"/>
                </a:solidFill>
                <a:latin typeface="Calibri"/>
              </a:rPr>
              <a:t>GNMT (2016): about six days on 96 GPUs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Three Drawbacks</a:t>
            </a:r>
            <a:r>
              <a:rPr sz="3200" b="1" i="0">
                <a:solidFill>
                  <a:srgbClr val="000000"/>
                </a:solidFill>
                <a:latin typeface="Calibri"/>
              </a:rPr>
              <a:t> of the Recurrent Encoder–Decoder</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Familiar remedies, and what fixed the drawbacks</a:t>
            </a:r>
          </a:p>
        </p:txBody>
      </p:sp>
      <p:sp>
        <p:nvSpPr>
          <p:cNvPr id="4" name="points"/>
          <p:cNvSpPr txBox="1"/>
          <p:nvPr/>
        </p:nvSpPr>
        <p:spPr>
          <a:xfrm>
            <a:off x="384048" y="1417320"/>
            <a:ext cx="5257800" cy="612648"/>
          </a:xfrm>
          <a:prstGeom prst="rect">
            <a:avLst/>
          </a:prstGeom>
          <a:noFill/>
        </p:spPr>
        <p:txBody>
          <a:bodyPr wrap="square" lIns="0" rIns="0" tIns="0" bIns="0">
            <a:spAutoFit/>
          </a:bodyPr>
          <a:lstStyle/>
          <a:p>
            <a:pPr>
              <a:spcAft>
                <a:spcPts val="0"/>
              </a:spcAft>
            </a:pPr>
            <a:r>
              <a:rPr sz="1800" b="0" i="0">
                <a:solidFill>
                  <a:srgbClr val="000000"/>
                </a:solidFill>
                <a:latin typeface="Calibri"/>
              </a:rPr>
              <a:t>each remedy of 2014 changed </a:t>
            </a:r>
            <a:r>
              <a:rPr sz="1800" b="1" i="0">
                <a:solidFill>
                  <a:srgbClr val="FF0000"/>
                </a:solidFill>
                <a:latin typeface="Calibri"/>
              </a:rPr>
              <a:t>at most one</a:t>
            </a:r>
            <a:r>
              <a:rPr sz="1800" b="0" i="0">
                <a:solidFill>
                  <a:srgbClr val="000000"/>
                </a:solidFill>
                <a:latin typeface="Calibri"/>
              </a:rPr>
              <a:t> of the three drawbacks</a:t>
            </a:r>
          </a:p>
        </p:txBody>
      </p:sp>
      <p:sp>
        <p:nvSpPr>
          <p:cNvPr id="5" name="points"/>
          <p:cNvSpPr txBox="1"/>
          <p:nvPr/>
        </p:nvSpPr>
        <p:spPr>
          <a:xfrm>
            <a:off x="384048" y="2359152"/>
            <a:ext cx="5257800" cy="612648"/>
          </a:xfrm>
          <a:prstGeom prst="rect">
            <a:avLst/>
          </a:prstGeom>
          <a:noFill/>
        </p:spPr>
        <p:txBody>
          <a:bodyPr wrap="square" lIns="0" rIns="0" tIns="0" bIns="0">
            <a:spAutoFit/>
          </a:bodyPr>
          <a:lstStyle/>
          <a:p>
            <a:pPr>
              <a:spcAft>
                <a:spcPts val="0"/>
              </a:spcAft>
            </a:pPr>
            <a:r>
              <a:rPr sz="1800" b="0" i="0">
                <a:solidFill>
                  <a:srgbClr val="000000"/>
                </a:solidFill>
                <a:latin typeface="Calibri"/>
              </a:rPr>
              <a:t>none gave the decoder more than one summary of the source, or computed a sequence at once</a:t>
            </a:r>
          </a:p>
        </p:txBody>
      </p:sp>
      <p:sp>
        <p:nvSpPr>
          <p:cNvPr id="6" name="points"/>
          <p:cNvSpPr txBox="1"/>
          <p:nvPr/>
        </p:nvSpPr>
        <p:spPr>
          <a:xfrm>
            <a:off x="384048" y="3300984"/>
            <a:ext cx="5257800" cy="612648"/>
          </a:xfrm>
          <a:prstGeom prst="rect">
            <a:avLst/>
          </a:prstGeom>
          <a:noFill/>
        </p:spPr>
        <p:txBody>
          <a:bodyPr wrap="square" lIns="0" rIns="0" tIns="0" bIns="0">
            <a:spAutoFit/>
          </a:bodyPr>
          <a:lstStyle/>
          <a:p>
            <a:pPr>
              <a:spcAft>
                <a:spcPts val="0"/>
              </a:spcAft>
            </a:pPr>
            <a:r>
              <a:rPr sz="1800" b="1" i="0">
                <a:solidFill>
                  <a:srgbClr val="FF0000"/>
                </a:solidFill>
                <a:latin typeface="Calibri"/>
              </a:rPr>
              <a:t>attention</a:t>
            </a:r>
            <a:r>
              <a:rPr sz="1800" b="0" i="0">
                <a:solidFill>
                  <a:srgbClr val="000000"/>
                </a:solidFill>
                <a:latin typeface="Calibri"/>
              </a:rPr>
              <a:t>: a fresh read of the source at every step (Part 3)</a:t>
            </a:r>
          </a:p>
        </p:txBody>
      </p:sp>
      <p:sp>
        <p:nvSpPr>
          <p:cNvPr id="7" name="points"/>
          <p:cNvSpPr txBox="1"/>
          <p:nvPr/>
        </p:nvSpPr>
        <p:spPr>
          <a:xfrm>
            <a:off x="384048" y="4242816"/>
            <a:ext cx="5257800" cy="612648"/>
          </a:xfrm>
          <a:prstGeom prst="rect">
            <a:avLst/>
          </a:prstGeom>
          <a:noFill/>
        </p:spPr>
        <p:txBody>
          <a:bodyPr wrap="square" lIns="0" rIns="0" tIns="0" bIns="0">
            <a:spAutoFit/>
          </a:bodyPr>
          <a:lstStyle/>
          <a:p>
            <a:pPr>
              <a:spcAft>
                <a:spcPts val="0"/>
              </a:spcAft>
            </a:pPr>
            <a:r>
              <a:rPr sz="1800" b="1" i="0">
                <a:solidFill>
                  <a:srgbClr val="362FEC"/>
                </a:solidFill>
                <a:latin typeface="Calibri"/>
              </a:rPr>
              <a:t>convolution, then self-attention</a:t>
            </a:r>
            <a:r>
              <a:rPr sz="1800" b="0" i="0">
                <a:solidFill>
                  <a:srgbClr val="000000"/>
                </a:solidFill>
                <a:latin typeface="Calibri"/>
              </a:rPr>
              <a:t>: all positions of a layer at once, in training (Part 4)</a:t>
            </a:r>
          </a:p>
        </p:txBody>
      </p:sp>
      <p:pic>
        <p:nvPicPr>
          <p:cNvPr id="8" name="picture" descr="remedies.png"/>
          <p:cNvPicPr>
            <a:picLocks noChangeAspect="1"/>
          </p:cNvPicPr>
          <p:nvPr/>
        </p:nvPicPr>
        <p:blipFill>
          <a:blip r:embed="rId3"/>
          <a:stretch>
            <a:fillRect/>
          </a:stretch>
        </p:blipFill>
        <p:spPr>
          <a:xfrm>
            <a:off x="5897880" y="1463040"/>
            <a:ext cx="5989320" cy="3247221"/>
          </a:xfrm>
          <a:prstGeom prst="rect">
            <a:avLst/>
          </a:prstGeom>
        </p:spPr>
      </p:pic>
      <p:pic>
        <p:nvPicPr>
          <p:cNvPr id="9" name="picture" descr="remedies-fixes.png"/>
          <p:cNvPicPr>
            <a:picLocks noChangeAspect="1"/>
          </p:cNvPicPr>
          <p:nvPr/>
        </p:nvPicPr>
        <p:blipFill>
          <a:blip r:embed="rId4"/>
          <a:stretch>
            <a:fillRect/>
          </a:stretch>
        </p:blipFill>
        <p:spPr>
          <a:xfrm>
            <a:off x="5897880" y="1463040"/>
            <a:ext cx="5989320" cy="42604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xit" presetSubtype="0" fill="hold" grpId="1" nodeType="withEffect">
                                  <p:stCondLst>
                                    <p:cond delay="0"/>
                                  </p:stCondLst>
                                  <p:childTnLst>
                                    <p:set>
                                      <p:cBhvr>
                                        <p:cTn id="20" dur="1" fill="hold">
                                          <p:stCondLst>
                                            <p:cond delay="0"/>
                                          </p:stCondLst>
                                        </p:cTn>
                                        <p:tgtEl>
                                          <p:spTgt spid="8"/>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points"/>
          <p:cNvSpPr txBox="1"/>
          <p:nvPr/>
        </p:nvSpPr>
        <p:spPr>
          <a:xfrm>
            <a:off x="228600" y="2743200"/>
            <a:ext cx="11704320" cy="822960"/>
          </a:xfrm>
          <a:prstGeom prst="rect">
            <a:avLst/>
          </a:prstGeom>
          <a:noFill/>
        </p:spPr>
        <p:txBody>
          <a:bodyPr wrap="square" lIns="0" rIns="0" tIns="0" bIns="0">
            <a:spAutoFit/>
          </a:bodyPr>
          <a:lstStyle/>
          <a:p>
            <a:pPr algn="ctr">
              <a:spcAft>
                <a:spcPts val="1200"/>
              </a:spcAft>
            </a:pPr>
            <a:r>
              <a:rPr sz="4400" b="1" i="0">
                <a:solidFill>
                  <a:srgbClr val="362FEC"/>
                </a:solidFill>
                <a:latin typeface="Calibri"/>
              </a:rPr>
              <a:t>Break</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362FEC"/>
                </a:solidFill>
                <a:latin typeface="Calibri"/>
              </a:rPr>
              <a:t>Lecture 3</a:t>
            </a:r>
            <a:r>
              <a:rPr sz="3200" b="1" i="0">
                <a:solidFill>
                  <a:srgbClr val="000000"/>
                </a:solidFill>
                <a:latin typeface="Calibri"/>
              </a:rPr>
              <a:t>: </a:t>
            </a:r>
            <a:r>
              <a:rPr sz="3200" b="1" i="0">
                <a:solidFill>
                  <a:srgbClr val="362FEC"/>
                </a:solidFill>
                <a:latin typeface="Calibri"/>
              </a:rPr>
              <a:t>Sequence Modeling</a:t>
            </a:r>
            <a:r>
              <a:rPr sz="3200" b="1" i="0">
                <a:solidFill>
                  <a:srgbClr val="000000"/>
                </a:solidFill>
                <a:latin typeface="Calibri"/>
              </a:rPr>
              <a:t>, </a:t>
            </a:r>
            <a:r>
              <a:rPr sz="3200" b="1" i="0">
                <a:solidFill>
                  <a:srgbClr val="00B050"/>
                </a:solidFill>
                <a:latin typeface="Calibri"/>
              </a:rPr>
              <a:t>Translation</a:t>
            </a:r>
            <a:r>
              <a:rPr sz="3200" b="1" i="0">
                <a:solidFill>
                  <a:srgbClr val="000000"/>
                </a:solidFill>
                <a:latin typeface="Calibri"/>
              </a:rPr>
              <a:t>, and </a:t>
            </a:r>
            <a:r>
              <a:rPr sz="3200" b="1" i="0">
                <a:solidFill>
                  <a:srgbClr val="FF0000"/>
                </a:solidFill>
                <a:latin typeface="Calibri"/>
              </a:rPr>
              <a:t>Attention</a:t>
            </a:r>
          </a:p>
        </p:txBody>
      </p:sp>
      <p:sp>
        <p:nvSpPr>
          <p:cNvPr id="3" name="part 1"/>
          <p:cNvSpPr txBox="1"/>
          <p:nvPr/>
        </p:nvSpPr>
        <p:spPr>
          <a:xfrm>
            <a:off x="868680" y="1874519"/>
            <a:ext cx="10241280" cy="411480"/>
          </a:xfrm>
          <a:prstGeom prst="rect">
            <a:avLst/>
          </a:prstGeom>
          <a:noFill/>
        </p:spPr>
        <p:txBody>
          <a:bodyPr wrap="square" lIns="0" rIns="0" tIns="0" bIns="0">
            <a:spAutoFit/>
          </a:bodyPr>
          <a:lstStyle/>
          <a:p>
            <a:pPr>
              <a:spcAft>
                <a:spcPts val="0"/>
              </a:spcAft>
            </a:pPr>
            <a:r>
              <a:rPr sz="2400" b="0" i="0">
                <a:solidFill>
                  <a:srgbClr val="000000"/>
                </a:solidFill>
                <a:latin typeface="Calibri"/>
              </a:rPr>
              <a:t>1.  </a:t>
            </a:r>
            <a:r>
              <a:rPr sz="2400" b="1" i="0">
                <a:solidFill>
                  <a:srgbClr val="362FEC"/>
                </a:solidFill>
                <a:latin typeface="Calibri"/>
              </a:rPr>
              <a:t>Sequence tasks and translation</a:t>
            </a:r>
          </a:p>
        </p:txBody>
      </p:sp>
      <p:sp>
        <p:nvSpPr>
          <p:cNvPr id="4" name="part 1 items"/>
          <p:cNvSpPr txBox="1"/>
          <p:nvPr/>
        </p:nvSpPr>
        <p:spPr>
          <a:xfrm>
            <a:off x="1325880" y="2350008"/>
            <a:ext cx="9875520" cy="320040"/>
          </a:xfrm>
          <a:prstGeom prst="rect">
            <a:avLst/>
          </a:prstGeom>
          <a:noFill/>
        </p:spPr>
        <p:txBody>
          <a:bodyPr wrap="square" lIns="0" rIns="0" tIns="0" bIns="0">
            <a:spAutoFit/>
          </a:bodyPr>
          <a:lstStyle/>
          <a:p>
            <a:pPr>
              <a:spcAft>
                <a:spcPts val="0"/>
              </a:spcAft>
            </a:pPr>
            <a:r>
              <a:rPr sz="1800" b="0" i="0">
                <a:solidFill>
                  <a:srgbClr val="595959"/>
                </a:solidFill>
                <a:latin typeface="Calibri"/>
              </a:rPr>
              <a:t>sequence modeling; machine translation, how it is learned, decoded, and scored</a:t>
            </a:r>
          </a:p>
        </p:txBody>
      </p:sp>
      <p:sp>
        <p:nvSpPr>
          <p:cNvPr id="5" name="part 2"/>
          <p:cNvSpPr txBox="1"/>
          <p:nvPr/>
        </p:nvSpPr>
        <p:spPr>
          <a:xfrm>
            <a:off x="868680" y="2926080"/>
            <a:ext cx="10241280" cy="411480"/>
          </a:xfrm>
          <a:prstGeom prst="rect">
            <a:avLst/>
          </a:prstGeom>
          <a:noFill/>
        </p:spPr>
        <p:txBody>
          <a:bodyPr wrap="square" lIns="0" rIns="0" tIns="0" bIns="0">
            <a:spAutoFit/>
          </a:bodyPr>
          <a:lstStyle/>
          <a:p>
            <a:pPr>
              <a:spcAft>
                <a:spcPts val="0"/>
              </a:spcAft>
            </a:pPr>
            <a:r>
              <a:rPr sz="2400" b="0" i="0">
                <a:solidFill>
                  <a:srgbClr val="000000"/>
                </a:solidFill>
                <a:latin typeface="Calibri"/>
              </a:rPr>
              <a:t>2.  </a:t>
            </a:r>
            <a:r>
              <a:rPr sz="2400" b="1" i="0">
                <a:solidFill>
                  <a:srgbClr val="00B050"/>
                </a:solidFill>
                <a:latin typeface="Calibri"/>
              </a:rPr>
              <a:t>Recurrent encoder–decoders</a:t>
            </a:r>
          </a:p>
        </p:txBody>
      </p:sp>
      <p:sp>
        <p:nvSpPr>
          <p:cNvPr id="6" name="part 2 items"/>
          <p:cNvSpPr txBox="1"/>
          <p:nvPr/>
        </p:nvSpPr>
        <p:spPr>
          <a:xfrm>
            <a:off x="1325880" y="3401568"/>
            <a:ext cx="9875520" cy="320040"/>
          </a:xfrm>
          <a:prstGeom prst="rect">
            <a:avLst/>
          </a:prstGeom>
          <a:noFill/>
        </p:spPr>
        <p:txBody>
          <a:bodyPr wrap="square" lIns="0" rIns="0" tIns="0" bIns="0">
            <a:spAutoFit/>
          </a:bodyPr>
          <a:lstStyle/>
          <a:p>
            <a:pPr>
              <a:spcAft>
                <a:spcPts val="0"/>
              </a:spcAft>
            </a:pPr>
            <a:r>
              <a:rPr sz="1800" b="0" i="0">
                <a:solidFill>
                  <a:srgbClr val="595959"/>
                </a:solidFill>
                <a:latin typeface="Calibri"/>
              </a:rPr>
              <a:t>the encoder–decoder framework; models improved one after another; their drawbacks</a:t>
            </a:r>
          </a:p>
        </p:txBody>
      </p:sp>
      <p:sp>
        <p:nvSpPr>
          <p:cNvPr id="7" name="part 3"/>
          <p:cNvSpPr txBox="1"/>
          <p:nvPr/>
        </p:nvSpPr>
        <p:spPr>
          <a:xfrm>
            <a:off x="868680" y="3977639"/>
            <a:ext cx="10241280" cy="411480"/>
          </a:xfrm>
          <a:prstGeom prst="rect">
            <a:avLst/>
          </a:prstGeom>
          <a:noFill/>
        </p:spPr>
        <p:txBody>
          <a:bodyPr wrap="square" lIns="0" rIns="0" tIns="0" bIns="0">
            <a:spAutoFit/>
          </a:bodyPr>
          <a:lstStyle/>
          <a:p>
            <a:pPr>
              <a:spcAft>
                <a:spcPts val="0"/>
              </a:spcAft>
            </a:pPr>
            <a:r>
              <a:rPr sz="2400" b="0" i="0">
                <a:solidFill>
                  <a:srgbClr val="000000"/>
                </a:solidFill>
                <a:latin typeface="Calibri"/>
              </a:rPr>
              <a:t>3.  </a:t>
            </a:r>
            <a:r>
              <a:rPr sz="2400" b="1" i="0">
                <a:solidFill>
                  <a:srgbClr val="FF0000"/>
                </a:solidFill>
                <a:latin typeface="Calibri"/>
              </a:rPr>
              <a:t>Attention</a:t>
            </a:r>
          </a:p>
        </p:txBody>
      </p:sp>
      <p:sp>
        <p:nvSpPr>
          <p:cNvPr id="8" name="part 3 items"/>
          <p:cNvSpPr txBox="1"/>
          <p:nvPr/>
        </p:nvSpPr>
        <p:spPr>
          <a:xfrm>
            <a:off x="1325880" y="4453127"/>
            <a:ext cx="9875520" cy="320040"/>
          </a:xfrm>
          <a:prstGeom prst="rect">
            <a:avLst/>
          </a:prstGeom>
          <a:noFill/>
        </p:spPr>
        <p:txBody>
          <a:bodyPr wrap="square" lIns="0" rIns="0" tIns="0" bIns="0">
            <a:spAutoFit/>
          </a:bodyPr>
          <a:lstStyle/>
          <a:p>
            <a:pPr>
              <a:spcAft>
                <a:spcPts val="0"/>
              </a:spcAft>
            </a:pPr>
            <a:r>
              <a:rPr sz="1800" b="0" i="0">
                <a:solidFill>
                  <a:srgbClr val="595959"/>
                </a:solidFill>
                <a:latin typeface="Calibri"/>
              </a:rPr>
              <a:t>its inception and its variants</a:t>
            </a:r>
          </a:p>
        </p:txBody>
      </p:sp>
      <p:sp>
        <p:nvSpPr>
          <p:cNvPr id="9" name="part 4"/>
          <p:cNvSpPr txBox="1"/>
          <p:nvPr/>
        </p:nvSpPr>
        <p:spPr>
          <a:xfrm>
            <a:off x="868680" y="5029200"/>
            <a:ext cx="10241280" cy="411480"/>
          </a:xfrm>
          <a:prstGeom prst="rect">
            <a:avLst/>
          </a:prstGeom>
          <a:noFill/>
        </p:spPr>
        <p:txBody>
          <a:bodyPr wrap="square" lIns="0" rIns="0" tIns="0" bIns="0">
            <a:spAutoFit/>
          </a:bodyPr>
          <a:lstStyle/>
          <a:p>
            <a:pPr>
              <a:spcAft>
                <a:spcPts val="0"/>
              </a:spcAft>
            </a:pPr>
            <a:r>
              <a:rPr sz="2400" b="0" i="0">
                <a:solidFill>
                  <a:srgbClr val="000000"/>
                </a:solidFill>
                <a:latin typeface="Calibri"/>
              </a:rPr>
              <a:t>4.  </a:t>
            </a:r>
            <a:r>
              <a:rPr sz="2400" b="1" i="0">
                <a:solidFill>
                  <a:srgbClr val="ED7D31"/>
                </a:solidFill>
                <a:latin typeface="Calibri"/>
              </a:rPr>
              <a:t>Beyond recurrence</a:t>
            </a:r>
          </a:p>
        </p:txBody>
      </p:sp>
      <p:sp>
        <p:nvSpPr>
          <p:cNvPr id="10" name="part 4 items"/>
          <p:cNvSpPr txBox="1"/>
          <p:nvPr/>
        </p:nvSpPr>
        <p:spPr>
          <a:xfrm>
            <a:off x="1325880" y="5504688"/>
            <a:ext cx="9875520" cy="320040"/>
          </a:xfrm>
          <a:prstGeom prst="rect">
            <a:avLst/>
          </a:prstGeom>
          <a:noFill/>
        </p:spPr>
        <p:txBody>
          <a:bodyPr wrap="square" lIns="0" rIns="0" tIns="0" bIns="0">
            <a:spAutoFit/>
          </a:bodyPr>
          <a:lstStyle/>
          <a:p>
            <a:pPr>
              <a:spcAft>
                <a:spcPts val="0"/>
              </a:spcAft>
            </a:pPr>
            <a:r>
              <a:rPr sz="1800" b="0" i="0">
                <a:solidFill>
                  <a:srgbClr val="595959"/>
                </a:solidFill>
                <a:latin typeface="Calibri"/>
              </a:rPr>
              <a:t>convolutional sequence models, translation from attention alone, self-attention and the Transformer</a:t>
            </a:r>
          </a:p>
        </p:txBody>
      </p:sp>
      <p:sp>
        <p:nvSpPr>
          <p:cNvPr id="11" name="highlight"/>
          <p:cNvSpPr/>
          <p:nvPr/>
        </p:nvSpPr>
        <p:spPr>
          <a:xfrm>
            <a:off x="731520" y="3867911"/>
            <a:ext cx="10698480" cy="960120"/>
          </a:xfrm>
          <a:prstGeom prst="rect">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Attention</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The idea</a:t>
            </a:r>
          </a:p>
        </p:txBody>
      </p:sp>
      <p:sp>
        <p:nvSpPr>
          <p:cNvPr id="4" name="problem and fix"/>
          <p:cNvSpPr txBox="1"/>
          <p:nvPr/>
        </p:nvSpPr>
        <p:spPr>
          <a:xfrm>
            <a:off x="384048" y="1371600"/>
            <a:ext cx="11430000" cy="411480"/>
          </a:xfrm>
          <a:prstGeom prst="rect">
            <a:avLst/>
          </a:prstGeom>
          <a:noFill/>
        </p:spPr>
        <p:txBody>
          <a:bodyPr wrap="square" lIns="0" rIns="0" tIns="0" bIns="0">
            <a:spAutoFit/>
          </a:bodyPr>
          <a:lstStyle/>
          <a:p>
            <a:pPr>
              <a:spcAft>
                <a:spcPts val="0"/>
              </a:spcAft>
            </a:pPr>
            <a:r>
              <a:rPr sz="1800" b="1" i="0">
                <a:solidFill>
                  <a:srgbClr val="FF0000"/>
                </a:solidFill>
                <a:latin typeface="Calibri"/>
              </a:rPr>
              <a:t>the problem</a:t>
            </a:r>
            <a:r>
              <a:rPr sz="1800" b="0" i="0">
                <a:solidFill>
                  <a:srgbClr val="000000"/>
                </a:solidFill>
                <a:latin typeface="Calibri"/>
              </a:rPr>
              <a:t>: one summary of fixed size for the whole source (Part 2)   →   </a:t>
            </a:r>
            <a:r>
              <a:rPr sz="1800" b="1" i="0">
                <a:solidFill>
                  <a:srgbClr val="00B050"/>
                </a:solidFill>
                <a:latin typeface="Calibri"/>
              </a:rPr>
              <a:t>the fix here</a:t>
            </a:r>
            <a:r>
              <a:rPr sz="1800" b="0" i="0">
                <a:solidFill>
                  <a:srgbClr val="000000"/>
                </a:solidFill>
                <a:latin typeface="Calibri"/>
              </a:rPr>
              <a:t>: attention</a:t>
            </a:r>
          </a:p>
        </p:txBody>
      </p:sp>
      <p:sp>
        <p:nvSpPr>
          <p:cNvPr id="5" name="points"/>
          <p:cNvSpPr txBox="1"/>
          <p:nvPr/>
        </p:nvSpPr>
        <p:spPr>
          <a:xfrm>
            <a:off x="384048" y="1874519"/>
            <a:ext cx="5257800" cy="731520"/>
          </a:xfrm>
          <a:prstGeom prst="rect">
            <a:avLst/>
          </a:prstGeom>
          <a:noFill/>
        </p:spPr>
        <p:txBody>
          <a:bodyPr wrap="square" lIns="0" rIns="0" tIns="0" bIns="0">
            <a:spAutoFit/>
          </a:bodyPr>
          <a:lstStyle/>
          <a:p>
            <a:pPr>
              <a:spcAft>
                <a:spcPts val="200"/>
              </a:spcAft>
            </a:pPr>
            <a:r>
              <a:rPr sz="1800" b="0" i="1">
                <a:solidFill>
                  <a:srgbClr val="595959"/>
                </a:solidFill>
                <a:latin typeface="Calibri"/>
              </a:rPr>
              <a:t>“a fixed-length vector is a bottleneck”</a:t>
            </a:r>
          </a:p>
          <a:p>
            <a:pPr>
              <a:spcAft>
                <a:spcPts val="200"/>
              </a:spcAft>
            </a:pPr>
            <a:r>
              <a:rPr sz="1800" b="0" i="0">
                <a:solidFill>
                  <a:srgbClr val="595959"/>
                </a:solidFill>
                <a:latin typeface="Calibri"/>
              </a:rPr>
              <a:t>Bahdanau, Cho, and Bengio (2015)</a:t>
            </a:r>
          </a:p>
        </p:txBody>
      </p:sp>
      <p:sp>
        <p:nvSpPr>
          <p:cNvPr id="6" name="points"/>
          <p:cNvSpPr txBox="1"/>
          <p:nvPr/>
        </p:nvSpPr>
        <p:spPr>
          <a:xfrm>
            <a:off x="384048" y="2788920"/>
            <a:ext cx="5257800" cy="3474720"/>
          </a:xfrm>
          <a:prstGeom prst="rect">
            <a:avLst/>
          </a:prstGeom>
          <a:noFill/>
        </p:spPr>
        <p:txBody>
          <a:bodyPr wrap="square" lIns="0" rIns="0" tIns="0" bIns="0">
            <a:spAutoFit/>
          </a:bodyPr>
          <a:lstStyle/>
          <a:p>
            <a:pPr>
              <a:spcAft>
                <a:spcPts val="1400"/>
              </a:spcAft>
            </a:pPr>
            <a:r>
              <a:rPr sz="1800" b="1" i="0">
                <a:solidFill>
                  <a:srgbClr val="00B050"/>
                </a:solidFill>
                <a:latin typeface="Calibri"/>
              </a:rPr>
              <a:t>keep a state for every source word</a:t>
            </a:r>
            <a:r>
              <a:rPr sz="1800" b="0" i="0">
                <a:solidFill>
                  <a:srgbClr val="000000"/>
                </a:solidFill>
                <a:latin typeface="Calibri"/>
              </a:rPr>
              <a:t> (Bahdanau et al.: a bidirectional encoder, each state about its word and the words around it)</a:t>
            </a:r>
          </a:p>
          <a:p>
            <a:pPr>
              <a:spcAft>
                <a:spcPts val="1400"/>
              </a:spcAft>
            </a:pPr>
            <a:r>
              <a:rPr sz="1800" b="1" i="0">
                <a:solidFill>
                  <a:srgbClr val="FF0000"/>
                </a:solidFill>
                <a:latin typeface="Calibri"/>
              </a:rPr>
              <a:t>before each word, read them again</a:t>
            </a:r>
            <a:r>
              <a:rPr sz="1800" b="0" i="0">
                <a:solidFill>
                  <a:srgbClr val="000000"/>
                </a:solidFill>
                <a:latin typeface="Calibri"/>
              </a:rPr>
              <a:t>: a weighted average of the states</a:t>
            </a:r>
          </a:p>
          <a:p>
            <a:pPr>
              <a:spcAft>
                <a:spcPts val="1400"/>
              </a:spcAft>
            </a:pPr>
            <a:r>
              <a:rPr sz="1800" b="1" i="0">
                <a:solidFill>
                  <a:srgbClr val="ED7D31"/>
                </a:solidFill>
                <a:latin typeface="Calibri"/>
              </a:rPr>
              <a:t>the weights</a:t>
            </a:r>
            <a:r>
              <a:rPr sz="1800" b="0" i="0">
                <a:solidFill>
                  <a:srgbClr val="000000"/>
                </a:solidFill>
                <a:latin typeface="Calibri"/>
              </a:rPr>
              <a:t>: computed from the decoder's state; learned with the rest</a:t>
            </a:r>
          </a:p>
        </p:txBody>
      </p:sp>
      <p:pic>
        <p:nvPicPr>
          <p:cNvPr id="7" name="picture" descr="attn-idea.png"/>
          <p:cNvPicPr>
            <a:picLocks noChangeAspect="1"/>
          </p:cNvPicPr>
          <p:nvPr/>
        </p:nvPicPr>
        <p:blipFill>
          <a:blip r:embed="rId3"/>
          <a:stretch>
            <a:fillRect/>
          </a:stretch>
        </p:blipFill>
        <p:spPr>
          <a:xfrm>
            <a:off x="5897880" y="2005219"/>
            <a:ext cx="5989320" cy="40362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Attention</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The read</a:t>
            </a:r>
          </a:p>
        </p:txBody>
      </p:sp>
      <p:pic>
        <p:nvPicPr>
          <p:cNvPr id="4" name="picture" descr="encdec-b.png"/>
          <p:cNvPicPr>
            <a:picLocks noChangeAspect="1"/>
          </p:cNvPicPr>
          <p:nvPr/>
        </p:nvPicPr>
        <p:blipFill>
          <a:blip r:embed="rId3"/>
          <a:stretch>
            <a:fillRect/>
          </a:stretch>
        </p:blipFill>
        <p:spPr>
          <a:xfrm>
            <a:off x="1541327" y="1325880"/>
            <a:ext cx="9078864" cy="3291840"/>
          </a:xfrm>
          <a:prstGeom prst="rect">
            <a:avLst/>
          </a:prstGeom>
        </p:spPr>
      </p:pic>
      <p:sp>
        <p:nvSpPr>
          <p:cNvPr id="5" name="points"/>
          <p:cNvSpPr txBox="1"/>
          <p:nvPr/>
        </p:nvSpPr>
        <p:spPr>
          <a:xfrm>
            <a:off x="548640" y="4754880"/>
            <a:ext cx="3840480" cy="365760"/>
          </a:xfrm>
          <a:prstGeom prst="rect">
            <a:avLst/>
          </a:prstGeom>
          <a:noFill/>
        </p:spPr>
        <p:txBody>
          <a:bodyPr wrap="square" lIns="0" rIns="0" tIns="0" bIns="0">
            <a:spAutoFit/>
          </a:bodyPr>
          <a:lstStyle/>
          <a:p>
            <a:pPr>
              <a:spcAft>
                <a:spcPts val="1200"/>
              </a:spcAft>
            </a:pPr>
            <a:r>
              <a:rPr sz="1800" b="1" i="0">
                <a:solidFill>
                  <a:srgbClr val="FF0000"/>
                </a:solidFill>
                <a:latin typeface="Calibri"/>
              </a:rPr>
              <a:t>1. score each source state</a:t>
            </a:r>
          </a:p>
        </p:txBody>
      </p:sp>
      <p:pic>
        <p:nvPicPr>
          <p:cNvPr id="6" name="eq score" descr="score.png"/>
          <p:cNvPicPr>
            <a:picLocks noChangeAspect="1"/>
          </p:cNvPicPr>
          <p:nvPr/>
        </p:nvPicPr>
        <p:blipFill>
          <a:blip r:embed="rId4"/>
          <a:stretch>
            <a:fillRect/>
          </a:stretch>
        </p:blipFill>
        <p:spPr>
          <a:xfrm>
            <a:off x="548640" y="5166360"/>
            <a:ext cx="1715133" cy="321868"/>
          </a:xfrm>
          <a:prstGeom prst="rect">
            <a:avLst/>
          </a:prstGeom>
        </p:spPr>
      </p:pic>
      <p:sp>
        <p:nvSpPr>
          <p:cNvPr id="7" name="points"/>
          <p:cNvSpPr txBox="1"/>
          <p:nvPr/>
        </p:nvSpPr>
        <p:spPr>
          <a:xfrm>
            <a:off x="4572000" y="4754880"/>
            <a:ext cx="3840480" cy="365760"/>
          </a:xfrm>
          <a:prstGeom prst="rect">
            <a:avLst/>
          </a:prstGeom>
          <a:noFill/>
        </p:spPr>
        <p:txBody>
          <a:bodyPr wrap="square" lIns="0" rIns="0" tIns="0" bIns="0">
            <a:spAutoFit/>
          </a:bodyPr>
          <a:lstStyle/>
          <a:p>
            <a:pPr>
              <a:spcAft>
                <a:spcPts val="1200"/>
              </a:spcAft>
            </a:pPr>
            <a:r>
              <a:rPr sz="1800" b="1" i="0">
                <a:solidFill>
                  <a:srgbClr val="FF0000"/>
                </a:solidFill>
                <a:latin typeface="Calibri"/>
              </a:rPr>
              <a:t>2. normalize</a:t>
            </a:r>
          </a:p>
        </p:txBody>
      </p:sp>
      <p:pic>
        <p:nvPicPr>
          <p:cNvPr id="8" name="eq softmax" descr="softmax.png"/>
          <p:cNvPicPr>
            <a:picLocks noChangeAspect="1"/>
          </p:cNvPicPr>
          <p:nvPr/>
        </p:nvPicPr>
        <p:blipFill>
          <a:blip r:embed="rId5"/>
          <a:stretch>
            <a:fillRect/>
          </a:stretch>
        </p:blipFill>
        <p:spPr>
          <a:xfrm>
            <a:off x="4572000" y="5166360"/>
            <a:ext cx="1762400" cy="605473"/>
          </a:xfrm>
          <a:prstGeom prst="rect">
            <a:avLst/>
          </a:prstGeom>
        </p:spPr>
      </p:pic>
      <p:sp>
        <p:nvSpPr>
          <p:cNvPr id="9" name="points"/>
          <p:cNvSpPr txBox="1"/>
          <p:nvPr/>
        </p:nvSpPr>
        <p:spPr>
          <a:xfrm>
            <a:off x="8412480" y="4754880"/>
            <a:ext cx="3840480" cy="365760"/>
          </a:xfrm>
          <a:prstGeom prst="rect">
            <a:avLst/>
          </a:prstGeom>
          <a:noFill/>
        </p:spPr>
        <p:txBody>
          <a:bodyPr wrap="square" lIns="0" rIns="0" tIns="0" bIns="0">
            <a:spAutoFit/>
          </a:bodyPr>
          <a:lstStyle/>
          <a:p>
            <a:pPr>
              <a:spcAft>
                <a:spcPts val="1200"/>
              </a:spcAft>
            </a:pPr>
            <a:r>
              <a:rPr sz="1800" b="1" i="0">
                <a:solidFill>
                  <a:srgbClr val="FF0000"/>
                </a:solidFill>
                <a:latin typeface="Calibri"/>
              </a:rPr>
              <a:t>3. average</a:t>
            </a:r>
          </a:p>
        </p:txBody>
      </p:sp>
      <p:pic>
        <p:nvPicPr>
          <p:cNvPr id="10" name="eq context" descr="context.png"/>
          <p:cNvPicPr>
            <a:picLocks noChangeAspect="1"/>
          </p:cNvPicPr>
          <p:nvPr/>
        </p:nvPicPr>
        <p:blipFill>
          <a:blip r:embed="rId6"/>
          <a:stretch>
            <a:fillRect/>
          </a:stretch>
        </p:blipFill>
        <p:spPr>
          <a:xfrm>
            <a:off x="8412480" y="5166360"/>
            <a:ext cx="1519310" cy="600971"/>
          </a:xfrm>
          <a:prstGeom prst="rect">
            <a:avLst/>
          </a:prstGeom>
        </p:spPr>
      </p:pic>
      <p:sp>
        <p:nvSpPr>
          <p:cNvPr id="11" name="takeaway"/>
          <p:cNvSpPr txBox="1"/>
          <p:nvPr/>
        </p:nvSpPr>
        <p:spPr>
          <a:xfrm>
            <a:off x="384048" y="6263640"/>
            <a:ext cx="11430000" cy="457200"/>
          </a:xfrm>
          <a:prstGeom prst="rect">
            <a:avLst/>
          </a:prstGeom>
          <a:noFill/>
        </p:spPr>
        <p:txBody>
          <a:bodyPr wrap="square" lIns="0" rIns="0" tIns="0" bIns="0">
            <a:spAutoFit/>
          </a:bodyPr>
          <a:lstStyle/>
          <a:p>
            <a:pPr>
              <a:spcAft>
                <a:spcPts val="0"/>
              </a:spcAft>
            </a:pPr>
            <a:r>
              <a:rPr sz="1800" b="0" i="0">
                <a:solidFill>
                  <a:srgbClr val="000000"/>
                </a:solidFill>
                <a:latin typeface="Calibri"/>
              </a:rPr>
              <a:t>a new context at every step, from all the source states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Attention</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The score, and the context in the decoder</a:t>
            </a:r>
          </a:p>
        </p:txBody>
      </p:sp>
      <p:sp>
        <p:nvSpPr>
          <p:cNvPr id="4" name="points"/>
          <p:cNvSpPr txBox="1"/>
          <p:nvPr/>
        </p:nvSpPr>
        <p:spPr>
          <a:xfrm>
            <a:off x="384048" y="1417320"/>
            <a:ext cx="5257800" cy="612648"/>
          </a:xfrm>
          <a:prstGeom prst="rect">
            <a:avLst/>
          </a:prstGeom>
          <a:noFill/>
        </p:spPr>
        <p:txBody>
          <a:bodyPr wrap="square" lIns="0" rIns="0" tIns="0" bIns="0">
            <a:spAutoFit/>
          </a:bodyPr>
          <a:lstStyle/>
          <a:p>
            <a:pPr>
              <a:spcAft>
                <a:spcPts val="0"/>
              </a:spcAft>
            </a:pPr>
            <a:r>
              <a:rPr sz="1800" b="1" i="0">
                <a:solidFill>
                  <a:srgbClr val="FF0000"/>
                </a:solidFill>
                <a:latin typeface="Calibri"/>
              </a:rPr>
              <a:t>the score</a:t>
            </a:r>
            <a:r>
              <a:rPr sz="1800" b="0" i="0">
                <a:solidFill>
                  <a:srgbClr val="000000"/>
                </a:solidFill>
                <a:latin typeface="Calibri"/>
              </a:rPr>
              <a:t>: a small network with one hidden layer, trained with the rest (additive attention)</a:t>
            </a:r>
          </a:p>
        </p:txBody>
      </p:sp>
      <p:pic>
        <p:nvPicPr>
          <p:cNvPr id="5" name="eq additive" descr="additive.png"/>
          <p:cNvPicPr>
            <a:picLocks noChangeAspect="1"/>
          </p:cNvPicPr>
          <p:nvPr/>
        </p:nvPicPr>
        <p:blipFill>
          <a:blip r:embed="rId3"/>
          <a:stretch>
            <a:fillRect/>
          </a:stretch>
        </p:blipFill>
        <p:spPr>
          <a:xfrm>
            <a:off x="612647" y="2075688"/>
            <a:ext cx="2894793" cy="275501"/>
          </a:xfrm>
          <a:prstGeom prst="rect">
            <a:avLst/>
          </a:prstGeom>
        </p:spPr>
      </p:pic>
      <p:sp>
        <p:nvSpPr>
          <p:cNvPr id="6" name="points"/>
          <p:cNvSpPr txBox="1"/>
          <p:nvPr/>
        </p:nvSpPr>
        <p:spPr>
          <a:xfrm>
            <a:off x="384048" y="2588933"/>
            <a:ext cx="5257800" cy="612648"/>
          </a:xfrm>
          <a:prstGeom prst="rect">
            <a:avLst/>
          </a:prstGeom>
          <a:noFill/>
        </p:spPr>
        <p:txBody>
          <a:bodyPr wrap="square" lIns="0" rIns="0" tIns="0" bIns="0">
            <a:spAutoFit/>
          </a:bodyPr>
          <a:lstStyle/>
          <a:p>
            <a:pPr>
              <a:spcAft>
                <a:spcPts val="0"/>
              </a:spcAft>
            </a:pPr>
            <a:r>
              <a:rPr sz="1800" b="1" i="0">
                <a:solidFill>
                  <a:srgbClr val="362FEC"/>
                </a:solidFill>
                <a:latin typeface="Calibri"/>
              </a:rPr>
              <a:t>the query</a:t>
            </a:r>
            <a:r>
              <a:rPr sz="1800" b="0" i="0">
                <a:solidFill>
                  <a:srgbClr val="000000"/>
                </a:solidFill>
                <a:latin typeface="Calibri"/>
              </a:rPr>
              <a:t>: the decoder's previous state; it has not read the last word written</a:t>
            </a:r>
          </a:p>
        </p:txBody>
      </p:sp>
      <p:sp>
        <p:nvSpPr>
          <p:cNvPr id="7" name="points"/>
          <p:cNvSpPr txBox="1"/>
          <p:nvPr/>
        </p:nvSpPr>
        <p:spPr>
          <a:xfrm>
            <a:off x="384048" y="3393605"/>
            <a:ext cx="5257800" cy="612648"/>
          </a:xfrm>
          <a:prstGeom prst="rect">
            <a:avLst/>
          </a:prstGeom>
          <a:noFill/>
        </p:spPr>
        <p:txBody>
          <a:bodyPr wrap="square" lIns="0" rIns="0" tIns="0" bIns="0">
            <a:spAutoFit/>
          </a:bodyPr>
          <a:lstStyle/>
          <a:p>
            <a:pPr>
              <a:spcAft>
                <a:spcPts val="0"/>
              </a:spcAft>
            </a:pPr>
            <a:r>
              <a:rPr sz="1800" b="1" i="0">
                <a:solidFill>
                  <a:srgbClr val="00B050"/>
                </a:solidFill>
                <a:latin typeface="Calibri"/>
              </a:rPr>
              <a:t>each state</a:t>
            </a:r>
            <a:r>
              <a:rPr sz="1800" b="0" i="0">
                <a:solidFill>
                  <a:srgbClr val="000000"/>
                </a:solidFill>
                <a:latin typeface="Calibri"/>
              </a:rPr>
              <a:t>: compared with the query, then returned (the variants split the two jobs: a key and a value)</a:t>
            </a:r>
          </a:p>
        </p:txBody>
      </p:sp>
      <p:sp>
        <p:nvSpPr>
          <p:cNvPr id="8" name="points"/>
          <p:cNvSpPr txBox="1"/>
          <p:nvPr/>
        </p:nvSpPr>
        <p:spPr>
          <a:xfrm>
            <a:off x="384048" y="4198277"/>
            <a:ext cx="5257800" cy="612648"/>
          </a:xfrm>
          <a:prstGeom prst="rect">
            <a:avLst/>
          </a:prstGeom>
          <a:noFill/>
        </p:spPr>
        <p:txBody>
          <a:bodyPr wrap="square" lIns="0" rIns="0" tIns="0" bIns="0">
            <a:spAutoFit/>
          </a:bodyPr>
          <a:lstStyle/>
          <a:p>
            <a:pPr>
              <a:spcAft>
                <a:spcPts val="0"/>
              </a:spcAft>
            </a:pPr>
            <a:r>
              <a:rPr sz="1800" b="1" i="0">
                <a:solidFill>
                  <a:srgbClr val="FF0000"/>
                </a:solidFill>
                <a:latin typeface="Calibri"/>
              </a:rPr>
              <a:t>the context</a:t>
            </a:r>
            <a:r>
              <a:rPr sz="1800" b="0" i="0">
                <a:solidFill>
                  <a:srgbClr val="000000"/>
                </a:solidFill>
                <a:latin typeface="Calibri"/>
              </a:rPr>
              <a:t> enters the decoder's update and its output</a:t>
            </a:r>
          </a:p>
        </p:txBody>
      </p:sp>
      <p:pic>
        <p:nvPicPr>
          <p:cNvPr id="9" name="eq dec_attn_s" descr="dec_attn_s.png"/>
          <p:cNvPicPr>
            <a:picLocks noChangeAspect="1"/>
          </p:cNvPicPr>
          <p:nvPr/>
        </p:nvPicPr>
        <p:blipFill>
          <a:blip r:embed="rId4"/>
          <a:stretch>
            <a:fillRect/>
          </a:stretch>
        </p:blipFill>
        <p:spPr>
          <a:xfrm>
            <a:off x="612647" y="4856645"/>
            <a:ext cx="2517160" cy="302849"/>
          </a:xfrm>
          <a:prstGeom prst="rect">
            <a:avLst/>
          </a:prstGeom>
        </p:spPr>
      </p:pic>
      <p:pic>
        <p:nvPicPr>
          <p:cNvPr id="10" name="eq dec_attn_q" descr="dec_attn_q.png"/>
          <p:cNvPicPr>
            <a:picLocks noChangeAspect="1"/>
          </p:cNvPicPr>
          <p:nvPr/>
        </p:nvPicPr>
        <p:blipFill>
          <a:blip r:embed="rId5"/>
          <a:stretch>
            <a:fillRect/>
          </a:stretch>
        </p:blipFill>
        <p:spPr>
          <a:xfrm>
            <a:off x="612647" y="5250934"/>
            <a:ext cx="3182112" cy="302849"/>
          </a:xfrm>
          <a:prstGeom prst="rect">
            <a:avLst/>
          </a:prstGeom>
        </p:spPr>
      </p:pic>
      <p:sp>
        <p:nvSpPr>
          <p:cNvPr id="11" name="points"/>
          <p:cNvSpPr txBox="1"/>
          <p:nvPr/>
        </p:nvSpPr>
        <p:spPr>
          <a:xfrm>
            <a:off x="384048" y="5791528"/>
            <a:ext cx="5257800" cy="612648"/>
          </a:xfrm>
          <a:prstGeom prst="rect">
            <a:avLst/>
          </a:prstGeom>
          <a:noFill/>
        </p:spPr>
        <p:txBody>
          <a:bodyPr wrap="square" lIns="0" rIns="0" tIns="0" bIns="0">
            <a:spAutoFit/>
          </a:bodyPr>
          <a:lstStyle/>
          <a:p>
            <a:pPr>
              <a:spcAft>
                <a:spcPts val="0"/>
              </a:spcAft>
            </a:pPr>
            <a:r>
              <a:rPr sz="1800" b="1" i="0">
                <a:solidFill>
                  <a:srgbClr val="ED7D31"/>
                </a:solidFill>
                <a:latin typeface="Calibri"/>
              </a:rPr>
              <a:t>a set</a:t>
            </a:r>
            <a:r>
              <a:rPr sz="1800" b="0" i="0">
                <a:solidFill>
                  <a:srgbClr val="000000"/>
                </a:solidFill>
                <a:latin typeface="Calibri"/>
              </a:rPr>
              <a:t>: reorder the source, and the read is the same; order reaches the read only through the states</a:t>
            </a:r>
          </a:p>
        </p:txBody>
      </p:sp>
      <p:pic>
        <p:nvPicPr>
          <p:cNvPr id="12" name="picture" descr="additive-net.png"/>
          <p:cNvPicPr>
            <a:picLocks noChangeAspect="1"/>
          </p:cNvPicPr>
          <p:nvPr/>
        </p:nvPicPr>
        <p:blipFill>
          <a:blip r:embed="rId6"/>
          <a:stretch>
            <a:fillRect/>
          </a:stretch>
        </p:blipFill>
        <p:spPr>
          <a:xfrm>
            <a:off x="5897880" y="2057967"/>
            <a:ext cx="5989320" cy="31992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Attention</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Training without alignment labels</a:t>
            </a:r>
          </a:p>
        </p:txBody>
      </p:sp>
      <p:sp>
        <p:nvSpPr>
          <p:cNvPr id="4" name="points"/>
          <p:cNvSpPr txBox="1"/>
          <p:nvPr/>
        </p:nvSpPr>
        <p:spPr>
          <a:xfrm>
            <a:off x="384048" y="1417320"/>
            <a:ext cx="5257800" cy="1280160"/>
          </a:xfrm>
          <a:prstGeom prst="rect">
            <a:avLst/>
          </a:prstGeom>
          <a:noFill/>
        </p:spPr>
        <p:txBody>
          <a:bodyPr wrap="square" lIns="0" rIns="0" tIns="0" bIns="0">
            <a:spAutoFit/>
          </a:bodyPr>
          <a:lstStyle/>
          <a:p>
            <a:pPr>
              <a:spcAft>
                <a:spcPts val="1000"/>
              </a:spcAft>
            </a:pPr>
            <a:r>
              <a:rPr sz="1800" b="1" i="0">
                <a:solidFill>
                  <a:srgbClr val="362FEC"/>
                </a:solidFill>
                <a:latin typeface="Calibri"/>
              </a:rPr>
              <a:t>nobody labels which word matches which</a:t>
            </a:r>
          </a:p>
          <a:p>
            <a:pPr>
              <a:spcAft>
                <a:spcPts val="1000"/>
              </a:spcAft>
            </a:pPr>
            <a:r>
              <a:rPr sz="1800" b="0" i="0">
                <a:solidFill>
                  <a:srgbClr val="000000"/>
                </a:solidFill>
                <a:latin typeface="Calibri"/>
              </a:rPr>
              <a:t>the loss of the next word reaches every score through the context</a:t>
            </a:r>
          </a:p>
        </p:txBody>
      </p:sp>
      <p:pic>
        <p:nvPicPr>
          <p:cNvPr id="5" name="eq grad" descr="grad.png"/>
          <p:cNvPicPr>
            <a:picLocks noChangeAspect="1"/>
          </p:cNvPicPr>
          <p:nvPr/>
        </p:nvPicPr>
        <p:blipFill>
          <a:blip r:embed="rId3"/>
          <a:stretch>
            <a:fillRect/>
          </a:stretch>
        </p:blipFill>
        <p:spPr>
          <a:xfrm>
            <a:off x="384048" y="2743200"/>
            <a:ext cx="3845356" cy="646176"/>
          </a:xfrm>
          <a:prstGeom prst="rect">
            <a:avLst/>
          </a:prstGeom>
        </p:spPr>
      </p:pic>
      <p:sp>
        <p:nvSpPr>
          <p:cNvPr id="6" name="points"/>
          <p:cNvSpPr txBox="1"/>
          <p:nvPr/>
        </p:nvSpPr>
        <p:spPr>
          <a:xfrm>
            <a:off x="384048" y="3886200"/>
            <a:ext cx="5257800" cy="2377440"/>
          </a:xfrm>
          <a:prstGeom prst="rect">
            <a:avLst/>
          </a:prstGeom>
          <a:noFill/>
        </p:spPr>
        <p:txBody>
          <a:bodyPr wrap="square" lIns="0" rIns="0" tIns="0" bIns="0">
            <a:spAutoFit/>
          </a:bodyPr>
          <a:lstStyle/>
          <a:p>
            <a:pPr>
              <a:spcAft>
                <a:spcPts val="1000"/>
              </a:spcAft>
            </a:pPr>
            <a:r>
              <a:rPr sz="1800" b="0" i="0">
                <a:solidFill>
                  <a:srgbClr val="000000"/>
                </a:solidFill>
                <a:latin typeface="Calibri"/>
              </a:rPr>
              <a:t>weight moves between positions; it is never created</a:t>
            </a:r>
          </a:p>
          <a:p>
            <a:pPr>
              <a:spcAft>
                <a:spcPts val="1000"/>
              </a:spcAft>
            </a:pPr>
            <a:r>
              <a:rPr sz="1800" b="1" i="0">
                <a:solidFill>
                  <a:srgbClr val="FF0000"/>
                </a:solidFill>
                <a:latin typeface="Calibri"/>
              </a:rPr>
              <a:t>the correspondences emerge from the loss alone</a:t>
            </a:r>
          </a:p>
          <a:p>
            <a:pPr>
              <a:spcAft>
                <a:spcPts val="1000"/>
              </a:spcAft>
            </a:pPr>
            <a:r>
              <a:rPr sz="1800" b="0" i="0">
                <a:solidFill>
                  <a:srgbClr val="000000"/>
                </a:solidFill>
                <a:latin typeface="Calibri"/>
              </a:rPr>
              <a:t>the picture: our reversal network with attention, on one 12-letter string; each row sums to 1</a:t>
            </a:r>
          </a:p>
        </p:txBody>
      </p:sp>
      <p:pic>
        <p:nvPicPr>
          <p:cNvPr id="7" name="picture" descr="revattn.png"/>
          <p:cNvPicPr>
            <a:picLocks noChangeAspect="1"/>
          </p:cNvPicPr>
          <p:nvPr/>
        </p:nvPicPr>
        <p:blipFill>
          <a:blip r:embed="rId4"/>
          <a:stretch>
            <a:fillRect/>
          </a:stretch>
        </p:blipFill>
        <p:spPr>
          <a:xfrm>
            <a:off x="6258774" y="1453895"/>
            <a:ext cx="4444571" cy="4480560"/>
          </a:xfrm>
          <a:prstGeom prst="rect">
            <a:avLst/>
          </a:prstGeom>
        </p:spPr>
      </p:pic>
      <p:sp>
        <p:nvSpPr>
          <p:cNvPr id="8" name="description"/>
          <p:cNvSpPr txBox="1"/>
          <p:nvPr/>
        </p:nvSpPr>
        <p:spPr>
          <a:xfrm>
            <a:off x="5303520" y="5980175"/>
            <a:ext cx="6355080" cy="457200"/>
          </a:xfrm>
          <a:prstGeom prst="rect">
            <a:avLst/>
          </a:prstGeom>
          <a:noFill/>
        </p:spPr>
        <p:txBody>
          <a:bodyPr wrap="square" lIns="0" rIns="0" tIns="0" bIns="0">
            <a:spAutoFit/>
          </a:bodyPr>
          <a:lstStyle/>
          <a:p>
            <a:pPr algn="ctr">
              <a:spcAft>
                <a:spcPts val="0"/>
              </a:spcAft>
            </a:pPr>
            <a:r>
              <a:rPr sz="1400" b="0" i="0">
                <a:solidFill>
                  <a:srgbClr val="595959"/>
                </a:solidFill>
                <a:latin typeface="Calibri"/>
              </a:rPr>
              <a:t>each square: the weight on source letter j (column) when writing letter t (row)</a:t>
            </a:r>
          </a:p>
        </p:txBody>
      </p:sp>
      <p:pic>
        <p:nvPicPr>
          <p:cNvPr id="9" name="picture" descr="alpha-scale.png"/>
          <p:cNvPicPr>
            <a:picLocks noChangeAspect="1"/>
          </p:cNvPicPr>
          <p:nvPr/>
        </p:nvPicPr>
        <p:blipFill>
          <a:blip r:embed="rId5"/>
          <a:stretch>
            <a:fillRect/>
          </a:stretch>
        </p:blipFill>
        <p:spPr>
          <a:xfrm>
            <a:off x="10813072" y="2231135"/>
            <a:ext cx="567984" cy="29260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Attention</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Results: Bahdanau et al. (2015)</a:t>
            </a:r>
          </a:p>
        </p:txBody>
      </p:sp>
      <p:sp>
        <p:nvSpPr>
          <p:cNvPr id="4" name="points"/>
          <p:cNvSpPr txBox="1"/>
          <p:nvPr/>
        </p:nvSpPr>
        <p:spPr>
          <a:xfrm>
            <a:off x="384048" y="1417320"/>
            <a:ext cx="5257800" cy="4846320"/>
          </a:xfrm>
          <a:prstGeom prst="rect">
            <a:avLst/>
          </a:prstGeom>
          <a:noFill/>
        </p:spPr>
        <p:txBody>
          <a:bodyPr wrap="square" lIns="0" rIns="0" tIns="0" bIns="0">
            <a:spAutoFit/>
          </a:bodyPr>
          <a:lstStyle/>
          <a:p>
            <a:pPr>
              <a:spcAft>
                <a:spcPts val="1200"/>
              </a:spcAft>
            </a:pPr>
            <a:r>
              <a:rPr sz="1800" b="1" i="0">
                <a:solidFill>
                  <a:srgbClr val="362FEC"/>
                </a:solidFill>
                <a:latin typeface="Calibri"/>
              </a:rPr>
              <a:t>the experiment</a:t>
            </a:r>
            <a:r>
              <a:rPr sz="1800" b="0" i="0">
                <a:solidFill>
                  <a:srgbClr val="000000"/>
                </a:solidFill>
                <a:latin typeface="Calibri"/>
              </a:rPr>
              <a:t>: WMT 2014 English–French, 30,000-word vocabularies; the same encoder–decoder with and without attention, trained on sentences of up to 30 or 50 words</a:t>
            </a:r>
          </a:p>
          <a:p>
            <a:pPr>
              <a:spcAft>
                <a:spcPts val="1200"/>
              </a:spcAft>
            </a:pPr>
            <a:r>
              <a:rPr sz="1800" b="1" i="0">
                <a:solidFill>
                  <a:srgbClr val="595959"/>
                </a:solidFill>
                <a:latin typeface="Calibri"/>
              </a:rPr>
              <a:t>the plot</a:t>
            </a:r>
            <a:r>
              <a:rPr sz="1800" b="0" i="0">
                <a:solidFill>
                  <a:srgbClr val="000000"/>
                </a:solidFill>
                <a:latin typeface="Calibri"/>
              </a:rPr>
              <a:t>: BLEU on the test sentences of each length; red with attention, gray without (both trained on sentences of up to 50 words)</a:t>
            </a:r>
          </a:p>
          <a:p>
            <a:pPr>
              <a:spcAft>
                <a:spcPts val="1200"/>
              </a:spcAft>
            </a:pPr>
            <a:r>
              <a:rPr sz="1800" b="0" i="0">
                <a:solidFill>
                  <a:srgbClr val="000000"/>
                </a:solidFill>
                <a:latin typeface="Calibri"/>
              </a:rPr>
              <a:t>without attention, BLEU falls as the sentences grow; with attention it stays level, “even with sentences of length 50 or more”</a:t>
            </a:r>
          </a:p>
          <a:p>
            <a:pPr>
              <a:spcAft>
                <a:spcPts val="1200"/>
              </a:spcAft>
            </a:pPr>
            <a:r>
              <a:rPr sz="1800" b="1" i="0">
                <a:solidFill>
                  <a:srgbClr val="FF0000"/>
                </a:solidFill>
                <a:latin typeface="Calibri"/>
              </a:rPr>
              <a:t>+8.9 BLEU</a:t>
            </a:r>
            <a:r>
              <a:rPr sz="1800" b="0" i="0">
                <a:solidFill>
                  <a:srgbClr val="000000"/>
                </a:solidFill>
                <a:latin typeface="Calibri"/>
              </a:rPr>
              <a:t> with attention (26.75 against 17.82)</a:t>
            </a:r>
          </a:p>
          <a:p>
            <a:pPr>
              <a:spcAft>
                <a:spcPts val="1200"/>
              </a:spcAft>
            </a:pPr>
            <a:r>
              <a:rPr sz="1800" b="0" i="0">
                <a:solidFill>
                  <a:srgbClr val="000000"/>
                </a:solidFill>
                <a:latin typeface="Calibri"/>
              </a:rPr>
              <a:t>trained longer, it passed the phrase-based system on sentences without unknown words</a:t>
            </a:r>
          </a:p>
        </p:txBody>
      </p:sp>
      <p:pic>
        <p:nvPicPr>
          <p:cNvPr id="5" name="picture" descr="bahdanau-results.png"/>
          <p:cNvPicPr>
            <a:picLocks noChangeAspect="1"/>
          </p:cNvPicPr>
          <p:nvPr/>
        </p:nvPicPr>
        <p:blipFill>
          <a:blip r:embed="rId3"/>
          <a:stretch>
            <a:fillRect/>
          </a:stretch>
        </p:blipFill>
        <p:spPr>
          <a:xfrm>
            <a:off x="5897880" y="2060118"/>
            <a:ext cx="5989320" cy="3268114"/>
          </a:xfrm>
          <a:prstGeom prst="rect">
            <a:avLst/>
          </a:prstGeom>
        </p:spPr>
      </p:pic>
      <p:sp>
        <p:nvSpPr>
          <p:cNvPr id="6" name="description"/>
          <p:cNvSpPr txBox="1"/>
          <p:nvPr/>
        </p:nvSpPr>
        <p:spPr>
          <a:xfrm>
            <a:off x="5715000" y="5373952"/>
            <a:ext cx="6355080" cy="457200"/>
          </a:xfrm>
          <a:prstGeom prst="rect">
            <a:avLst/>
          </a:prstGeom>
          <a:noFill/>
        </p:spPr>
        <p:txBody>
          <a:bodyPr wrap="square" lIns="0" rIns="0" tIns="0" bIns="0">
            <a:spAutoFit/>
          </a:bodyPr>
          <a:lstStyle/>
          <a:p>
            <a:pPr algn="ctr">
              <a:spcAft>
                <a:spcPts val="0"/>
              </a:spcAft>
            </a:pPr>
            <a:r>
              <a:rPr sz="1400" b="0" i="0">
                <a:solidFill>
                  <a:srgbClr val="595959"/>
                </a:solidFill>
                <a:latin typeface="Calibri"/>
              </a:rPr>
              <a:t>redrawn from Bahdanau et al. (2015), Fig. 2 (RNNsearch-50 and RNNenc-50)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Attention</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Results: our small models</a:t>
            </a:r>
          </a:p>
        </p:txBody>
      </p:sp>
      <p:sp>
        <p:nvSpPr>
          <p:cNvPr id="4" name="points"/>
          <p:cNvSpPr txBox="1"/>
          <p:nvPr/>
        </p:nvSpPr>
        <p:spPr>
          <a:xfrm>
            <a:off x="384048" y="1417320"/>
            <a:ext cx="11338560" cy="411480"/>
          </a:xfrm>
          <a:prstGeom prst="rect">
            <a:avLst/>
          </a:prstGeom>
          <a:noFill/>
        </p:spPr>
        <p:txBody>
          <a:bodyPr wrap="square" lIns="0" rIns="0" tIns="0" bIns="0">
            <a:spAutoFit/>
          </a:bodyPr>
          <a:lstStyle/>
          <a:p>
            <a:pPr>
              <a:spcAft>
                <a:spcPts val="0"/>
              </a:spcAft>
            </a:pPr>
            <a:r>
              <a:rPr sz="1800" b="1" i="0">
                <a:solidFill>
                  <a:srgbClr val="362FEC"/>
                </a:solidFill>
                <a:latin typeface="Calibri"/>
              </a:rPr>
              <a:t>the experiment</a:t>
            </a:r>
            <a:r>
              <a:rPr sz="1800" b="0" i="0">
                <a:solidFill>
                  <a:srgbClr val="000000"/>
                </a:solidFill>
                <a:latin typeface="Calibri"/>
              </a:rPr>
              <a:t>: our two models of Part 2, trained again with attention; same data, sizes, steps, and decoding</a:t>
            </a:r>
          </a:p>
        </p:txBody>
      </p:sp>
      <p:sp>
        <p:nvSpPr>
          <p:cNvPr id="5" name="points"/>
          <p:cNvSpPr txBox="1"/>
          <p:nvPr/>
        </p:nvSpPr>
        <p:spPr>
          <a:xfrm>
            <a:off x="384048" y="1920240"/>
            <a:ext cx="5577840" cy="731520"/>
          </a:xfrm>
          <a:prstGeom prst="rect">
            <a:avLst/>
          </a:prstGeom>
          <a:noFill/>
        </p:spPr>
        <p:txBody>
          <a:bodyPr wrap="square" lIns="0" rIns="0" tIns="0" bIns="0">
            <a:spAutoFit/>
          </a:bodyPr>
          <a:lstStyle/>
          <a:p>
            <a:pPr>
              <a:spcAft>
                <a:spcPts val="1000"/>
              </a:spcAft>
            </a:pPr>
            <a:r>
              <a:rPr sz="1800" b="1" i="0">
                <a:solidFill>
                  <a:srgbClr val="362FEC"/>
                </a:solidFill>
                <a:latin typeface="Calibri"/>
              </a:rPr>
              <a:t>reversal</a:t>
            </a:r>
            <a:r>
              <a:rPr sz="1800" b="0" i="0">
                <a:solidFill>
                  <a:srgbClr val="000000"/>
                </a:solidFill>
                <a:latin typeface="Calibri"/>
              </a:rPr>
              <a:t>: over 99% of letters right up to 35, against 18% at 40 without</a:t>
            </a:r>
          </a:p>
        </p:txBody>
      </p:sp>
      <p:pic>
        <p:nvPicPr>
          <p:cNvPr id="6" name="picture" descr="seq2seq.png"/>
          <p:cNvPicPr>
            <a:picLocks noChangeAspect="1"/>
          </p:cNvPicPr>
          <p:nvPr/>
        </p:nvPicPr>
        <p:blipFill>
          <a:blip r:embed="rId3"/>
          <a:stretch>
            <a:fillRect/>
          </a:stretch>
        </p:blipFill>
        <p:spPr>
          <a:xfrm>
            <a:off x="384048" y="2697480"/>
            <a:ext cx="5542861" cy="3200400"/>
          </a:xfrm>
          <a:prstGeom prst="rect">
            <a:avLst/>
          </a:prstGeom>
        </p:spPr>
      </p:pic>
      <p:sp>
        <p:nvSpPr>
          <p:cNvPr id="7" name="points"/>
          <p:cNvSpPr txBox="1"/>
          <p:nvPr/>
        </p:nvSpPr>
        <p:spPr>
          <a:xfrm>
            <a:off x="6309360" y="1920240"/>
            <a:ext cx="5669280" cy="731520"/>
          </a:xfrm>
          <a:prstGeom prst="rect">
            <a:avLst/>
          </a:prstGeom>
          <a:noFill/>
        </p:spPr>
        <p:txBody>
          <a:bodyPr wrap="square" lIns="0" rIns="0" tIns="0" bIns="0">
            <a:spAutoFit/>
          </a:bodyPr>
          <a:lstStyle/>
          <a:p>
            <a:pPr>
              <a:spcAft>
                <a:spcPts val="1000"/>
              </a:spcAft>
            </a:pPr>
            <a:r>
              <a:rPr sz="1800" b="1" i="0">
                <a:solidFill>
                  <a:srgbClr val="00B050"/>
                </a:solidFill>
                <a:latin typeface="Calibri"/>
              </a:rPr>
              <a:t>translation</a:t>
            </a:r>
            <a:r>
              <a:rPr sz="1800" b="0" i="0">
                <a:solidFill>
                  <a:srgbClr val="000000"/>
                </a:solidFill>
                <a:latin typeface="Calibri"/>
              </a:rPr>
              <a:t>: 49.2 BLEU against 19.5, by caption length</a:t>
            </a:r>
          </a:p>
        </p:txBody>
      </p:sp>
      <p:pic>
        <p:nvPicPr>
          <p:cNvPr id="8" name="picture" descr="bleu-length.png"/>
          <p:cNvPicPr>
            <a:picLocks noChangeAspect="1"/>
          </p:cNvPicPr>
          <p:nvPr/>
        </p:nvPicPr>
        <p:blipFill>
          <a:blip r:embed="rId4"/>
          <a:stretch>
            <a:fillRect/>
          </a:stretch>
        </p:blipFill>
        <p:spPr>
          <a:xfrm>
            <a:off x="6309360" y="2697480"/>
            <a:ext cx="5577840" cy="2983285"/>
          </a:xfrm>
          <a:prstGeom prst="rect">
            <a:avLst/>
          </a:prstGeom>
        </p:spPr>
      </p:pic>
      <p:sp>
        <p:nvSpPr>
          <p:cNvPr id="9" name="takeaway"/>
          <p:cNvSpPr txBox="1"/>
          <p:nvPr/>
        </p:nvSpPr>
        <p:spPr>
          <a:xfrm>
            <a:off x="384048" y="6217920"/>
            <a:ext cx="11430000" cy="457200"/>
          </a:xfrm>
          <a:prstGeom prst="rect">
            <a:avLst/>
          </a:prstGeom>
          <a:noFill/>
        </p:spPr>
        <p:txBody>
          <a:bodyPr wrap="square" lIns="0" rIns="0" tIns="0" bIns="0">
            <a:spAutoFit/>
          </a:bodyPr>
          <a:lstStyle/>
          <a:p>
            <a:pPr>
              <a:spcAft>
                <a:spcPts val="0"/>
              </a:spcAft>
            </a:pPr>
            <a:r>
              <a:rPr sz="1800" b="1" i="0">
                <a:solidFill>
                  <a:srgbClr val="FF0000"/>
                </a:solidFill>
                <a:latin typeface="Calibri"/>
              </a:rPr>
              <a:t>ahead at every length</a:t>
            </a:r>
            <a:r>
              <a:rPr sz="1800" b="0" i="0">
                <a:solidFill>
                  <a:srgbClr val="000000"/>
                </a:solidFill>
                <a:latin typeface="Calibri"/>
              </a:rPr>
              <a:t>: 37 against 12 even on the 56 longest captions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build="p"/>
    </p:bldLst>
  </p:timing>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Attention</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Reading the weights: the paper</a:t>
            </a:r>
          </a:p>
        </p:txBody>
      </p:sp>
      <p:sp>
        <p:nvSpPr>
          <p:cNvPr id="4" name="points"/>
          <p:cNvSpPr txBox="1"/>
          <p:nvPr/>
        </p:nvSpPr>
        <p:spPr>
          <a:xfrm>
            <a:off x="384048" y="1417320"/>
            <a:ext cx="5257800" cy="612648"/>
          </a:xfrm>
          <a:prstGeom prst="rect">
            <a:avLst/>
          </a:prstGeom>
          <a:noFill/>
        </p:spPr>
        <p:txBody>
          <a:bodyPr wrap="square" lIns="0" rIns="0" tIns="0" bIns="0">
            <a:spAutoFit/>
          </a:bodyPr>
          <a:lstStyle/>
          <a:p>
            <a:pPr>
              <a:spcAft>
                <a:spcPts val="0"/>
              </a:spcAft>
            </a:pPr>
            <a:r>
              <a:rPr sz="1800" b="1" i="0">
                <a:solidFill>
                  <a:srgbClr val="362FEC"/>
                </a:solidFill>
                <a:latin typeface="Calibri"/>
              </a:rPr>
              <a:t>the picture</a:t>
            </a:r>
            <a:r>
              <a:rPr sz="1800" b="0" i="0">
                <a:solidFill>
                  <a:srgbClr val="000000"/>
                </a:solidFill>
                <a:latin typeface="Calibri"/>
              </a:rPr>
              <a:t>: RNNsearch-50's weights for every read of one test sentence</a:t>
            </a:r>
          </a:p>
        </p:txBody>
      </p:sp>
      <p:sp>
        <p:nvSpPr>
          <p:cNvPr id="5" name="points"/>
          <p:cNvSpPr txBox="1"/>
          <p:nvPr/>
        </p:nvSpPr>
        <p:spPr>
          <a:xfrm>
            <a:off x="384048" y="2221992"/>
            <a:ext cx="5257800" cy="612648"/>
          </a:xfrm>
          <a:prstGeom prst="rect">
            <a:avLst/>
          </a:prstGeom>
          <a:noFill/>
        </p:spPr>
        <p:txBody>
          <a:bodyPr wrap="square" lIns="0" rIns="0" tIns="0" bIns="0">
            <a:spAutoFit/>
          </a:bodyPr>
          <a:lstStyle/>
          <a:p>
            <a:pPr>
              <a:spcAft>
                <a:spcPts val="0"/>
              </a:spcAft>
            </a:pPr>
            <a:r>
              <a:rPr sz="1800" b="1" i="0">
                <a:solidFill>
                  <a:srgbClr val="FF0000"/>
                </a:solidFill>
                <a:latin typeface="Calibri"/>
              </a:rPr>
              <a:t>each square</a:t>
            </a:r>
            <a:r>
              <a:rPr sz="1800" b="0" i="0">
                <a:solidFill>
                  <a:srgbClr val="000000"/>
                </a:solidFill>
                <a:latin typeface="Calibri"/>
              </a:rPr>
              <a:t>: the weight α that the read before French word t (its row) gives English word j (its column)</a:t>
            </a:r>
          </a:p>
        </p:txBody>
      </p:sp>
      <p:pic>
        <p:nvPicPr>
          <p:cNvPr id="6" name="eq softmax" descr="softmax.png"/>
          <p:cNvPicPr>
            <a:picLocks noChangeAspect="1"/>
          </p:cNvPicPr>
          <p:nvPr/>
        </p:nvPicPr>
        <p:blipFill>
          <a:blip r:embed="rId3"/>
          <a:stretch>
            <a:fillRect/>
          </a:stretch>
        </p:blipFill>
        <p:spPr>
          <a:xfrm>
            <a:off x="612647" y="2880360"/>
            <a:ext cx="1542100" cy="529789"/>
          </a:xfrm>
          <a:prstGeom prst="rect">
            <a:avLst/>
          </a:prstGeom>
        </p:spPr>
      </p:pic>
      <p:sp>
        <p:nvSpPr>
          <p:cNvPr id="7" name="points"/>
          <p:cNvSpPr txBox="1"/>
          <p:nvPr/>
        </p:nvSpPr>
        <p:spPr>
          <a:xfrm>
            <a:off x="384048" y="3647893"/>
            <a:ext cx="5257800" cy="329184"/>
          </a:xfrm>
          <a:prstGeom prst="rect">
            <a:avLst/>
          </a:prstGeom>
          <a:noFill/>
        </p:spPr>
        <p:txBody>
          <a:bodyPr wrap="square" lIns="0" rIns="0" tIns="0" bIns="0">
            <a:spAutoFit/>
          </a:bodyPr>
          <a:lstStyle/>
          <a:p>
            <a:pPr>
              <a:spcAft>
                <a:spcPts val="0"/>
              </a:spcAft>
            </a:pPr>
            <a:r>
              <a:rPr sz="1800" b="0" i="0">
                <a:solidFill>
                  <a:srgbClr val="000000"/>
                </a:solidFill>
                <a:latin typeface="Calibri"/>
              </a:rPr>
              <a:t>from 0 (white) to 1 (dark red); </a:t>
            </a:r>
            <a:r>
              <a:rPr sz="1800" b="1" i="0">
                <a:solidFill>
                  <a:srgbClr val="362FEC"/>
                </a:solidFill>
                <a:latin typeface="Calibri"/>
              </a:rPr>
              <a:t>each row sums to 1</a:t>
            </a:r>
          </a:p>
        </p:txBody>
      </p:sp>
      <p:sp>
        <p:nvSpPr>
          <p:cNvPr id="8" name="points"/>
          <p:cNvSpPr txBox="1"/>
          <p:nvPr/>
        </p:nvSpPr>
        <p:spPr>
          <a:xfrm>
            <a:off x="384048" y="4169101"/>
            <a:ext cx="5257800" cy="329184"/>
          </a:xfrm>
          <a:prstGeom prst="rect">
            <a:avLst/>
          </a:prstGeom>
          <a:noFill/>
        </p:spPr>
        <p:txBody>
          <a:bodyPr wrap="square" lIns="0" rIns="0" tIns="0" bIns="0">
            <a:spAutoFit/>
          </a:bodyPr>
          <a:lstStyle/>
          <a:p>
            <a:pPr>
              <a:spcAft>
                <a:spcPts val="0"/>
              </a:spcAft>
            </a:pPr>
            <a:r>
              <a:rPr sz="1800" b="0" i="0">
                <a:solidFill>
                  <a:srgbClr val="000000"/>
                </a:solidFill>
                <a:latin typeface="Calibri"/>
              </a:rPr>
              <a:t>mostly diagonal: word for word</a:t>
            </a:r>
          </a:p>
        </p:txBody>
      </p:sp>
      <p:sp>
        <p:nvSpPr>
          <p:cNvPr id="9" name="points"/>
          <p:cNvSpPr txBox="1"/>
          <p:nvPr/>
        </p:nvSpPr>
        <p:spPr>
          <a:xfrm>
            <a:off x="384048" y="4690309"/>
            <a:ext cx="5257800" cy="612648"/>
          </a:xfrm>
          <a:prstGeom prst="rect">
            <a:avLst/>
          </a:prstGeom>
          <a:noFill/>
        </p:spPr>
        <p:txBody>
          <a:bodyPr wrap="square" lIns="0" rIns="0" tIns="0" bIns="0">
            <a:spAutoFit/>
          </a:bodyPr>
          <a:lstStyle/>
          <a:p>
            <a:pPr>
              <a:spcAft>
                <a:spcPts val="0"/>
              </a:spcAft>
            </a:pPr>
            <a:r>
              <a:rPr sz="1800" b="0" i="1">
                <a:solidFill>
                  <a:srgbClr val="000000"/>
                </a:solidFill>
                <a:latin typeface="Calibri"/>
              </a:rPr>
              <a:t>European Economic Area</a:t>
            </a:r>
            <a:r>
              <a:rPr sz="1800" b="0" i="0">
                <a:solidFill>
                  <a:srgbClr val="000000"/>
                </a:solidFill>
                <a:latin typeface="Calibri"/>
              </a:rPr>
              <a:t> → </a:t>
            </a:r>
            <a:r>
              <a:rPr sz="1800" b="0" i="1">
                <a:solidFill>
                  <a:srgbClr val="000000"/>
                </a:solidFill>
                <a:latin typeface="Calibri"/>
              </a:rPr>
              <a:t>zone économique européenne</a:t>
            </a:r>
            <a:r>
              <a:rPr sz="1800" b="0" i="0">
                <a:solidFill>
                  <a:srgbClr val="000000"/>
                </a:solidFill>
                <a:latin typeface="Calibri"/>
              </a:rPr>
              <a:t>: the order reversed (outlined)</a:t>
            </a:r>
          </a:p>
        </p:txBody>
      </p:sp>
      <p:sp>
        <p:nvSpPr>
          <p:cNvPr id="10" name="points"/>
          <p:cNvSpPr txBox="1"/>
          <p:nvPr/>
        </p:nvSpPr>
        <p:spPr>
          <a:xfrm>
            <a:off x="384048" y="5494981"/>
            <a:ext cx="5257800" cy="329184"/>
          </a:xfrm>
          <a:prstGeom prst="rect">
            <a:avLst/>
          </a:prstGeom>
          <a:noFill/>
        </p:spPr>
        <p:txBody>
          <a:bodyPr wrap="square" lIns="0" rIns="0" tIns="0" bIns="0">
            <a:spAutoFit/>
          </a:bodyPr>
          <a:lstStyle/>
          <a:p>
            <a:pPr>
              <a:spcAft>
                <a:spcPts val="0"/>
              </a:spcAft>
            </a:pPr>
            <a:r>
              <a:rPr sz="1800" b="1" i="0">
                <a:solidFill>
                  <a:srgbClr val="FF0000"/>
                </a:solidFill>
                <a:latin typeface="Calibri"/>
              </a:rPr>
              <a:t>learned from the translation loss alone</a:t>
            </a:r>
          </a:p>
        </p:txBody>
      </p:sp>
      <p:pic>
        <p:nvPicPr>
          <p:cNvPr id="11" name="picture" descr="bahdanau-weights.png"/>
          <p:cNvPicPr>
            <a:picLocks noChangeAspect="1"/>
          </p:cNvPicPr>
          <p:nvPr/>
        </p:nvPicPr>
        <p:blipFill>
          <a:blip r:embed="rId4"/>
          <a:stretch>
            <a:fillRect/>
          </a:stretch>
        </p:blipFill>
        <p:spPr>
          <a:xfrm>
            <a:off x="6214068" y="1362456"/>
            <a:ext cx="4533983" cy="4663440"/>
          </a:xfrm>
          <a:prstGeom prst="rect">
            <a:avLst/>
          </a:prstGeom>
        </p:spPr>
      </p:pic>
      <p:sp>
        <p:nvSpPr>
          <p:cNvPr id="12" name="description"/>
          <p:cNvSpPr txBox="1"/>
          <p:nvPr/>
        </p:nvSpPr>
        <p:spPr>
          <a:xfrm>
            <a:off x="5303520" y="6071616"/>
            <a:ext cx="6355080" cy="457200"/>
          </a:xfrm>
          <a:prstGeom prst="rect">
            <a:avLst/>
          </a:prstGeom>
          <a:noFill/>
        </p:spPr>
        <p:txBody>
          <a:bodyPr wrap="square" lIns="0" rIns="0" tIns="0" bIns="0">
            <a:spAutoFit/>
          </a:bodyPr>
          <a:lstStyle/>
          <a:p>
            <a:pPr algn="ctr">
              <a:spcAft>
                <a:spcPts val="0"/>
              </a:spcAft>
            </a:pPr>
            <a:r>
              <a:rPr sz="1400" b="0" i="0">
                <a:solidFill>
                  <a:srgbClr val="595959"/>
                </a:solidFill>
                <a:latin typeface="Calibri"/>
              </a:rPr>
              <a:t>redrawn from Bahdanau et al. (2015), Fig. 3a</a:t>
            </a:r>
          </a:p>
        </p:txBody>
      </p:sp>
      <p:pic>
        <p:nvPicPr>
          <p:cNvPr id="13" name="picture" descr="alpha-scale.png"/>
          <p:cNvPicPr>
            <a:picLocks noChangeAspect="1"/>
          </p:cNvPicPr>
          <p:nvPr/>
        </p:nvPicPr>
        <p:blipFill>
          <a:blip r:embed="rId5"/>
          <a:stretch>
            <a:fillRect/>
          </a:stretch>
        </p:blipFill>
        <p:spPr>
          <a:xfrm>
            <a:off x="10857779" y="2231135"/>
            <a:ext cx="567984" cy="29260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Attention</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Reading the weights: where, not why</a:t>
            </a:r>
          </a:p>
        </p:txBody>
      </p:sp>
      <p:sp>
        <p:nvSpPr>
          <p:cNvPr id="4" name="points"/>
          <p:cNvSpPr txBox="1"/>
          <p:nvPr/>
        </p:nvSpPr>
        <p:spPr>
          <a:xfrm>
            <a:off x="384048" y="1417320"/>
            <a:ext cx="5257800" cy="4846320"/>
          </a:xfrm>
          <a:prstGeom prst="rect">
            <a:avLst/>
          </a:prstGeom>
          <a:noFill/>
        </p:spPr>
        <p:txBody>
          <a:bodyPr wrap="square" lIns="0" rIns="0" tIns="0" bIns="0">
            <a:spAutoFit/>
          </a:bodyPr>
          <a:lstStyle/>
          <a:p>
            <a:pPr>
              <a:spcAft>
                <a:spcPts val="1100"/>
              </a:spcAft>
            </a:pPr>
            <a:r>
              <a:rPr sz="1800" b="1" i="0">
                <a:solidFill>
                  <a:srgbClr val="00B050"/>
                </a:solidFill>
                <a:latin typeface="Calibri"/>
              </a:rPr>
              <a:t>our translator</a:t>
            </a:r>
            <a:r>
              <a:rPr sz="1800" b="0" i="0">
                <a:solidFill>
                  <a:srgbClr val="000000"/>
                </a:solidFill>
                <a:latin typeface="Calibri"/>
              </a:rPr>
              <a:t> (the attention model of these slides), decoding the karate caption greedily</a:t>
            </a:r>
          </a:p>
          <a:p>
            <a:pPr>
              <a:spcAft>
                <a:spcPts val="1100"/>
              </a:spcAft>
            </a:pPr>
            <a:r>
              <a:rPr sz="1800" b="1" i="0">
                <a:solidFill>
                  <a:srgbClr val="FF0000"/>
                </a:solidFill>
                <a:latin typeface="Calibri"/>
              </a:rPr>
              <a:t>the read is right</a:t>
            </a:r>
            <a:r>
              <a:rPr sz="1800" b="0" i="0">
                <a:solidFill>
                  <a:srgbClr val="000000"/>
                </a:solidFill>
                <a:latin typeface="Calibri"/>
              </a:rPr>
              <a:t>: at the step that should write </a:t>
            </a:r>
            <a:r>
              <a:rPr sz="1800" b="0" i="1">
                <a:solidFill>
                  <a:srgbClr val="000000"/>
                </a:solidFill>
                <a:latin typeface="Calibri"/>
              </a:rPr>
              <a:t>brisant</a:t>
            </a:r>
            <a:r>
              <a:rPr sz="1800" b="0" i="0">
                <a:solidFill>
                  <a:srgbClr val="000000"/>
                </a:solidFill>
                <a:latin typeface="Calibri"/>
              </a:rPr>
              <a:t> (‘breaking’), 0.73 of the weight is on </a:t>
            </a:r>
            <a:r>
              <a:rPr sz="1800" b="0" i="1">
                <a:solidFill>
                  <a:srgbClr val="000000"/>
                </a:solidFill>
                <a:latin typeface="Calibri"/>
              </a:rPr>
              <a:t>breaking</a:t>
            </a:r>
          </a:p>
          <a:p>
            <a:pPr>
              <a:spcAft>
                <a:spcPts val="1100"/>
              </a:spcAft>
            </a:pPr>
            <a:r>
              <a:rPr sz="1800" b="1" i="0">
                <a:solidFill>
                  <a:srgbClr val="362FEC"/>
                </a:solidFill>
                <a:latin typeface="Calibri"/>
              </a:rPr>
              <a:t>the choice is not the read alone</a:t>
            </a:r>
            <a:r>
              <a:rPr sz="1800" b="0" i="0">
                <a:solidFill>
                  <a:srgbClr val="000000"/>
                </a:solidFill>
                <a:latin typeface="Calibri"/>
              </a:rPr>
              <a:t>: the word comes from the context together with the decoder's state (what it has written) and the output layer</a:t>
            </a:r>
          </a:p>
          <a:p>
            <a:pPr>
              <a:spcAft>
                <a:spcPts val="1100"/>
              </a:spcAft>
            </a:pPr>
            <a:r>
              <a:rPr sz="1800" b="0" i="0">
                <a:solidFill>
                  <a:srgbClr val="000000"/>
                </a:solidFill>
                <a:latin typeface="Calibri"/>
              </a:rPr>
              <a:t>here they spoil it: the model is unsure, and its most probable word, </a:t>
            </a:r>
            <a:r>
              <a:rPr sz="1800" b="0" i="1">
                <a:solidFill>
                  <a:srgbClr val="000000"/>
                </a:solidFill>
                <a:latin typeface="Calibri"/>
              </a:rPr>
              <a:t>faisant</a:t>
            </a:r>
            <a:r>
              <a:rPr sz="1800" b="0" i="0">
                <a:solidFill>
                  <a:srgbClr val="000000"/>
                </a:solidFill>
                <a:latin typeface="Calibri"/>
              </a:rPr>
              <a:t> (‘doing’), has probability 0.10</a:t>
            </a:r>
          </a:p>
          <a:p>
            <a:pPr>
              <a:spcAft>
                <a:spcPts val="1100"/>
              </a:spcAft>
            </a:pPr>
            <a:r>
              <a:rPr sz="1800" b="1" i="0">
                <a:solidFill>
                  <a:srgbClr val="ED7D31"/>
                </a:solidFill>
                <a:latin typeface="Calibri"/>
              </a:rPr>
              <a:t>the weights show where the context came from, not why the word was chosen</a:t>
            </a:r>
          </a:p>
          <a:p>
            <a:pPr>
              <a:spcAft>
                <a:spcPts val="1100"/>
              </a:spcAft>
            </a:pPr>
            <a:r>
              <a:rPr sz="1800" b="1" i="0">
                <a:solidFill>
                  <a:srgbClr val="00B050"/>
                </a:solidFill>
                <a:latin typeface="Calibri"/>
              </a:rPr>
              <a:t>causes need interventions</a:t>
            </a:r>
            <a:r>
              <a:rPr sz="1800" b="0" i="0">
                <a:solidFill>
                  <a:srgbClr val="000000"/>
                </a:solidFill>
                <a:latin typeface="Calibri"/>
              </a:rPr>
              <a:t>: </a:t>
            </a:r>
            <a:r>
              <a:rPr sz="1800" b="0" i="1">
                <a:solidFill>
                  <a:srgbClr val="000000"/>
                </a:solidFill>
                <a:latin typeface="Calibri"/>
              </a:rPr>
              <a:t>holding</a:t>
            </a:r>
            <a:r>
              <a:rPr sz="1800" b="0" i="0">
                <a:solidFill>
                  <a:srgbClr val="000000"/>
                </a:solidFill>
                <a:latin typeface="Calibri"/>
              </a:rPr>
              <a:t> for </a:t>
            </a:r>
            <a:r>
              <a:rPr sz="1800" b="0" i="1">
                <a:solidFill>
                  <a:srgbClr val="000000"/>
                </a:solidFill>
                <a:latin typeface="Calibri"/>
              </a:rPr>
              <a:t>breaking</a:t>
            </a:r>
            <a:r>
              <a:rPr sz="1800" b="0" i="0">
                <a:solidFill>
                  <a:srgbClr val="000000"/>
                </a:solidFill>
                <a:latin typeface="Calibri"/>
              </a:rPr>
              <a:t> gives </a:t>
            </a:r>
            <a:r>
              <a:rPr sz="1800" b="0" i="1">
                <a:solidFill>
                  <a:srgbClr val="000000"/>
                </a:solidFill>
                <a:latin typeface="Calibri"/>
              </a:rPr>
              <a:t>tenant</a:t>
            </a:r>
            <a:r>
              <a:rPr sz="1800" b="0" i="0">
                <a:solidFill>
                  <a:srgbClr val="000000"/>
                </a:solidFill>
                <a:latin typeface="Calibri"/>
              </a:rPr>
              <a:t>, and nothing else changes</a:t>
            </a:r>
          </a:p>
        </p:txBody>
      </p:sp>
      <p:pic>
        <p:nvPicPr>
          <p:cNvPr id="5" name="picture" descr="where-why.png"/>
          <p:cNvPicPr>
            <a:picLocks noChangeAspect="1"/>
          </p:cNvPicPr>
          <p:nvPr/>
        </p:nvPicPr>
        <p:blipFill>
          <a:blip r:embed="rId3"/>
          <a:stretch>
            <a:fillRect/>
          </a:stretch>
        </p:blipFill>
        <p:spPr>
          <a:xfrm>
            <a:off x="5897880" y="1768095"/>
            <a:ext cx="5989320" cy="4327648"/>
          </a:xfrm>
          <a:prstGeom prst="rect">
            <a:avLst/>
          </a:prstGeom>
        </p:spPr>
      </p:pic>
      <p:pic>
        <p:nvPicPr>
          <p:cNvPr id="6" name="picture" descr="intervention.png"/>
          <p:cNvPicPr>
            <a:picLocks noChangeAspect="1"/>
          </p:cNvPicPr>
          <p:nvPr/>
        </p:nvPicPr>
        <p:blipFill>
          <a:blip r:embed="rId4"/>
          <a:stretch>
            <a:fillRect/>
          </a:stretch>
        </p:blipFill>
        <p:spPr>
          <a:xfrm>
            <a:off x="6462848" y="2048255"/>
            <a:ext cx="4859382" cy="3291840"/>
          </a:xfrm>
          <a:prstGeom prst="rect">
            <a:avLst/>
          </a:prstGeom>
        </p:spPr>
      </p:pic>
      <p:sp>
        <p:nvSpPr>
          <p:cNvPr id="7" name="description"/>
          <p:cNvSpPr txBox="1"/>
          <p:nvPr/>
        </p:nvSpPr>
        <p:spPr>
          <a:xfrm>
            <a:off x="5715000" y="5385814"/>
            <a:ext cx="6355080" cy="457200"/>
          </a:xfrm>
          <a:prstGeom prst="rect">
            <a:avLst/>
          </a:prstGeom>
          <a:noFill/>
        </p:spPr>
        <p:txBody>
          <a:bodyPr wrap="square" lIns="0" rIns="0" tIns="0" bIns="0">
            <a:spAutoFit/>
          </a:bodyPr>
          <a:lstStyle/>
          <a:p>
            <a:pPr algn="ctr">
              <a:spcAft>
                <a:spcPts val="0"/>
              </a:spcAft>
            </a:pPr>
            <a:r>
              <a:rPr sz="1400" b="0" i="0">
                <a:solidFill>
                  <a:srgbClr val="595959"/>
                </a:solidFill>
                <a:latin typeface="Calibri"/>
              </a:rPr>
              <a:t>the model's translations, with one source word changed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childTnLst>
                                </p:cTn>
                              </p:par>
                              <p:par>
                                <p:cTn id="33" presetID="1" presetClass="exit" presetSubtype="0" fill="hold" grpId="1" nodeType="withEffect">
                                  <p:stCondLst>
                                    <p:cond delay="0"/>
                                  </p:stCondLst>
                                  <p:childTnLst>
                                    <p:set>
                                      <p:cBhvr>
                                        <p:cTn id="34"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Attention</a:t>
            </a:r>
            <a:r>
              <a:rPr sz="3200" b="1" i="0">
                <a:solidFill>
                  <a:srgbClr val="000000"/>
                </a:solidFill>
                <a:latin typeface="Calibri"/>
              </a:rPr>
              <a:t> Variants</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Queries, keys, and values</a:t>
            </a:r>
          </a:p>
        </p:txBody>
      </p:sp>
      <p:sp>
        <p:nvSpPr>
          <p:cNvPr id="4" name="points"/>
          <p:cNvSpPr txBox="1"/>
          <p:nvPr/>
        </p:nvSpPr>
        <p:spPr>
          <a:xfrm>
            <a:off x="384048" y="1417320"/>
            <a:ext cx="5257800" cy="4846320"/>
          </a:xfrm>
          <a:prstGeom prst="rect">
            <a:avLst/>
          </a:prstGeom>
          <a:noFill/>
        </p:spPr>
        <p:txBody>
          <a:bodyPr wrap="square" lIns="0" rIns="0" tIns="0" bIns="0">
            <a:spAutoFit/>
          </a:bodyPr>
          <a:lstStyle/>
          <a:p>
            <a:pPr>
              <a:spcAft>
                <a:spcPts val="1100"/>
              </a:spcAft>
            </a:pPr>
            <a:r>
              <a:rPr sz="1800" b="1" i="0">
                <a:solidFill>
                  <a:srgbClr val="362FEC"/>
                </a:solidFill>
                <a:latin typeface="Calibri"/>
              </a:rPr>
              <a:t>query</a:t>
            </a:r>
            <a:r>
              <a:rPr sz="1800" b="0" i="0">
                <a:solidFill>
                  <a:srgbClr val="000000"/>
                </a:solidFill>
                <a:latin typeface="Calibri"/>
              </a:rPr>
              <a:t>: what the reader is looking for</a:t>
            </a:r>
          </a:p>
          <a:p>
            <a:pPr>
              <a:spcAft>
                <a:spcPts val="1100"/>
              </a:spcAft>
            </a:pPr>
            <a:r>
              <a:rPr sz="1800" b="1" i="0">
                <a:solidFill>
                  <a:srgbClr val="ED7D31"/>
                </a:solidFill>
                <a:latin typeface="Calibri"/>
              </a:rPr>
              <a:t>key</a:t>
            </a:r>
            <a:r>
              <a:rPr sz="1800" b="0" i="0">
                <a:solidFill>
                  <a:srgbClr val="000000"/>
                </a:solidFill>
                <a:latin typeface="Calibri"/>
              </a:rPr>
              <a:t>: what an item is found by</a:t>
            </a:r>
          </a:p>
          <a:p>
            <a:pPr>
              <a:spcAft>
                <a:spcPts val="1100"/>
              </a:spcAft>
            </a:pPr>
            <a:r>
              <a:rPr sz="1800" b="1" i="0">
                <a:solidFill>
                  <a:srgbClr val="00B050"/>
                </a:solidFill>
                <a:latin typeface="Calibri"/>
              </a:rPr>
              <a:t>value</a:t>
            </a:r>
            <a:r>
              <a:rPr sz="1800" b="0" i="0">
                <a:solidFill>
                  <a:srgbClr val="000000"/>
                </a:solidFill>
                <a:latin typeface="Calibri"/>
              </a:rPr>
              <a:t>: what the item returns when read</a:t>
            </a:r>
          </a:p>
          <a:p>
            <a:pPr>
              <a:spcAft>
                <a:spcPts val="1100"/>
              </a:spcAft>
            </a:pPr>
            <a:r>
              <a:rPr sz="1800" b="1" i="0">
                <a:solidFill>
                  <a:srgbClr val="595959"/>
                </a:solidFill>
                <a:latin typeface="Calibri"/>
              </a:rPr>
              <a:t>a dictionary</a:t>
            </a:r>
            <a:r>
              <a:rPr sz="1800" b="0" i="0">
                <a:solidFill>
                  <a:srgbClr val="000000"/>
                </a:solidFill>
                <a:latin typeface="Calibri"/>
              </a:rPr>
              <a:t>: returns the value of the one key that matches the query</a:t>
            </a:r>
          </a:p>
          <a:p>
            <a:pPr>
              <a:spcAft>
                <a:spcPts val="1100"/>
              </a:spcAft>
            </a:pPr>
            <a:r>
              <a:rPr sz="1800" b="1" i="0">
                <a:solidFill>
                  <a:srgbClr val="FF0000"/>
                </a:solidFill>
                <a:latin typeface="Calibri"/>
              </a:rPr>
              <a:t>attention</a:t>
            </a:r>
            <a:r>
              <a:rPr sz="1800" b="0" i="0">
                <a:solidFill>
                  <a:srgbClr val="000000"/>
                </a:solidFill>
                <a:latin typeface="Calibri"/>
              </a:rPr>
              <a:t>: compares the query with every key, turns the comparisons into weights, and returns the weighted average of the values</a:t>
            </a:r>
          </a:p>
          <a:p>
            <a:pPr>
              <a:spcAft>
                <a:spcPts val="1100"/>
              </a:spcAft>
            </a:pPr>
            <a:r>
              <a:rPr sz="1800" b="0" i="0">
                <a:solidFill>
                  <a:srgbClr val="000000"/>
                </a:solidFill>
                <a:latin typeface="Calibri"/>
              </a:rPr>
              <a:t>in Bahdanau et al., the key and the value of a position are the same </a:t>
            </a:r>
            <a:r>
              <a:rPr sz="1800" b="1" i="0">
                <a:solidFill>
                  <a:srgbClr val="00B050"/>
                </a:solidFill>
                <a:latin typeface="Calibri"/>
              </a:rPr>
              <a:t>h</a:t>
            </a:r>
            <a:r>
              <a:rPr sz="1800" b="0" i="0">
                <a:solidFill>
                  <a:srgbClr val="000000"/>
                </a:solidFill>
                <a:latin typeface="Calibri"/>
              </a:rPr>
              <a:t>; they need not be (Part 4)</a:t>
            </a:r>
          </a:p>
          <a:p>
            <a:pPr>
              <a:spcAft>
                <a:spcPts val="1100"/>
              </a:spcAft>
            </a:pPr>
            <a:r>
              <a:rPr sz="1800" b="1" i="0">
                <a:solidFill>
                  <a:srgbClr val="595959"/>
                </a:solidFill>
                <a:latin typeface="Calibri"/>
              </a:rPr>
              <a:t>the words come from memory networks</a:t>
            </a:r>
            <a:r>
              <a:rPr sz="1800" b="0" i="0">
                <a:solidFill>
                  <a:srgbClr val="000000"/>
                </a:solidFill>
                <a:latin typeface="Calibri"/>
              </a:rPr>
              <a:t>: the Neural Turing Machine (2014) looked up a row of its memory with a “key vector”; key–value memory networks (2016)</a:t>
            </a:r>
          </a:p>
        </p:txBody>
      </p:sp>
      <p:pic>
        <p:nvPicPr>
          <p:cNvPr id="5" name="picture" descr="soft-lookup_a.png"/>
          <p:cNvPicPr>
            <a:picLocks noChangeAspect="1"/>
          </p:cNvPicPr>
          <p:nvPr/>
        </p:nvPicPr>
        <p:blipFill>
          <a:blip r:embed="rId3"/>
          <a:stretch>
            <a:fillRect/>
          </a:stretch>
        </p:blipFill>
        <p:spPr>
          <a:xfrm>
            <a:off x="6257844" y="1828800"/>
            <a:ext cx="5269391" cy="3496794"/>
          </a:xfrm>
          <a:prstGeom prst="rect">
            <a:avLst/>
          </a:prstGeom>
        </p:spPr>
      </p:pic>
      <p:pic>
        <p:nvPicPr>
          <p:cNvPr id="6" name="picture" descr="soft-lookup_b.png"/>
          <p:cNvPicPr>
            <a:picLocks noChangeAspect="1"/>
          </p:cNvPicPr>
          <p:nvPr/>
        </p:nvPicPr>
        <p:blipFill>
          <a:blip r:embed="rId4"/>
          <a:stretch>
            <a:fillRect/>
          </a:stretch>
        </p:blipFill>
        <p:spPr>
          <a:xfrm>
            <a:off x="5897880" y="1828800"/>
            <a:ext cx="5989320" cy="353309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xit" presetSubtype="0" fill="hold" grpId="1" nodeType="withEffect">
                                  <p:stCondLst>
                                    <p:cond delay="0"/>
                                  </p:stCondLst>
                                  <p:childTnLst>
                                    <p:set>
                                      <p:cBhvr>
                                        <p:cTn id="28" dur="1" fill="hold">
                                          <p:stCondLst>
                                            <p:cond delay="0"/>
                                          </p:stCondLst>
                                        </p:cTn>
                                        <p:tgtEl>
                                          <p:spTgt spid="5"/>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Attention</a:t>
            </a:r>
            <a:r>
              <a:rPr sz="3200" b="1" i="0">
                <a:solidFill>
                  <a:srgbClr val="000000"/>
                </a:solidFill>
                <a:latin typeface="Calibri"/>
              </a:rPr>
              <a:t> Variants</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How to score</a:t>
            </a:r>
          </a:p>
        </p:txBody>
      </p:sp>
      <p:sp>
        <p:nvSpPr>
          <p:cNvPr id="4" name="points"/>
          <p:cNvSpPr txBox="1"/>
          <p:nvPr/>
        </p:nvSpPr>
        <p:spPr>
          <a:xfrm>
            <a:off x="384048" y="1417320"/>
            <a:ext cx="5257800" cy="329184"/>
          </a:xfrm>
          <a:prstGeom prst="rect">
            <a:avLst/>
          </a:prstGeom>
          <a:noFill/>
        </p:spPr>
        <p:txBody>
          <a:bodyPr wrap="square" lIns="0" rIns="0" tIns="0" bIns="0">
            <a:spAutoFit/>
          </a:bodyPr>
          <a:lstStyle/>
          <a:p>
            <a:pPr>
              <a:spcAft>
                <a:spcPts val="0"/>
              </a:spcAft>
            </a:pPr>
            <a:r>
              <a:rPr sz="1800" b="1" i="0">
                <a:solidFill>
                  <a:srgbClr val="362FEC"/>
                </a:solidFill>
                <a:latin typeface="Calibri"/>
              </a:rPr>
              <a:t>dot product</a:t>
            </a:r>
            <a:r>
              <a:rPr sz="1800" b="0" i="0">
                <a:solidFill>
                  <a:srgbClr val="000000"/>
                </a:solidFill>
                <a:latin typeface="Calibri"/>
              </a:rPr>
              <a:t>: no parameters; the two sizes must match</a:t>
            </a:r>
          </a:p>
        </p:txBody>
      </p:sp>
      <p:pic>
        <p:nvPicPr>
          <p:cNvPr id="5" name="eq s_dot" descr="s_dot.png"/>
          <p:cNvPicPr>
            <a:picLocks noChangeAspect="1"/>
          </p:cNvPicPr>
          <p:nvPr/>
        </p:nvPicPr>
        <p:blipFill>
          <a:blip r:embed="rId3"/>
          <a:stretch>
            <a:fillRect/>
          </a:stretch>
        </p:blipFill>
        <p:spPr>
          <a:xfrm>
            <a:off x="612647" y="1792224"/>
            <a:ext cx="455793" cy="322853"/>
          </a:xfrm>
          <a:prstGeom prst="rect">
            <a:avLst/>
          </a:prstGeom>
        </p:spPr>
      </p:pic>
      <p:sp>
        <p:nvSpPr>
          <p:cNvPr id="6" name="points"/>
          <p:cNvSpPr txBox="1"/>
          <p:nvPr/>
        </p:nvSpPr>
        <p:spPr>
          <a:xfrm>
            <a:off x="384048" y="2389397"/>
            <a:ext cx="5257800" cy="329184"/>
          </a:xfrm>
          <a:prstGeom prst="rect">
            <a:avLst/>
          </a:prstGeom>
          <a:noFill/>
        </p:spPr>
        <p:txBody>
          <a:bodyPr wrap="square" lIns="0" rIns="0" tIns="0" bIns="0">
            <a:spAutoFit/>
          </a:bodyPr>
          <a:lstStyle/>
          <a:p>
            <a:pPr>
              <a:spcAft>
                <a:spcPts val="0"/>
              </a:spcAft>
            </a:pPr>
            <a:r>
              <a:rPr sz="1800" b="1" i="0">
                <a:solidFill>
                  <a:srgbClr val="00B050"/>
                </a:solidFill>
                <a:latin typeface="Calibri"/>
              </a:rPr>
              <a:t>bilinear</a:t>
            </a:r>
            <a:r>
              <a:rPr sz="1800" b="0" i="0">
                <a:solidFill>
                  <a:srgbClr val="000000"/>
                </a:solidFill>
                <a:latin typeface="Calibri"/>
              </a:rPr>
              <a:t>: a dot product after learned maps</a:t>
            </a:r>
          </a:p>
        </p:txBody>
      </p:sp>
      <p:pic>
        <p:nvPicPr>
          <p:cNvPr id="7" name="eq s_bilinear" descr="s_bilinear.png"/>
          <p:cNvPicPr>
            <a:picLocks noChangeAspect="1"/>
          </p:cNvPicPr>
          <p:nvPr/>
        </p:nvPicPr>
        <p:blipFill>
          <a:blip r:embed="rId4"/>
          <a:stretch>
            <a:fillRect/>
          </a:stretch>
        </p:blipFill>
        <p:spPr>
          <a:xfrm>
            <a:off x="612647" y="2764301"/>
            <a:ext cx="2565947" cy="322853"/>
          </a:xfrm>
          <a:prstGeom prst="rect">
            <a:avLst/>
          </a:prstGeom>
        </p:spPr>
      </p:pic>
      <p:sp>
        <p:nvSpPr>
          <p:cNvPr id="8" name="points"/>
          <p:cNvSpPr txBox="1"/>
          <p:nvPr/>
        </p:nvSpPr>
        <p:spPr>
          <a:xfrm>
            <a:off x="384048" y="3361475"/>
            <a:ext cx="5257800" cy="329184"/>
          </a:xfrm>
          <a:prstGeom prst="rect">
            <a:avLst/>
          </a:prstGeom>
          <a:noFill/>
        </p:spPr>
        <p:txBody>
          <a:bodyPr wrap="square" lIns="0" rIns="0" tIns="0" bIns="0">
            <a:spAutoFit/>
          </a:bodyPr>
          <a:lstStyle/>
          <a:p>
            <a:pPr>
              <a:spcAft>
                <a:spcPts val="0"/>
              </a:spcAft>
            </a:pPr>
            <a:r>
              <a:rPr sz="1800" b="1" i="0">
                <a:solidFill>
                  <a:srgbClr val="FF0000"/>
                </a:solidFill>
                <a:latin typeface="Calibri"/>
              </a:rPr>
              <a:t>additive</a:t>
            </a:r>
            <a:r>
              <a:rPr sz="1800" b="0" i="0">
                <a:solidFill>
                  <a:srgbClr val="000000"/>
                </a:solidFill>
                <a:latin typeface="Calibri"/>
              </a:rPr>
              <a:t>: a small network (Bahdanau et al.)</a:t>
            </a:r>
          </a:p>
        </p:txBody>
      </p:sp>
      <p:pic>
        <p:nvPicPr>
          <p:cNvPr id="9" name="eq s_additive" descr="s_additive.png"/>
          <p:cNvPicPr>
            <a:picLocks noChangeAspect="1"/>
          </p:cNvPicPr>
          <p:nvPr/>
        </p:nvPicPr>
        <p:blipFill>
          <a:blip r:embed="rId5"/>
          <a:stretch>
            <a:fillRect/>
          </a:stretch>
        </p:blipFill>
        <p:spPr>
          <a:xfrm>
            <a:off x="612647" y="3736379"/>
            <a:ext cx="2131255" cy="316523"/>
          </a:xfrm>
          <a:prstGeom prst="rect">
            <a:avLst/>
          </a:prstGeom>
        </p:spPr>
      </p:pic>
      <p:sp>
        <p:nvSpPr>
          <p:cNvPr id="10" name="points"/>
          <p:cNvSpPr txBox="1"/>
          <p:nvPr/>
        </p:nvSpPr>
        <p:spPr>
          <a:xfrm>
            <a:off x="384048" y="4327222"/>
            <a:ext cx="5257800" cy="612648"/>
          </a:xfrm>
          <a:prstGeom prst="rect">
            <a:avLst/>
          </a:prstGeom>
          <a:noFill/>
        </p:spPr>
        <p:txBody>
          <a:bodyPr wrap="square" lIns="0" rIns="0" tIns="0" bIns="0">
            <a:spAutoFit/>
          </a:bodyPr>
          <a:lstStyle/>
          <a:p>
            <a:pPr>
              <a:spcAft>
                <a:spcPts val="0"/>
              </a:spcAft>
            </a:pPr>
            <a:r>
              <a:rPr sz="1800" b="1" i="0">
                <a:solidFill>
                  <a:srgbClr val="ED7D31"/>
                </a:solidFill>
                <a:latin typeface="Calibri"/>
              </a:rPr>
              <a:t>all queries against all keys</a:t>
            </a:r>
            <a:r>
              <a:rPr sz="1800" b="0" i="0">
                <a:solidFill>
                  <a:srgbClr val="000000"/>
                </a:solidFill>
                <a:latin typeface="Calibri"/>
              </a:rPr>
              <a:t>: one matrix product, what parallel hardware does fastest (dot and bilinear)</a:t>
            </a:r>
          </a:p>
        </p:txBody>
      </p:sp>
      <p:sp>
        <p:nvSpPr>
          <p:cNvPr id="11" name="points"/>
          <p:cNvSpPr txBox="1"/>
          <p:nvPr/>
        </p:nvSpPr>
        <p:spPr>
          <a:xfrm>
            <a:off x="384048" y="5168470"/>
            <a:ext cx="5257800" cy="329184"/>
          </a:xfrm>
          <a:prstGeom prst="rect">
            <a:avLst/>
          </a:prstGeom>
          <a:noFill/>
        </p:spPr>
        <p:txBody>
          <a:bodyPr wrap="square" lIns="0" rIns="0" tIns="0" bIns="0">
            <a:spAutoFit/>
          </a:bodyPr>
          <a:lstStyle/>
          <a:p>
            <a:pPr>
              <a:spcAft>
                <a:spcPts val="0"/>
              </a:spcAft>
            </a:pPr>
            <a:r>
              <a:rPr sz="1800" b="1" i="0">
                <a:solidFill>
                  <a:srgbClr val="362FEC"/>
                </a:solidFill>
                <a:latin typeface="Calibri"/>
              </a:rPr>
              <a:t>Lecture 4</a:t>
            </a:r>
            <a:r>
              <a:rPr sz="1800" b="0" i="0">
                <a:solidFill>
                  <a:srgbClr val="000000"/>
                </a:solidFill>
                <a:latin typeface="Calibri"/>
              </a:rPr>
              <a:t>: the bilinear score, factored and scaled</a:t>
            </a:r>
          </a:p>
        </p:txBody>
      </p:sp>
      <p:pic>
        <p:nvPicPr>
          <p:cNvPr id="12" name="picture" descr="additive-net.png"/>
          <p:cNvPicPr>
            <a:picLocks noChangeAspect="1"/>
          </p:cNvPicPr>
          <p:nvPr/>
        </p:nvPicPr>
        <p:blipFill>
          <a:blip r:embed="rId6"/>
          <a:stretch>
            <a:fillRect/>
          </a:stretch>
        </p:blipFill>
        <p:spPr>
          <a:xfrm>
            <a:off x="5897880" y="2149407"/>
            <a:ext cx="5989320" cy="3199264"/>
          </a:xfrm>
          <a:prstGeom prst="rect">
            <a:avLst/>
          </a:prstGeom>
        </p:spPr>
      </p:pic>
      <p:pic>
        <p:nvPicPr>
          <p:cNvPr id="13" name="picture" descr="score-matrix.png"/>
          <p:cNvPicPr>
            <a:picLocks noChangeAspect="1"/>
          </p:cNvPicPr>
          <p:nvPr/>
        </p:nvPicPr>
        <p:blipFill>
          <a:blip r:embed="rId7"/>
          <a:stretch>
            <a:fillRect/>
          </a:stretch>
        </p:blipFill>
        <p:spPr>
          <a:xfrm>
            <a:off x="5897880" y="2149407"/>
            <a:ext cx="5989320" cy="31992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12"/>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Attention</a:t>
            </a:r>
            <a:r>
              <a:rPr sz="3200" b="1" i="0">
                <a:solidFill>
                  <a:srgbClr val="000000"/>
                </a:solidFill>
                <a:latin typeface="Calibri"/>
              </a:rPr>
              <a:t> Variants</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Where and how to read</a:t>
            </a:r>
          </a:p>
        </p:txBody>
      </p:sp>
      <p:sp>
        <p:nvSpPr>
          <p:cNvPr id="4" name="points"/>
          <p:cNvSpPr txBox="1"/>
          <p:nvPr/>
        </p:nvSpPr>
        <p:spPr>
          <a:xfrm>
            <a:off x="384048" y="1417320"/>
            <a:ext cx="3657600" cy="1188720"/>
          </a:xfrm>
          <a:prstGeom prst="rect">
            <a:avLst/>
          </a:prstGeom>
          <a:noFill/>
        </p:spPr>
        <p:txBody>
          <a:bodyPr wrap="square" lIns="0" rIns="0" tIns="0" bIns="0">
            <a:spAutoFit/>
          </a:bodyPr>
          <a:lstStyle/>
          <a:p>
            <a:pPr>
              <a:spcAft>
                <a:spcPts val="400"/>
              </a:spcAft>
            </a:pPr>
            <a:r>
              <a:rPr sz="1800" b="1" i="0">
                <a:solidFill>
                  <a:srgbClr val="FF0000"/>
                </a:solidFill>
                <a:latin typeface="Calibri"/>
              </a:rPr>
              <a:t>global, soft</a:t>
            </a:r>
          </a:p>
          <a:p>
            <a:pPr>
              <a:spcAft>
                <a:spcPts val="400"/>
              </a:spcAft>
            </a:pPr>
            <a:r>
              <a:rPr sz="1800" b="0" i="0">
                <a:solidFill>
                  <a:srgbClr val="000000"/>
                </a:solidFill>
                <a:latin typeface="Calibri"/>
              </a:rPr>
              <a:t>every position; the average under the weights</a:t>
            </a:r>
          </a:p>
        </p:txBody>
      </p:sp>
      <p:pic>
        <p:nvPicPr>
          <p:cNvPr id="5" name="picture" descr="reads_a.png"/>
          <p:cNvPicPr>
            <a:picLocks noChangeAspect="1"/>
          </p:cNvPicPr>
          <p:nvPr/>
        </p:nvPicPr>
        <p:blipFill>
          <a:blip r:embed="rId3"/>
          <a:stretch>
            <a:fillRect/>
          </a:stretch>
        </p:blipFill>
        <p:spPr>
          <a:xfrm>
            <a:off x="384048" y="2743200"/>
            <a:ext cx="3657600" cy="2755880"/>
          </a:xfrm>
          <a:prstGeom prst="rect">
            <a:avLst/>
          </a:prstGeom>
        </p:spPr>
      </p:pic>
      <p:sp>
        <p:nvSpPr>
          <p:cNvPr id="6" name="points"/>
          <p:cNvSpPr txBox="1"/>
          <p:nvPr/>
        </p:nvSpPr>
        <p:spPr>
          <a:xfrm>
            <a:off x="4279392" y="1417320"/>
            <a:ext cx="3657600" cy="1188720"/>
          </a:xfrm>
          <a:prstGeom prst="rect">
            <a:avLst/>
          </a:prstGeom>
          <a:noFill/>
        </p:spPr>
        <p:txBody>
          <a:bodyPr wrap="square" lIns="0" rIns="0" tIns="0" bIns="0">
            <a:spAutoFit/>
          </a:bodyPr>
          <a:lstStyle/>
          <a:p>
            <a:pPr>
              <a:spcAft>
                <a:spcPts val="400"/>
              </a:spcAft>
            </a:pPr>
            <a:r>
              <a:rPr sz="1800" b="1" i="0">
                <a:solidFill>
                  <a:srgbClr val="362FEC"/>
                </a:solidFill>
                <a:latin typeface="Calibri"/>
              </a:rPr>
              <a:t>local</a:t>
            </a:r>
          </a:p>
          <a:p>
            <a:pPr>
              <a:spcAft>
                <a:spcPts val="400"/>
              </a:spcAft>
            </a:pPr>
            <a:r>
              <a:rPr sz="1800" b="0" i="0">
                <a:solidFill>
                  <a:srgbClr val="000000"/>
                </a:solidFill>
                <a:latin typeface="Calibri"/>
              </a:rPr>
              <a:t>a window around a predicted center</a:t>
            </a:r>
          </a:p>
        </p:txBody>
      </p:sp>
      <p:pic>
        <p:nvPicPr>
          <p:cNvPr id="7" name="picture" descr="reads_b.png"/>
          <p:cNvPicPr>
            <a:picLocks noChangeAspect="1"/>
          </p:cNvPicPr>
          <p:nvPr/>
        </p:nvPicPr>
        <p:blipFill>
          <a:blip r:embed="rId4"/>
          <a:stretch>
            <a:fillRect/>
          </a:stretch>
        </p:blipFill>
        <p:spPr>
          <a:xfrm>
            <a:off x="4339978" y="2743200"/>
            <a:ext cx="3536427" cy="2926080"/>
          </a:xfrm>
          <a:prstGeom prst="rect">
            <a:avLst/>
          </a:prstGeom>
        </p:spPr>
      </p:pic>
      <p:sp>
        <p:nvSpPr>
          <p:cNvPr id="8" name="points"/>
          <p:cNvSpPr txBox="1"/>
          <p:nvPr/>
        </p:nvSpPr>
        <p:spPr>
          <a:xfrm>
            <a:off x="8174736" y="1417320"/>
            <a:ext cx="3657600" cy="1188720"/>
          </a:xfrm>
          <a:prstGeom prst="rect">
            <a:avLst/>
          </a:prstGeom>
          <a:noFill/>
        </p:spPr>
        <p:txBody>
          <a:bodyPr wrap="square" lIns="0" rIns="0" tIns="0" bIns="0">
            <a:spAutoFit/>
          </a:bodyPr>
          <a:lstStyle/>
          <a:p>
            <a:pPr>
              <a:spcAft>
                <a:spcPts val="400"/>
              </a:spcAft>
            </a:pPr>
            <a:r>
              <a:rPr sz="1800" b="1" i="0">
                <a:solidFill>
                  <a:srgbClr val="ED7D31"/>
                </a:solidFill>
                <a:latin typeface="Calibri"/>
              </a:rPr>
              <a:t>hard</a:t>
            </a:r>
          </a:p>
          <a:p>
            <a:pPr>
              <a:spcAft>
                <a:spcPts val="400"/>
              </a:spcAft>
            </a:pPr>
            <a:r>
              <a:rPr sz="1800" b="0" i="0">
                <a:solidFill>
                  <a:srgbClr val="000000"/>
                </a:solidFill>
                <a:latin typeface="Calibri"/>
              </a:rPr>
              <a:t>one sampled position; no derivative</a:t>
            </a:r>
          </a:p>
        </p:txBody>
      </p:sp>
      <p:pic>
        <p:nvPicPr>
          <p:cNvPr id="9" name="picture" descr="reads_c.png"/>
          <p:cNvPicPr>
            <a:picLocks noChangeAspect="1"/>
          </p:cNvPicPr>
          <p:nvPr/>
        </p:nvPicPr>
        <p:blipFill>
          <a:blip r:embed="rId5"/>
          <a:stretch>
            <a:fillRect/>
          </a:stretch>
        </p:blipFill>
        <p:spPr>
          <a:xfrm>
            <a:off x="8205402" y="2743200"/>
            <a:ext cx="3596266" cy="2926080"/>
          </a:xfrm>
          <a:prstGeom prst="rect">
            <a:avLst/>
          </a:prstGeom>
        </p:spPr>
      </p:pic>
      <p:sp>
        <p:nvSpPr>
          <p:cNvPr id="10" name="takeaway"/>
          <p:cNvSpPr txBox="1"/>
          <p:nvPr/>
        </p:nvSpPr>
        <p:spPr>
          <a:xfrm>
            <a:off x="384048" y="5943600"/>
            <a:ext cx="11430000" cy="457200"/>
          </a:xfrm>
          <a:prstGeom prst="rect">
            <a:avLst/>
          </a:prstGeom>
          <a:noFill/>
        </p:spPr>
        <p:txBody>
          <a:bodyPr wrap="square" lIns="0" rIns="0" tIns="0" bIns="0">
            <a:spAutoFit/>
          </a:bodyPr>
          <a:lstStyle/>
          <a:p>
            <a:pPr>
              <a:spcAft>
                <a:spcPts val="0"/>
              </a:spcAft>
            </a:pPr>
            <a:r>
              <a:rPr sz="1800" b="0" i="0">
                <a:solidFill>
                  <a:srgbClr val="000000"/>
                </a:solidFill>
                <a:latin typeface="Calibri"/>
              </a:rPr>
              <a:t>soft and global became the standard: plain backpropagation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Attention</a:t>
            </a:r>
            <a:r>
              <a:rPr sz="3200" b="1" i="0">
                <a:solidFill>
                  <a:srgbClr val="000000"/>
                </a:solidFill>
                <a:latin typeface="Calibri"/>
              </a:rPr>
              <a:t> Variants</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When to read</a:t>
            </a:r>
          </a:p>
        </p:txBody>
      </p:sp>
      <p:sp>
        <p:nvSpPr>
          <p:cNvPr id="4" name="points"/>
          <p:cNvSpPr txBox="1"/>
          <p:nvPr/>
        </p:nvSpPr>
        <p:spPr>
          <a:xfrm>
            <a:off x="384048" y="1417320"/>
            <a:ext cx="3931920" cy="4846320"/>
          </a:xfrm>
          <a:prstGeom prst="rect">
            <a:avLst/>
          </a:prstGeom>
          <a:noFill/>
        </p:spPr>
        <p:txBody>
          <a:bodyPr wrap="square" lIns="0" rIns="0" tIns="0" bIns="0">
            <a:spAutoFit/>
          </a:bodyPr>
          <a:lstStyle/>
          <a:p>
            <a:pPr>
              <a:spcAft>
                <a:spcPts val="1400"/>
              </a:spcAft>
            </a:pPr>
            <a:r>
              <a:rPr sz="1800" b="1" i="0">
                <a:solidFill>
                  <a:srgbClr val="FF0000"/>
                </a:solidFill>
                <a:latin typeface="Calibri"/>
              </a:rPr>
              <a:t>Bahdanau</a:t>
            </a:r>
            <a:r>
              <a:rPr sz="1800" b="0" i="0">
                <a:solidFill>
                  <a:srgbClr val="000000"/>
                </a:solidFill>
                <a:latin typeface="Calibri"/>
              </a:rPr>
              <a:t>: read with the previous state, then update</a:t>
            </a:r>
          </a:p>
          <a:p>
            <a:pPr>
              <a:spcAft>
                <a:spcPts val="1400"/>
              </a:spcAft>
            </a:pPr>
            <a:r>
              <a:rPr sz="1800" b="1" i="0">
                <a:solidFill>
                  <a:srgbClr val="362FEC"/>
                </a:solidFill>
                <a:latin typeface="Calibri"/>
              </a:rPr>
              <a:t>Luong</a:t>
            </a:r>
            <a:r>
              <a:rPr sz="1800" b="0" i="0">
                <a:solidFill>
                  <a:srgbClr val="000000"/>
                </a:solidFill>
                <a:latin typeface="Calibri"/>
              </a:rPr>
              <a:t>: update, then read with the new state</a:t>
            </a:r>
          </a:p>
          <a:p>
            <a:pPr>
              <a:spcAft>
                <a:spcPts val="1400"/>
              </a:spcAft>
            </a:pPr>
            <a:r>
              <a:rPr sz="1800" b="1" i="0">
                <a:solidFill>
                  <a:srgbClr val="595959"/>
                </a:solidFill>
                <a:latin typeface="Calibri"/>
              </a:rPr>
              <a:t>input feeding</a:t>
            </a:r>
            <a:r>
              <a:rPr sz="1800" b="0" i="0">
                <a:solidFill>
                  <a:srgbClr val="000000"/>
                </a:solidFill>
                <a:latin typeface="Calibri"/>
              </a:rPr>
              <a:t>: the read joins the next step's input</a:t>
            </a:r>
          </a:p>
          <a:p>
            <a:pPr>
              <a:spcAft>
                <a:spcPts val="1400"/>
              </a:spcAft>
            </a:pPr>
            <a:r>
              <a:rPr sz="1800" b="1" i="0">
                <a:solidFill>
                  <a:srgbClr val="ED7D31"/>
                </a:solidFill>
                <a:latin typeface="Calibri"/>
              </a:rPr>
              <a:t>the same read, placed differently</a:t>
            </a:r>
          </a:p>
        </p:txBody>
      </p:sp>
      <p:pic>
        <p:nvPicPr>
          <p:cNvPr id="5" name="picture" descr="query-timing_a.png"/>
          <p:cNvPicPr>
            <a:picLocks noChangeAspect="1"/>
          </p:cNvPicPr>
          <p:nvPr/>
        </p:nvPicPr>
        <p:blipFill>
          <a:blip r:embed="rId3"/>
          <a:stretch>
            <a:fillRect/>
          </a:stretch>
        </p:blipFill>
        <p:spPr>
          <a:xfrm>
            <a:off x="4526280" y="1371600"/>
            <a:ext cx="7452360" cy="2128024"/>
          </a:xfrm>
          <a:prstGeom prst="rect">
            <a:avLst/>
          </a:prstGeom>
        </p:spPr>
      </p:pic>
      <p:pic>
        <p:nvPicPr>
          <p:cNvPr id="6" name="picture" descr="query-timing_b.png"/>
          <p:cNvPicPr>
            <a:picLocks noChangeAspect="1"/>
          </p:cNvPicPr>
          <p:nvPr/>
        </p:nvPicPr>
        <p:blipFill>
          <a:blip r:embed="rId4"/>
          <a:stretch>
            <a:fillRect/>
          </a:stretch>
        </p:blipFill>
        <p:spPr>
          <a:xfrm>
            <a:off x="4526280" y="3931920"/>
            <a:ext cx="7452360" cy="198169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Attention</a:t>
            </a:r>
            <a:r>
              <a:rPr sz="3200" b="1" i="0">
                <a:solidFill>
                  <a:srgbClr val="000000"/>
                </a:solidFill>
                <a:latin typeface="Calibri"/>
              </a:rPr>
              <a:t> Variants</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Attention beyond translation: images</a:t>
            </a:r>
          </a:p>
        </p:txBody>
      </p:sp>
      <p:sp>
        <p:nvSpPr>
          <p:cNvPr id="4" name="points"/>
          <p:cNvSpPr txBox="1"/>
          <p:nvPr/>
        </p:nvSpPr>
        <p:spPr>
          <a:xfrm>
            <a:off x="384048" y="1417320"/>
            <a:ext cx="11338560" cy="411480"/>
          </a:xfrm>
          <a:prstGeom prst="rect">
            <a:avLst/>
          </a:prstGeom>
          <a:noFill/>
        </p:spPr>
        <p:txBody>
          <a:bodyPr wrap="square" lIns="0" rIns="0" tIns="0" bIns="0">
            <a:spAutoFit/>
          </a:bodyPr>
          <a:lstStyle/>
          <a:p>
            <a:pPr>
              <a:spcAft>
                <a:spcPts val="0"/>
              </a:spcAft>
            </a:pPr>
            <a:r>
              <a:rPr sz="1800" b="1" i="0">
                <a:solidFill>
                  <a:srgbClr val="362FEC"/>
                </a:solidFill>
                <a:latin typeface="Calibri"/>
              </a:rPr>
              <a:t>a caption generator</a:t>
            </a:r>
            <a:r>
              <a:rPr sz="1800" b="0" i="0">
                <a:solidFill>
                  <a:srgbClr val="000000"/>
                </a:solidFill>
                <a:latin typeface="Calibri"/>
              </a:rPr>
              <a:t>: image regions are the source; the decoder reads them before each word</a:t>
            </a:r>
          </a:p>
        </p:txBody>
      </p:sp>
      <p:pic>
        <p:nvPicPr>
          <p:cNvPr id="5" name="picture" descr="paper-xu-fig3.png"/>
          <p:cNvPicPr>
            <a:picLocks noChangeAspect="1"/>
          </p:cNvPicPr>
          <p:nvPr/>
        </p:nvPicPr>
        <p:blipFill>
          <a:blip r:embed="rId3"/>
          <a:stretch>
            <a:fillRect/>
          </a:stretch>
        </p:blipFill>
        <p:spPr>
          <a:xfrm>
            <a:off x="1557337" y="1874519"/>
            <a:ext cx="9046845" cy="3566160"/>
          </a:xfrm>
          <a:prstGeom prst="rect">
            <a:avLst/>
          </a:prstGeom>
        </p:spPr>
      </p:pic>
      <p:sp>
        <p:nvSpPr>
          <p:cNvPr id="6" name="description"/>
          <p:cNvSpPr txBox="1"/>
          <p:nvPr/>
        </p:nvSpPr>
        <p:spPr>
          <a:xfrm>
            <a:off x="548640" y="5477255"/>
            <a:ext cx="11064240" cy="457200"/>
          </a:xfrm>
          <a:prstGeom prst="rect">
            <a:avLst/>
          </a:prstGeom>
          <a:noFill/>
        </p:spPr>
        <p:txBody>
          <a:bodyPr wrap="square" lIns="0" rIns="0" tIns="0" bIns="0">
            <a:spAutoFit/>
          </a:bodyPr>
          <a:lstStyle/>
          <a:p>
            <a:pPr algn="ctr">
              <a:spcAft>
                <a:spcPts val="0"/>
              </a:spcAft>
            </a:pPr>
            <a:r>
              <a:rPr sz="1400" b="0" i="0">
                <a:solidFill>
                  <a:srgbClr val="595959"/>
                </a:solidFill>
                <a:latin typeface="Calibri"/>
              </a:rPr>
              <a:t>Xu et al. (2015), Fig. 3: where the model read (white) when it wrote the underlined word</a:t>
            </a:r>
          </a:p>
        </p:txBody>
      </p:sp>
      <p:sp>
        <p:nvSpPr>
          <p:cNvPr id="7" name="points"/>
          <p:cNvSpPr txBox="1"/>
          <p:nvPr/>
        </p:nvSpPr>
        <p:spPr>
          <a:xfrm>
            <a:off x="384048" y="5897880"/>
            <a:ext cx="11338560" cy="411480"/>
          </a:xfrm>
          <a:prstGeom prst="rect">
            <a:avLst/>
          </a:prstGeom>
          <a:noFill/>
        </p:spPr>
        <p:txBody>
          <a:bodyPr wrap="square" lIns="0" rIns="0" tIns="0" bIns="0">
            <a:spAutoFit/>
          </a:bodyPr>
          <a:lstStyle/>
          <a:p>
            <a:pPr>
              <a:spcAft>
                <a:spcPts val="0"/>
              </a:spcAft>
            </a:pPr>
            <a:r>
              <a:rPr sz="1800" b="1" i="0">
                <a:solidFill>
                  <a:srgbClr val="FF0000"/>
                </a:solidFill>
                <a:latin typeface="Calibri"/>
              </a:rPr>
              <a:t>the same read</a:t>
            </a:r>
            <a:r>
              <a:rPr sz="1800" b="0" i="0">
                <a:solidFill>
                  <a:srgbClr val="000000"/>
                </a:solidFill>
                <a:latin typeface="Calibri"/>
              </a:rPr>
              <a:t>, over image regions instead of source words</a:t>
            </a:r>
          </a:p>
        </p:txBody>
      </p:sp>
      <p:sp>
        <p:nvSpPr>
          <p:cNvPr id="8" name="takeaway"/>
          <p:cNvSpPr txBox="1"/>
          <p:nvPr/>
        </p:nvSpPr>
        <p:spPr>
          <a:xfrm>
            <a:off x="384048" y="6309360"/>
            <a:ext cx="11430000" cy="457200"/>
          </a:xfrm>
          <a:prstGeom prst="rect">
            <a:avLst/>
          </a:prstGeom>
          <a:noFill/>
        </p:spPr>
        <p:txBody>
          <a:bodyPr wrap="square" lIns="0" rIns="0" tIns="0" bIns="0">
            <a:spAutoFit/>
          </a:bodyPr>
          <a:lstStyle/>
          <a:p>
            <a:pPr>
              <a:spcAft>
                <a:spcPts val="0"/>
              </a:spcAft>
            </a:pPr>
            <a:r>
              <a:rPr sz="1800" b="1" i="0">
                <a:solidFill>
                  <a:srgbClr val="FF0000"/>
                </a:solidFill>
                <a:latin typeface="Calibri"/>
              </a:rPr>
              <a:t>the read is everywhere</a:t>
            </a:r>
            <a:r>
              <a:rPr sz="1800" b="0" i="0">
                <a:solidFill>
                  <a:srgbClr val="000000"/>
                </a:solidFill>
                <a:latin typeface="Calibri"/>
              </a:rPr>
              <a:t>; the states it reads still come one after another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Attention</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Attention at scale: Google's translator (2016)</a:t>
            </a:r>
          </a:p>
        </p:txBody>
      </p:sp>
      <p:sp>
        <p:nvSpPr>
          <p:cNvPr id="4" name="points"/>
          <p:cNvSpPr txBox="1"/>
          <p:nvPr/>
        </p:nvSpPr>
        <p:spPr>
          <a:xfrm>
            <a:off x="384048" y="1417320"/>
            <a:ext cx="5257800" cy="4846320"/>
          </a:xfrm>
          <a:prstGeom prst="rect">
            <a:avLst/>
          </a:prstGeom>
          <a:noFill/>
        </p:spPr>
        <p:txBody>
          <a:bodyPr wrap="square" lIns="0" rIns="0" tIns="0" bIns="0">
            <a:spAutoFit/>
          </a:bodyPr>
          <a:lstStyle/>
          <a:p>
            <a:pPr>
              <a:spcAft>
                <a:spcPts val="1400"/>
              </a:spcAft>
            </a:pPr>
            <a:r>
              <a:rPr sz="1800" b="1" i="0">
                <a:solidFill>
                  <a:srgbClr val="362FEC"/>
                </a:solidFill>
                <a:latin typeface="Calibri"/>
              </a:rPr>
              <a:t>GNMT</a:t>
            </a:r>
            <a:r>
              <a:rPr sz="1800" b="0" i="0">
                <a:solidFill>
                  <a:srgbClr val="000000"/>
                </a:solidFill>
                <a:latin typeface="Calibri"/>
              </a:rPr>
              <a:t> (Wu et al., 2016): the attention model, made large</a:t>
            </a:r>
          </a:p>
          <a:p>
            <a:pPr>
              <a:spcAft>
                <a:spcPts val="1400"/>
              </a:spcAft>
            </a:pPr>
            <a:r>
              <a:rPr sz="1800" b="0" i="0">
                <a:solidFill>
                  <a:srgbClr val="000000"/>
                </a:solidFill>
                <a:latin typeface="Calibri"/>
              </a:rPr>
              <a:t>8 LSTM layers in the encoder, 8 in the decoder, with residual connections; word pieces, so no unknown words</a:t>
            </a:r>
          </a:p>
          <a:p>
            <a:pPr>
              <a:spcAft>
                <a:spcPts val="1400"/>
              </a:spcAft>
            </a:pPr>
            <a:r>
              <a:rPr sz="1800" b="0" i="0">
                <a:solidFill>
                  <a:srgbClr val="000000"/>
                </a:solidFill>
                <a:latin typeface="Calibri"/>
              </a:rPr>
              <a:t>one model: 39.0 BLEU English–French</a:t>
            </a:r>
          </a:p>
          <a:p>
            <a:pPr>
              <a:spcAft>
                <a:spcPts val="1400"/>
              </a:spcAft>
            </a:pPr>
            <a:r>
              <a:rPr sz="1800" b="1" i="0">
                <a:solidFill>
                  <a:srgbClr val="00B050"/>
                </a:solidFill>
                <a:latin typeface="Calibri"/>
              </a:rPr>
              <a:t>in production from September 2016</a:t>
            </a:r>
            <a:r>
              <a:rPr sz="1800" b="0" i="0">
                <a:solidFill>
                  <a:srgbClr val="000000"/>
                </a:solidFill>
                <a:latin typeface="Calibri"/>
              </a:rPr>
              <a:t>, replacing the phrase-based system for Chinese–English</a:t>
            </a:r>
          </a:p>
          <a:p>
            <a:pPr>
              <a:spcAft>
                <a:spcPts val="1400"/>
              </a:spcAft>
            </a:pPr>
            <a:r>
              <a:rPr sz="1800" b="1" i="0">
                <a:solidFill>
                  <a:srgbClr val="FF0000"/>
                </a:solidFill>
                <a:latin typeface="Calibri"/>
              </a:rPr>
              <a:t>but slow to train</a:t>
            </a:r>
            <a:r>
              <a:rPr sz="1800" b="0" i="0">
                <a:solidFill>
                  <a:srgbClr val="000000"/>
                </a:solidFill>
                <a:latin typeface="Calibri"/>
              </a:rPr>
              <a:t>: about six days on 96 GPUs for one model</a:t>
            </a:r>
          </a:p>
        </p:txBody>
      </p:sp>
      <p:pic>
        <p:nvPicPr>
          <p:cNvPr id="5" name="picture" descr="paper-gnmt-redraw.png"/>
          <p:cNvPicPr>
            <a:picLocks noChangeAspect="1"/>
          </p:cNvPicPr>
          <p:nvPr/>
        </p:nvPicPr>
        <p:blipFill>
          <a:blip r:embed="rId3"/>
          <a:stretch>
            <a:fillRect/>
          </a:stretch>
        </p:blipFill>
        <p:spPr>
          <a:xfrm>
            <a:off x="5897880" y="1538849"/>
            <a:ext cx="5989320" cy="4310652"/>
          </a:xfrm>
          <a:prstGeom prst="rect">
            <a:avLst/>
          </a:prstGeom>
        </p:spPr>
      </p:pic>
      <p:sp>
        <p:nvSpPr>
          <p:cNvPr id="6" name="description"/>
          <p:cNvSpPr txBox="1"/>
          <p:nvPr/>
        </p:nvSpPr>
        <p:spPr>
          <a:xfrm>
            <a:off x="5715000" y="5895220"/>
            <a:ext cx="6355080" cy="457200"/>
          </a:xfrm>
          <a:prstGeom prst="rect">
            <a:avLst/>
          </a:prstGeom>
          <a:noFill/>
        </p:spPr>
        <p:txBody>
          <a:bodyPr wrap="square" lIns="0" rIns="0" tIns="0" bIns="0">
            <a:spAutoFit/>
          </a:bodyPr>
          <a:lstStyle/>
          <a:p>
            <a:pPr algn="ctr">
              <a:spcAft>
                <a:spcPts val="0"/>
              </a:spcAft>
            </a:pPr>
            <a:r>
              <a:rPr sz="1400" b="0" i="0">
                <a:solidFill>
                  <a:srgbClr val="595959"/>
                </a:solidFill>
                <a:latin typeface="Calibri"/>
              </a:rPr>
              <a:t>redrawn and simplified from Wu et al. (2016), Fig. 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362FEC"/>
                </a:solidFill>
                <a:latin typeface="Calibri"/>
              </a:rPr>
              <a:t>Lecture 3</a:t>
            </a:r>
            <a:r>
              <a:rPr sz="3200" b="1" i="0">
                <a:solidFill>
                  <a:srgbClr val="000000"/>
                </a:solidFill>
                <a:latin typeface="Calibri"/>
              </a:rPr>
              <a:t>: </a:t>
            </a:r>
            <a:r>
              <a:rPr sz="3200" b="1" i="0">
                <a:solidFill>
                  <a:srgbClr val="362FEC"/>
                </a:solidFill>
                <a:latin typeface="Calibri"/>
              </a:rPr>
              <a:t>Sequence Modeling</a:t>
            </a:r>
            <a:r>
              <a:rPr sz="3200" b="1" i="0">
                <a:solidFill>
                  <a:srgbClr val="000000"/>
                </a:solidFill>
                <a:latin typeface="Calibri"/>
              </a:rPr>
              <a:t>, </a:t>
            </a:r>
            <a:r>
              <a:rPr sz="3200" b="1" i="0">
                <a:solidFill>
                  <a:srgbClr val="00B050"/>
                </a:solidFill>
                <a:latin typeface="Calibri"/>
              </a:rPr>
              <a:t>Translation</a:t>
            </a:r>
            <a:r>
              <a:rPr sz="3200" b="1" i="0">
                <a:solidFill>
                  <a:srgbClr val="000000"/>
                </a:solidFill>
                <a:latin typeface="Calibri"/>
              </a:rPr>
              <a:t>, and </a:t>
            </a:r>
            <a:r>
              <a:rPr sz="3200" b="1" i="0">
                <a:solidFill>
                  <a:srgbClr val="FF0000"/>
                </a:solidFill>
                <a:latin typeface="Calibri"/>
              </a:rPr>
              <a:t>Attention</a:t>
            </a:r>
          </a:p>
        </p:txBody>
      </p:sp>
      <p:sp>
        <p:nvSpPr>
          <p:cNvPr id="3" name="part 1"/>
          <p:cNvSpPr txBox="1"/>
          <p:nvPr/>
        </p:nvSpPr>
        <p:spPr>
          <a:xfrm>
            <a:off x="868680" y="1874519"/>
            <a:ext cx="10241280" cy="411480"/>
          </a:xfrm>
          <a:prstGeom prst="rect">
            <a:avLst/>
          </a:prstGeom>
          <a:noFill/>
        </p:spPr>
        <p:txBody>
          <a:bodyPr wrap="square" lIns="0" rIns="0" tIns="0" bIns="0">
            <a:spAutoFit/>
          </a:bodyPr>
          <a:lstStyle/>
          <a:p>
            <a:pPr>
              <a:spcAft>
                <a:spcPts val="0"/>
              </a:spcAft>
            </a:pPr>
            <a:r>
              <a:rPr sz="2400" b="0" i="0">
                <a:solidFill>
                  <a:srgbClr val="000000"/>
                </a:solidFill>
                <a:latin typeface="Calibri"/>
              </a:rPr>
              <a:t>1.  </a:t>
            </a:r>
            <a:r>
              <a:rPr sz="2400" b="1" i="0">
                <a:solidFill>
                  <a:srgbClr val="362FEC"/>
                </a:solidFill>
                <a:latin typeface="Calibri"/>
              </a:rPr>
              <a:t>Sequence tasks and translation</a:t>
            </a:r>
          </a:p>
        </p:txBody>
      </p:sp>
      <p:sp>
        <p:nvSpPr>
          <p:cNvPr id="4" name="part 1 items"/>
          <p:cNvSpPr txBox="1"/>
          <p:nvPr/>
        </p:nvSpPr>
        <p:spPr>
          <a:xfrm>
            <a:off x="1325880" y="2350008"/>
            <a:ext cx="9875520" cy="320040"/>
          </a:xfrm>
          <a:prstGeom prst="rect">
            <a:avLst/>
          </a:prstGeom>
          <a:noFill/>
        </p:spPr>
        <p:txBody>
          <a:bodyPr wrap="square" lIns="0" rIns="0" tIns="0" bIns="0">
            <a:spAutoFit/>
          </a:bodyPr>
          <a:lstStyle/>
          <a:p>
            <a:pPr>
              <a:spcAft>
                <a:spcPts val="0"/>
              </a:spcAft>
            </a:pPr>
            <a:r>
              <a:rPr sz="1800" b="0" i="0">
                <a:solidFill>
                  <a:srgbClr val="595959"/>
                </a:solidFill>
                <a:latin typeface="Calibri"/>
              </a:rPr>
              <a:t>sequence modeling; machine translation, how it is learned, decoded, and scored</a:t>
            </a:r>
          </a:p>
        </p:txBody>
      </p:sp>
      <p:sp>
        <p:nvSpPr>
          <p:cNvPr id="5" name="part 2"/>
          <p:cNvSpPr txBox="1"/>
          <p:nvPr/>
        </p:nvSpPr>
        <p:spPr>
          <a:xfrm>
            <a:off x="868680" y="2926080"/>
            <a:ext cx="10241280" cy="411480"/>
          </a:xfrm>
          <a:prstGeom prst="rect">
            <a:avLst/>
          </a:prstGeom>
          <a:noFill/>
        </p:spPr>
        <p:txBody>
          <a:bodyPr wrap="square" lIns="0" rIns="0" tIns="0" bIns="0">
            <a:spAutoFit/>
          </a:bodyPr>
          <a:lstStyle/>
          <a:p>
            <a:pPr>
              <a:spcAft>
                <a:spcPts val="0"/>
              </a:spcAft>
            </a:pPr>
            <a:r>
              <a:rPr sz="2400" b="0" i="0">
                <a:solidFill>
                  <a:srgbClr val="000000"/>
                </a:solidFill>
                <a:latin typeface="Calibri"/>
              </a:rPr>
              <a:t>2.  </a:t>
            </a:r>
            <a:r>
              <a:rPr sz="2400" b="1" i="0">
                <a:solidFill>
                  <a:srgbClr val="00B050"/>
                </a:solidFill>
                <a:latin typeface="Calibri"/>
              </a:rPr>
              <a:t>Recurrent encoder–decoders</a:t>
            </a:r>
          </a:p>
        </p:txBody>
      </p:sp>
      <p:sp>
        <p:nvSpPr>
          <p:cNvPr id="6" name="part 2 items"/>
          <p:cNvSpPr txBox="1"/>
          <p:nvPr/>
        </p:nvSpPr>
        <p:spPr>
          <a:xfrm>
            <a:off x="1325880" y="3401568"/>
            <a:ext cx="9875520" cy="320040"/>
          </a:xfrm>
          <a:prstGeom prst="rect">
            <a:avLst/>
          </a:prstGeom>
          <a:noFill/>
        </p:spPr>
        <p:txBody>
          <a:bodyPr wrap="square" lIns="0" rIns="0" tIns="0" bIns="0">
            <a:spAutoFit/>
          </a:bodyPr>
          <a:lstStyle/>
          <a:p>
            <a:pPr>
              <a:spcAft>
                <a:spcPts val="0"/>
              </a:spcAft>
            </a:pPr>
            <a:r>
              <a:rPr sz="1800" b="0" i="0">
                <a:solidFill>
                  <a:srgbClr val="595959"/>
                </a:solidFill>
                <a:latin typeface="Calibri"/>
              </a:rPr>
              <a:t>the encoder–decoder framework; models improved one after another; their drawbacks</a:t>
            </a:r>
          </a:p>
        </p:txBody>
      </p:sp>
      <p:sp>
        <p:nvSpPr>
          <p:cNvPr id="7" name="part 3"/>
          <p:cNvSpPr txBox="1"/>
          <p:nvPr/>
        </p:nvSpPr>
        <p:spPr>
          <a:xfrm>
            <a:off x="868680" y="3977639"/>
            <a:ext cx="10241280" cy="411480"/>
          </a:xfrm>
          <a:prstGeom prst="rect">
            <a:avLst/>
          </a:prstGeom>
          <a:noFill/>
        </p:spPr>
        <p:txBody>
          <a:bodyPr wrap="square" lIns="0" rIns="0" tIns="0" bIns="0">
            <a:spAutoFit/>
          </a:bodyPr>
          <a:lstStyle/>
          <a:p>
            <a:pPr>
              <a:spcAft>
                <a:spcPts val="0"/>
              </a:spcAft>
            </a:pPr>
            <a:r>
              <a:rPr sz="2400" b="0" i="0">
                <a:solidFill>
                  <a:srgbClr val="000000"/>
                </a:solidFill>
                <a:latin typeface="Calibri"/>
              </a:rPr>
              <a:t>3.  </a:t>
            </a:r>
            <a:r>
              <a:rPr sz="2400" b="1" i="0">
                <a:solidFill>
                  <a:srgbClr val="FF0000"/>
                </a:solidFill>
                <a:latin typeface="Calibri"/>
              </a:rPr>
              <a:t>Attention</a:t>
            </a:r>
          </a:p>
        </p:txBody>
      </p:sp>
      <p:sp>
        <p:nvSpPr>
          <p:cNvPr id="8" name="part 3 items"/>
          <p:cNvSpPr txBox="1"/>
          <p:nvPr/>
        </p:nvSpPr>
        <p:spPr>
          <a:xfrm>
            <a:off x="1325880" y="4453127"/>
            <a:ext cx="9875520" cy="320040"/>
          </a:xfrm>
          <a:prstGeom prst="rect">
            <a:avLst/>
          </a:prstGeom>
          <a:noFill/>
        </p:spPr>
        <p:txBody>
          <a:bodyPr wrap="square" lIns="0" rIns="0" tIns="0" bIns="0">
            <a:spAutoFit/>
          </a:bodyPr>
          <a:lstStyle/>
          <a:p>
            <a:pPr>
              <a:spcAft>
                <a:spcPts val="0"/>
              </a:spcAft>
            </a:pPr>
            <a:r>
              <a:rPr sz="1800" b="0" i="0">
                <a:solidFill>
                  <a:srgbClr val="595959"/>
                </a:solidFill>
                <a:latin typeface="Calibri"/>
              </a:rPr>
              <a:t>its inception and its variants</a:t>
            </a:r>
          </a:p>
        </p:txBody>
      </p:sp>
      <p:sp>
        <p:nvSpPr>
          <p:cNvPr id="9" name="part 4"/>
          <p:cNvSpPr txBox="1"/>
          <p:nvPr/>
        </p:nvSpPr>
        <p:spPr>
          <a:xfrm>
            <a:off x="868680" y="5029200"/>
            <a:ext cx="10241280" cy="411480"/>
          </a:xfrm>
          <a:prstGeom prst="rect">
            <a:avLst/>
          </a:prstGeom>
          <a:noFill/>
        </p:spPr>
        <p:txBody>
          <a:bodyPr wrap="square" lIns="0" rIns="0" tIns="0" bIns="0">
            <a:spAutoFit/>
          </a:bodyPr>
          <a:lstStyle/>
          <a:p>
            <a:pPr>
              <a:spcAft>
                <a:spcPts val="0"/>
              </a:spcAft>
            </a:pPr>
            <a:r>
              <a:rPr sz="2400" b="0" i="0">
                <a:solidFill>
                  <a:srgbClr val="000000"/>
                </a:solidFill>
                <a:latin typeface="Calibri"/>
              </a:rPr>
              <a:t>4.  </a:t>
            </a:r>
            <a:r>
              <a:rPr sz="2400" b="1" i="0">
                <a:solidFill>
                  <a:srgbClr val="ED7D31"/>
                </a:solidFill>
                <a:latin typeface="Calibri"/>
              </a:rPr>
              <a:t>Beyond recurrence</a:t>
            </a:r>
          </a:p>
        </p:txBody>
      </p:sp>
      <p:sp>
        <p:nvSpPr>
          <p:cNvPr id="10" name="part 4 items"/>
          <p:cNvSpPr txBox="1"/>
          <p:nvPr/>
        </p:nvSpPr>
        <p:spPr>
          <a:xfrm>
            <a:off x="1325880" y="5504688"/>
            <a:ext cx="9875520" cy="320040"/>
          </a:xfrm>
          <a:prstGeom prst="rect">
            <a:avLst/>
          </a:prstGeom>
          <a:noFill/>
        </p:spPr>
        <p:txBody>
          <a:bodyPr wrap="square" lIns="0" rIns="0" tIns="0" bIns="0">
            <a:spAutoFit/>
          </a:bodyPr>
          <a:lstStyle/>
          <a:p>
            <a:pPr>
              <a:spcAft>
                <a:spcPts val="0"/>
              </a:spcAft>
            </a:pPr>
            <a:r>
              <a:rPr sz="1800" b="0" i="0">
                <a:solidFill>
                  <a:srgbClr val="595959"/>
                </a:solidFill>
                <a:latin typeface="Calibri"/>
              </a:rPr>
              <a:t>convolutional sequence models, translation from attention alone, self-attention and the Transformer</a:t>
            </a:r>
          </a:p>
        </p:txBody>
      </p:sp>
      <p:sp>
        <p:nvSpPr>
          <p:cNvPr id="11" name="highlight"/>
          <p:cNvSpPr/>
          <p:nvPr/>
        </p:nvSpPr>
        <p:spPr>
          <a:xfrm>
            <a:off x="731520" y="4919472"/>
            <a:ext cx="10698480" cy="960120"/>
          </a:xfrm>
          <a:prstGeom prst="rect">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B050"/>
                </a:solidFill>
                <a:latin typeface="Calibri"/>
              </a:rPr>
              <a:t>Convolutional</a:t>
            </a:r>
            <a:r>
              <a:rPr sz="3200" b="1" i="0">
                <a:solidFill>
                  <a:srgbClr val="000000"/>
                </a:solidFill>
                <a:latin typeface="Calibri"/>
              </a:rPr>
              <a:t> Sequence Models</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Convolution over a sequence</a:t>
            </a:r>
          </a:p>
        </p:txBody>
      </p:sp>
      <p:sp>
        <p:nvSpPr>
          <p:cNvPr id="4" name="problem and fix"/>
          <p:cNvSpPr txBox="1"/>
          <p:nvPr/>
        </p:nvSpPr>
        <p:spPr>
          <a:xfrm>
            <a:off x="384048" y="1371600"/>
            <a:ext cx="11430000" cy="411480"/>
          </a:xfrm>
          <a:prstGeom prst="rect">
            <a:avLst/>
          </a:prstGeom>
          <a:noFill/>
        </p:spPr>
        <p:txBody>
          <a:bodyPr wrap="square" lIns="0" rIns="0" tIns="0" bIns="0">
            <a:spAutoFit/>
          </a:bodyPr>
          <a:lstStyle/>
          <a:p>
            <a:pPr>
              <a:spcAft>
                <a:spcPts val="0"/>
              </a:spcAft>
            </a:pPr>
            <a:r>
              <a:rPr sz="1800" b="1" i="0">
                <a:solidFill>
                  <a:srgbClr val="FF0000"/>
                </a:solidFill>
                <a:latin typeface="Calibri"/>
              </a:rPr>
              <a:t>the problem</a:t>
            </a:r>
            <a:r>
              <a:rPr sz="1800" b="0" i="0">
                <a:solidFill>
                  <a:srgbClr val="000000"/>
                </a:solidFill>
                <a:latin typeface="Calibri"/>
              </a:rPr>
              <a:t>: one position at a time, even in training (Part 2)   →   </a:t>
            </a:r>
            <a:r>
              <a:rPr sz="1800" b="1" i="0">
                <a:solidFill>
                  <a:srgbClr val="00B050"/>
                </a:solidFill>
                <a:latin typeface="Calibri"/>
              </a:rPr>
              <a:t>the fix here</a:t>
            </a:r>
            <a:r>
              <a:rPr sz="1800" b="0" i="0">
                <a:solidFill>
                  <a:srgbClr val="000000"/>
                </a:solidFill>
                <a:latin typeface="Calibri"/>
              </a:rPr>
              <a:t>: convolution</a:t>
            </a:r>
          </a:p>
        </p:txBody>
      </p:sp>
      <p:sp>
        <p:nvSpPr>
          <p:cNvPr id="5" name="points"/>
          <p:cNvSpPr txBox="1"/>
          <p:nvPr/>
        </p:nvSpPr>
        <p:spPr>
          <a:xfrm>
            <a:off x="384048" y="1828800"/>
            <a:ext cx="11338560" cy="411480"/>
          </a:xfrm>
          <a:prstGeom prst="rect">
            <a:avLst/>
          </a:prstGeom>
          <a:noFill/>
        </p:spPr>
        <p:txBody>
          <a:bodyPr wrap="square" lIns="0" rIns="0" tIns="0" bIns="0">
            <a:spAutoFit/>
          </a:bodyPr>
          <a:lstStyle/>
          <a:p>
            <a:pPr>
              <a:spcAft>
                <a:spcPts val="0"/>
              </a:spcAft>
            </a:pPr>
            <a:r>
              <a:rPr sz="1800" b="1" i="0">
                <a:solidFill>
                  <a:srgbClr val="00B050"/>
                </a:solidFill>
                <a:latin typeface="Calibri"/>
              </a:rPr>
              <a:t>each state from a small window</a:t>
            </a:r>
            <a:r>
              <a:rPr sz="1800" b="0" i="0">
                <a:solidFill>
                  <a:srgbClr val="000000"/>
                </a:solidFill>
                <a:latin typeface="Calibri"/>
              </a:rPr>
              <a:t> of the layer below, not from the state before</a:t>
            </a:r>
          </a:p>
        </p:txBody>
      </p:sp>
      <p:pic>
        <p:nvPicPr>
          <p:cNvPr id="6" name="picture" descr="conv-window.png"/>
          <p:cNvPicPr>
            <a:picLocks noChangeAspect="1"/>
          </p:cNvPicPr>
          <p:nvPr/>
        </p:nvPicPr>
        <p:blipFill>
          <a:blip r:embed="rId3"/>
          <a:stretch>
            <a:fillRect/>
          </a:stretch>
        </p:blipFill>
        <p:spPr>
          <a:xfrm>
            <a:off x="860841" y="3291840"/>
            <a:ext cx="10439837" cy="2697480"/>
          </a:xfrm>
          <a:prstGeom prst="rect">
            <a:avLst/>
          </a:prstGeom>
        </p:spPr>
      </p:pic>
      <p:pic>
        <p:nvPicPr>
          <p:cNvPr id="7" name="eq conv_centered" descr="conv_centered.png"/>
          <p:cNvPicPr>
            <a:picLocks noChangeAspect="1"/>
          </p:cNvPicPr>
          <p:nvPr/>
        </p:nvPicPr>
        <p:blipFill>
          <a:blip r:embed="rId4"/>
          <a:stretch>
            <a:fillRect/>
          </a:stretch>
        </p:blipFill>
        <p:spPr>
          <a:xfrm>
            <a:off x="2046242" y="2286000"/>
            <a:ext cx="2869996" cy="875385"/>
          </a:xfrm>
          <a:prstGeom prst="rect">
            <a:avLst/>
          </a:prstGeom>
        </p:spPr>
      </p:pic>
      <p:pic>
        <p:nvPicPr>
          <p:cNvPr id="8" name="eq conv_causal" descr="conv_causal.png"/>
          <p:cNvPicPr>
            <a:picLocks noChangeAspect="1"/>
          </p:cNvPicPr>
          <p:nvPr/>
        </p:nvPicPr>
        <p:blipFill>
          <a:blip r:embed="rId5"/>
          <a:stretch>
            <a:fillRect/>
          </a:stretch>
        </p:blipFill>
        <p:spPr>
          <a:xfrm>
            <a:off x="7774194" y="2377440"/>
            <a:ext cx="2250643" cy="772972"/>
          </a:xfrm>
          <a:prstGeom prst="rect">
            <a:avLst/>
          </a:prstGeom>
        </p:spPr>
      </p:pic>
      <p:sp>
        <p:nvSpPr>
          <p:cNvPr id="9" name="points"/>
          <p:cNvSpPr txBox="1"/>
          <p:nvPr/>
        </p:nvSpPr>
        <p:spPr>
          <a:xfrm>
            <a:off x="384048" y="6126480"/>
            <a:ext cx="5486400" cy="411480"/>
          </a:xfrm>
          <a:prstGeom prst="rect">
            <a:avLst/>
          </a:prstGeom>
          <a:noFill/>
        </p:spPr>
        <p:txBody>
          <a:bodyPr wrap="square" lIns="0" rIns="0" tIns="0" bIns="0">
            <a:spAutoFit/>
          </a:bodyPr>
          <a:lstStyle/>
          <a:p>
            <a:pPr>
              <a:spcAft>
                <a:spcPts val="0"/>
              </a:spcAft>
            </a:pPr>
            <a:r>
              <a:rPr sz="1800" b="1" i="0">
                <a:solidFill>
                  <a:srgbClr val="00B050"/>
                </a:solidFill>
                <a:latin typeface="Calibri"/>
              </a:rPr>
              <a:t>the same weights at every position</a:t>
            </a:r>
          </a:p>
        </p:txBody>
      </p:sp>
      <p:sp>
        <p:nvSpPr>
          <p:cNvPr id="10" name="points"/>
          <p:cNvSpPr txBox="1"/>
          <p:nvPr/>
        </p:nvSpPr>
        <p:spPr>
          <a:xfrm>
            <a:off x="6035040" y="6126480"/>
            <a:ext cx="6035040" cy="411480"/>
          </a:xfrm>
          <a:prstGeom prst="rect">
            <a:avLst/>
          </a:prstGeom>
          <a:noFill/>
        </p:spPr>
        <p:txBody>
          <a:bodyPr wrap="square" lIns="0" rIns="0" tIns="0" bIns="0">
            <a:spAutoFit/>
          </a:bodyPr>
          <a:lstStyle/>
          <a:p>
            <a:pPr>
              <a:spcAft>
                <a:spcPts val="0"/>
              </a:spcAft>
            </a:pPr>
            <a:r>
              <a:rPr sz="1800" b="1" i="0">
                <a:solidFill>
                  <a:srgbClr val="362FEC"/>
                </a:solidFill>
                <a:latin typeface="Calibri"/>
              </a:rPr>
              <a:t>no dependence along the layer</a:t>
            </a:r>
            <a:r>
              <a:rPr sz="1800" b="0" i="0">
                <a:solidFill>
                  <a:srgbClr val="000000"/>
                </a:solidFill>
                <a:latin typeface="Calibri"/>
              </a:rPr>
              <a:t>: all outputs at once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9" grpId="0" build="p"/>
      <p:bldP spid="10" grpId="0" build="p"/>
    </p:bldLst>
  </p:timing>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B050"/>
                </a:solidFill>
                <a:latin typeface="Calibri"/>
              </a:rPr>
              <a:t>Convolutional</a:t>
            </a:r>
            <a:r>
              <a:rPr sz="3200" b="1" i="0">
                <a:solidFill>
                  <a:srgbClr val="000000"/>
                </a:solidFill>
                <a:latin typeface="Calibri"/>
              </a:rPr>
              <a:t> Sequence Models</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A small convolutional translator: training</a:t>
            </a:r>
          </a:p>
        </p:txBody>
      </p:sp>
      <p:pic>
        <p:nvPicPr>
          <p:cNvPr id="4" name="picture" descr="conv-toy_a.png"/>
          <p:cNvPicPr>
            <a:picLocks noChangeAspect="1"/>
          </p:cNvPicPr>
          <p:nvPr/>
        </p:nvPicPr>
        <p:blipFill>
          <a:blip r:embed="rId3"/>
          <a:stretch>
            <a:fillRect/>
          </a:stretch>
        </p:blipFill>
        <p:spPr>
          <a:xfrm>
            <a:off x="548640" y="1325880"/>
            <a:ext cx="11064240" cy="4100099"/>
          </a:xfrm>
          <a:prstGeom prst="rect">
            <a:avLst/>
          </a:prstGeom>
        </p:spPr>
      </p:pic>
      <p:sp>
        <p:nvSpPr>
          <p:cNvPr id="5" name="points"/>
          <p:cNvSpPr txBox="1"/>
          <p:nvPr/>
        </p:nvSpPr>
        <p:spPr>
          <a:xfrm>
            <a:off x="384048" y="5532120"/>
            <a:ext cx="11338560" cy="914400"/>
          </a:xfrm>
          <a:prstGeom prst="rect">
            <a:avLst/>
          </a:prstGeom>
          <a:noFill/>
        </p:spPr>
        <p:txBody>
          <a:bodyPr wrap="square" lIns="0" rIns="0" tIns="0" bIns="0">
            <a:spAutoFit/>
          </a:bodyPr>
          <a:lstStyle/>
          <a:p>
            <a:pPr>
              <a:spcAft>
                <a:spcPts val="400"/>
              </a:spcAft>
            </a:pPr>
            <a:r>
              <a:rPr sz="1800" b="1" i="0">
                <a:solidFill>
                  <a:srgbClr val="00B050"/>
                </a:solidFill>
                <a:latin typeface="Calibri"/>
              </a:rPr>
              <a:t>encoder</a:t>
            </a:r>
            <a:r>
              <a:rPr sz="1800" b="0" i="0">
                <a:solidFill>
                  <a:srgbClr val="000000"/>
                </a:solidFill>
                <a:latin typeface="Calibri"/>
              </a:rPr>
              <a:t>: one centered convolution; all source states at once</a:t>
            </a:r>
          </a:p>
          <a:p>
            <a:pPr>
              <a:spcAft>
                <a:spcPts val="400"/>
              </a:spcAft>
            </a:pPr>
            <a:r>
              <a:rPr sz="1800" b="1" i="0">
                <a:solidFill>
                  <a:srgbClr val="362FEC"/>
                </a:solidFill>
                <a:latin typeface="Calibri"/>
              </a:rPr>
              <a:t>decoder</a:t>
            </a:r>
            <a:r>
              <a:rPr sz="1800" b="0" i="0">
                <a:solidFill>
                  <a:srgbClr val="000000"/>
                </a:solidFill>
                <a:latin typeface="Calibri"/>
              </a:rPr>
              <a:t>: two causal convolutions, then a read of the source and a softmax, at all positions at once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B050"/>
                </a:solidFill>
                <a:latin typeface="Calibri"/>
              </a:rPr>
              <a:t>Convolutional</a:t>
            </a:r>
            <a:r>
              <a:rPr sz="3200" b="1" i="0">
                <a:solidFill>
                  <a:srgbClr val="000000"/>
                </a:solidFill>
                <a:latin typeface="Calibri"/>
              </a:rPr>
              <a:t> Sequence Models</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A small convolutional translator: generation</a:t>
            </a:r>
          </a:p>
        </p:txBody>
      </p:sp>
      <p:pic>
        <p:nvPicPr>
          <p:cNvPr id="4" name="picture" descr="conv-toy_b.png"/>
          <p:cNvPicPr>
            <a:picLocks noChangeAspect="1"/>
          </p:cNvPicPr>
          <p:nvPr/>
        </p:nvPicPr>
        <p:blipFill>
          <a:blip r:embed="rId3"/>
          <a:stretch>
            <a:fillRect/>
          </a:stretch>
        </p:blipFill>
        <p:spPr>
          <a:xfrm>
            <a:off x="577364" y="1325880"/>
            <a:ext cx="11006790" cy="4114800"/>
          </a:xfrm>
          <a:prstGeom prst="rect">
            <a:avLst/>
          </a:prstGeom>
        </p:spPr>
      </p:pic>
      <p:sp>
        <p:nvSpPr>
          <p:cNvPr id="5" name="points"/>
          <p:cNvSpPr txBox="1"/>
          <p:nvPr/>
        </p:nvSpPr>
        <p:spPr>
          <a:xfrm>
            <a:off x="384048" y="5532120"/>
            <a:ext cx="11338560" cy="914400"/>
          </a:xfrm>
          <a:prstGeom prst="rect">
            <a:avLst/>
          </a:prstGeom>
          <a:noFill/>
        </p:spPr>
        <p:txBody>
          <a:bodyPr wrap="square" lIns="0" rIns="0" tIns="0" bIns="0">
            <a:spAutoFit/>
          </a:bodyPr>
          <a:lstStyle/>
          <a:p>
            <a:pPr>
              <a:spcAft>
                <a:spcPts val="400"/>
              </a:spcAft>
            </a:pPr>
            <a:r>
              <a:rPr sz="1800" b="1" i="0">
                <a:solidFill>
                  <a:srgbClr val="FF0000"/>
                </a:solidFill>
                <a:latin typeface="Calibri"/>
              </a:rPr>
              <a:t>one new column per word</a:t>
            </a:r>
            <a:r>
              <a:rPr sz="1800" b="0" i="0">
                <a:solidFill>
                  <a:srgbClr val="000000"/>
                </a:solidFill>
                <a:latin typeface="Calibri"/>
              </a:rPr>
              <a:t>; the earlier columns are kept</a:t>
            </a:r>
          </a:p>
          <a:p>
            <a:pPr>
              <a:spcAft>
                <a:spcPts val="400"/>
              </a:spcAft>
            </a:pPr>
            <a:r>
              <a:rPr sz="1800" b="0" i="0">
                <a:solidFill>
                  <a:srgbClr val="000000"/>
                </a:solidFill>
                <a:latin typeface="Calibri"/>
              </a:rPr>
              <a:t>one word at a time, as for every model: each input is the word chosen before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B050"/>
                </a:solidFill>
                <a:latin typeface="Calibri"/>
              </a:rPr>
              <a:t>Convolutional</a:t>
            </a:r>
            <a:r>
              <a:rPr sz="3200" b="1" i="0">
                <a:solidFill>
                  <a:srgbClr val="000000"/>
                </a:solidFill>
                <a:latin typeface="Calibri"/>
              </a:rPr>
              <a:t> Sequence Models</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How far a convolution reads</a:t>
            </a:r>
          </a:p>
        </p:txBody>
      </p:sp>
      <p:sp>
        <p:nvSpPr>
          <p:cNvPr id="4" name="points"/>
          <p:cNvSpPr txBox="1"/>
          <p:nvPr/>
        </p:nvSpPr>
        <p:spPr>
          <a:xfrm>
            <a:off x="384048" y="1417320"/>
            <a:ext cx="3931920" cy="731520"/>
          </a:xfrm>
          <a:prstGeom prst="rect">
            <a:avLst/>
          </a:prstGeom>
          <a:noFill/>
        </p:spPr>
        <p:txBody>
          <a:bodyPr wrap="square" lIns="0" rIns="0" tIns="0" bIns="0">
            <a:spAutoFit/>
          </a:bodyPr>
          <a:lstStyle/>
          <a:p>
            <a:pPr>
              <a:spcAft>
                <a:spcPts val="1000"/>
              </a:spcAft>
            </a:pPr>
            <a:r>
              <a:rPr sz="1800" b="0" i="0">
                <a:solidFill>
                  <a:srgbClr val="000000"/>
                </a:solidFill>
                <a:latin typeface="Calibri"/>
              </a:rPr>
              <a:t>L layers of width k reach</a:t>
            </a:r>
          </a:p>
        </p:txBody>
      </p:sp>
      <p:pic>
        <p:nvPicPr>
          <p:cNvPr id="5" name="eq field" descr="field.png"/>
          <p:cNvPicPr>
            <a:picLocks noChangeAspect="1"/>
          </p:cNvPicPr>
          <p:nvPr/>
        </p:nvPicPr>
        <p:blipFill>
          <a:blip r:embed="rId3"/>
          <a:stretch>
            <a:fillRect/>
          </a:stretch>
        </p:blipFill>
        <p:spPr>
          <a:xfrm>
            <a:off x="548640" y="2148840"/>
            <a:ext cx="1368505" cy="288106"/>
          </a:xfrm>
          <a:prstGeom prst="rect">
            <a:avLst/>
          </a:prstGeom>
        </p:spPr>
      </p:pic>
      <p:sp>
        <p:nvSpPr>
          <p:cNvPr id="6" name="points"/>
          <p:cNvSpPr txBox="1"/>
          <p:nvPr/>
        </p:nvSpPr>
        <p:spPr>
          <a:xfrm>
            <a:off x="384048" y="2743200"/>
            <a:ext cx="3931920" cy="731520"/>
          </a:xfrm>
          <a:prstGeom prst="rect">
            <a:avLst/>
          </a:prstGeom>
          <a:noFill/>
        </p:spPr>
        <p:txBody>
          <a:bodyPr wrap="square" lIns="0" rIns="0" tIns="0" bIns="0">
            <a:spAutoFit/>
          </a:bodyPr>
          <a:lstStyle/>
          <a:p>
            <a:pPr>
              <a:spcAft>
                <a:spcPts val="1000"/>
              </a:spcAft>
            </a:pPr>
            <a:r>
              <a:rPr sz="1800" b="0" i="0">
                <a:solidFill>
                  <a:srgbClr val="000000"/>
                </a:solidFill>
                <a:latin typeface="Calibri"/>
              </a:rPr>
              <a:t>with dilations 1, 2, 4, …</a:t>
            </a:r>
          </a:p>
        </p:txBody>
      </p:sp>
      <p:pic>
        <p:nvPicPr>
          <p:cNvPr id="7" name="eq dilated" descr="dilated.png"/>
          <p:cNvPicPr>
            <a:picLocks noChangeAspect="1"/>
          </p:cNvPicPr>
          <p:nvPr/>
        </p:nvPicPr>
        <p:blipFill>
          <a:blip r:embed="rId4"/>
          <a:stretch>
            <a:fillRect/>
          </a:stretch>
        </p:blipFill>
        <p:spPr>
          <a:xfrm>
            <a:off x="548640" y="3474720"/>
            <a:ext cx="2055008" cy="306112"/>
          </a:xfrm>
          <a:prstGeom prst="rect">
            <a:avLst/>
          </a:prstGeom>
        </p:spPr>
      </p:pic>
      <p:sp>
        <p:nvSpPr>
          <p:cNvPr id="8" name="points"/>
          <p:cNvSpPr txBox="1"/>
          <p:nvPr/>
        </p:nvSpPr>
        <p:spPr>
          <a:xfrm>
            <a:off x="384048" y="4160520"/>
            <a:ext cx="3931920" cy="2194560"/>
          </a:xfrm>
          <a:prstGeom prst="rect">
            <a:avLst/>
          </a:prstGeom>
          <a:noFill/>
        </p:spPr>
        <p:txBody>
          <a:bodyPr wrap="square" lIns="0" rIns="0" tIns="0" bIns="0">
            <a:spAutoFit/>
          </a:bodyPr>
          <a:lstStyle/>
          <a:p>
            <a:pPr>
              <a:spcAft>
                <a:spcPts val="800"/>
              </a:spcAft>
            </a:pPr>
            <a:r>
              <a:rPr sz="1800" b="1" i="0">
                <a:solidFill>
                  <a:srgbClr val="FF0000"/>
                </a:solidFill>
                <a:latin typeface="Calibri"/>
              </a:rPr>
              <a:t>distance costs layers</a:t>
            </a:r>
          </a:p>
          <a:p>
            <a:pPr>
              <a:spcAft>
                <a:spcPts val="800"/>
              </a:spcAft>
            </a:pPr>
            <a:r>
              <a:rPr sz="1800" b="0" i="0">
                <a:solidFill>
                  <a:srgbClr val="000000"/>
                </a:solidFill>
                <a:latin typeface="Calibri"/>
              </a:rPr>
              <a:t>position 16 from position 1, width 3: 15 centered layers, 8 causal</a:t>
            </a:r>
          </a:p>
          <a:p>
            <a:pPr>
              <a:spcAft>
                <a:spcPts val="800"/>
              </a:spcAft>
            </a:pPr>
            <a:r>
              <a:rPr sz="1800" b="0" i="0">
                <a:solidFill>
                  <a:srgbClr val="000000"/>
                </a:solidFill>
                <a:latin typeface="Calibri"/>
              </a:rPr>
              <a:t>attention: one step</a:t>
            </a:r>
          </a:p>
        </p:txBody>
      </p:sp>
      <p:pic>
        <p:nvPicPr>
          <p:cNvPr id="9" name="picture" descr="receptive.png"/>
          <p:cNvPicPr>
            <a:picLocks noChangeAspect="1"/>
          </p:cNvPicPr>
          <p:nvPr/>
        </p:nvPicPr>
        <p:blipFill>
          <a:blip r:embed="rId5"/>
          <a:stretch>
            <a:fillRect/>
          </a:stretch>
        </p:blipFill>
        <p:spPr>
          <a:xfrm>
            <a:off x="4434840" y="1371600"/>
            <a:ext cx="7543800" cy="458189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P spid="8" grpId="0" build="p"/>
    </p:bldLst>
  </p:timing>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B050"/>
                </a:solidFill>
                <a:latin typeface="Calibri"/>
              </a:rPr>
              <a:t>Convolutional</a:t>
            </a:r>
            <a:r>
              <a:rPr sz="3200" b="1" i="0">
                <a:solidFill>
                  <a:srgbClr val="000000"/>
                </a:solidFill>
                <a:latin typeface="Calibri"/>
              </a:rPr>
              <a:t> Sequence Models</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ByteNet: convolution only</a:t>
            </a:r>
          </a:p>
        </p:txBody>
      </p:sp>
      <p:sp>
        <p:nvSpPr>
          <p:cNvPr id="4" name="points"/>
          <p:cNvSpPr txBox="1"/>
          <p:nvPr/>
        </p:nvSpPr>
        <p:spPr>
          <a:xfrm>
            <a:off x="384048" y="1417320"/>
            <a:ext cx="5257800" cy="4846320"/>
          </a:xfrm>
          <a:prstGeom prst="rect">
            <a:avLst/>
          </a:prstGeom>
          <a:noFill/>
        </p:spPr>
        <p:txBody>
          <a:bodyPr wrap="square" lIns="0" rIns="0" tIns="0" bIns="0">
            <a:spAutoFit/>
          </a:bodyPr>
          <a:lstStyle/>
          <a:p>
            <a:pPr>
              <a:spcAft>
                <a:spcPts val="1400"/>
              </a:spcAft>
            </a:pPr>
            <a:r>
              <a:rPr sz="1800" b="1" i="0">
                <a:solidFill>
                  <a:srgbClr val="00B050"/>
                </a:solidFill>
                <a:latin typeface="Calibri"/>
              </a:rPr>
              <a:t>dilated convolutions</a:t>
            </a:r>
            <a:r>
              <a:rPr sz="1800" b="0" i="0">
                <a:solidFill>
                  <a:srgbClr val="000000"/>
                </a:solidFill>
                <a:latin typeface="Calibri"/>
              </a:rPr>
              <a:t>, no recurrence, no attention</a:t>
            </a:r>
          </a:p>
          <a:p>
            <a:pPr>
              <a:spcAft>
                <a:spcPts val="1400"/>
              </a:spcAft>
            </a:pPr>
            <a:r>
              <a:rPr sz="1800" b="1" i="0">
                <a:solidFill>
                  <a:srgbClr val="362FEC"/>
                </a:solidFill>
                <a:latin typeface="Calibri"/>
              </a:rPr>
              <a:t>the decoder sits on the encoder</a:t>
            </a:r>
            <a:r>
              <a:rPr sz="1800" b="0" i="0">
                <a:solidFill>
                  <a:srgbClr val="000000"/>
                </a:solidFill>
                <a:latin typeface="Calibri"/>
              </a:rPr>
              <a:t>, position by position</a:t>
            </a:r>
          </a:p>
          <a:p>
            <a:pPr>
              <a:spcAft>
                <a:spcPts val="1400"/>
              </a:spcAft>
            </a:pPr>
            <a:r>
              <a:rPr sz="1800" b="0" i="0">
                <a:solidFill>
                  <a:srgbClr val="000000"/>
                </a:solidFill>
                <a:latin typeface="Calibri"/>
              </a:rPr>
              <a:t>access to the source by position, not by content</a:t>
            </a:r>
          </a:p>
          <a:p>
            <a:pPr>
              <a:spcAft>
                <a:spcPts val="1400"/>
              </a:spcAft>
            </a:pPr>
            <a:r>
              <a:rPr sz="1800" b="0" i="0">
                <a:solidFill>
                  <a:srgbClr val="000000"/>
                </a:solidFill>
                <a:latin typeface="Calibri"/>
              </a:rPr>
              <a:t>23.75 BLEU, English–German, character by character</a:t>
            </a:r>
          </a:p>
        </p:txBody>
      </p:sp>
      <p:pic>
        <p:nvPicPr>
          <p:cNvPr id="5" name="picture" descr="paper-bytenet-fig1.png"/>
          <p:cNvPicPr>
            <a:picLocks noChangeAspect="1"/>
          </p:cNvPicPr>
          <p:nvPr/>
        </p:nvPicPr>
        <p:blipFill>
          <a:blip r:embed="rId3"/>
          <a:stretch>
            <a:fillRect/>
          </a:stretch>
        </p:blipFill>
        <p:spPr>
          <a:xfrm>
            <a:off x="6492417" y="1728216"/>
            <a:ext cx="4800244" cy="3931920"/>
          </a:xfrm>
          <a:prstGeom prst="rect">
            <a:avLst/>
          </a:prstGeom>
        </p:spPr>
      </p:pic>
      <p:sp>
        <p:nvSpPr>
          <p:cNvPr id="6" name="description"/>
          <p:cNvSpPr txBox="1"/>
          <p:nvPr/>
        </p:nvSpPr>
        <p:spPr>
          <a:xfrm>
            <a:off x="5715000" y="5705856"/>
            <a:ext cx="6355080" cy="457200"/>
          </a:xfrm>
          <a:prstGeom prst="rect">
            <a:avLst/>
          </a:prstGeom>
          <a:noFill/>
        </p:spPr>
        <p:txBody>
          <a:bodyPr wrap="square" lIns="0" rIns="0" tIns="0" bIns="0">
            <a:spAutoFit/>
          </a:bodyPr>
          <a:lstStyle/>
          <a:p>
            <a:pPr algn="ctr">
              <a:spcAft>
                <a:spcPts val="0"/>
              </a:spcAft>
            </a:pPr>
            <a:r>
              <a:rPr sz="1400" b="0" i="0">
                <a:solidFill>
                  <a:srgbClr val="595959"/>
                </a:solidFill>
                <a:latin typeface="Calibri"/>
              </a:rPr>
              <a:t>Kalchbrenner et al. (2016), Fig. 1: ByteNet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B050"/>
                </a:solidFill>
                <a:latin typeface="Calibri"/>
              </a:rPr>
              <a:t>Convolutional</a:t>
            </a:r>
            <a:r>
              <a:rPr sz="3200" b="1" i="0">
                <a:solidFill>
                  <a:srgbClr val="000000"/>
                </a:solidFill>
                <a:latin typeface="Calibri"/>
              </a:rPr>
              <a:t> Sequence Models</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ConvS2S</a:t>
            </a:r>
          </a:p>
        </p:txBody>
      </p:sp>
      <p:sp>
        <p:nvSpPr>
          <p:cNvPr id="4" name="points"/>
          <p:cNvSpPr txBox="1"/>
          <p:nvPr/>
        </p:nvSpPr>
        <p:spPr>
          <a:xfrm>
            <a:off x="384048" y="1417320"/>
            <a:ext cx="5257800" cy="4846320"/>
          </a:xfrm>
          <a:prstGeom prst="rect">
            <a:avLst/>
          </a:prstGeom>
          <a:noFill/>
        </p:spPr>
        <p:txBody>
          <a:bodyPr wrap="square" lIns="0" rIns="0" tIns="0" bIns="0">
            <a:spAutoFit/>
          </a:bodyPr>
          <a:lstStyle/>
          <a:p>
            <a:pPr>
              <a:spcAft>
                <a:spcPts val="1100"/>
              </a:spcAft>
            </a:pPr>
            <a:r>
              <a:rPr sz="1800" b="1" i="0">
                <a:solidFill>
                  <a:srgbClr val="362FEC"/>
                </a:solidFill>
                <a:latin typeface="Calibri"/>
              </a:rPr>
              <a:t>ConvS2S</a:t>
            </a:r>
            <a:r>
              <a:rPr sz="1800" b="0" i="0">
                <a:solidFill>
                  <a:srgbClr val="000000"/>
                </a:solidFill>
                <a:latin typeface="Calibri"/>
              </a:rPr>
              <a:t> (Gehring et al., 2017): the small translator's design, with three changes</a:t>
            </a:r>
          </a:p>
          <a:p>
            <a:pPr>
              <a:spcAft>
                <a:spcPts val="1100"/>
              </a:spcAft>
            </a:pPr>
            <a:r>
              <a:rPr sz="1800" b="1" i="0">
                <a:solidFill>
                  <a:srgbClr val="00B050"/>
                </a:solidFill>
                <a:latin typeface="Calibri"/>
              </a:rPr>
              <a:t>1. gated blocks</a:t>
            </a:r>
            <a:r>
              <a:rPr sz="1800" b="0" i="0">
                <a:solidFill>
                  <a:srgbClr val="000000"/>
                </a:solidFill>
                <a:latin typeface="Calibri"/>
              </a:rPr>
              <a:t>: a convolution, a gate on each number, and a residual connection</a:t>
            </a:r>
          </a:p>
          <a:p>
            <a:pPr>
              <a:spcAft>
                <a:spcPts val="1100"/>
              </a:spcAft>
            </a:pPr>
            <a:r>
              <a:rPr sz="1800" b="1" i="0">
                <a:solidFill>
                  <a:srgbClr val="ED7D31"/>
                </a:solidFill>
                <a:latin typeface="Calibri"/>
              </a:rPr>
              <a:t>2. position vectors</a:t>
            </a:r>
            <a:r>
              <a:rPr sz="1800" b="0" i="0">
                <a:solidFill>
                  <a:srgbClr val="000000"/>
                </a:solidFill>
                <a:latin typeface="Calibri"/>
              </a:rPr>
              <a:t> added to the word vectors</a:t>
            </a:r>
          </a:p>
          <a:p>
            <a:pPr>
              <a:spcAft>
                <a:spcPts val="1100"/>
              </a:spcAft>
            </a:pPr>
            <a:r>
              <a:rPr sz="1800" b="1" i="0">
                <a:solidFill>
                  <a:srgbClr val="FF0000"/>
                </a:solidFill>
                <a:latin typeface="Calibri"/>
              </a:rPr>
              <a:t>3. a read in every decoder layer</a:t>
            </a:r>
            <a:r>
              <a:rPr sz="1800" b="0" i="0">
                <a:solidFill>
                  <a:srgbClr val="000000"/>
                </a:solidFill>
                <a:latin typeface="Calibri"/>
              </a:rPr>
              <a:t>: keys </a:t>
            </a:r>
            <a:r>
              <a:rPr sz="1800" b="1" i="0">
                <a:solidFill>
                  <a:srgbClr val="ED7D31"/>
                </a:solidFill>
                <a:latin typeface="Calibri"/>
              </a:rPr>
              <a:t>k</a:t>
            </a:r>
            <a:r>
              <a:rPr sz="1800" b="0" i="0">
                <a:solidFill>
                  <a:srgbClr val="000000"/>
                </a:solidFill>
                <a:latin typeface="Calibri"/>
              </a:rPr>
              <a:t>, values </a:t>
            </a:r>
            <a:r>
              <a:rPr sz="1800" b="1" i="0">
                <a:solidFill>
                  <a:srgbClr val="00B050"/>
                </a:solidFill>
                <a:latin typeface="Calibri"/>
              </a:rPr>
              <a:t>k + e</a:t>
            </a:r>
            <a:r>
              <a:rPr sz="1800" b="0" i="0">
                <a:solidFill>
                  <a:srgbClr val="000000"/>
                </a:solidFill>
                <a:latin typeface="Calibri"/>
              </a:rPr>
              <a:t>, what was computed and which word</a:t>
            </a:r>
          </a:p>
          <a:p>
            <a:pPr>
              <a:spcAft>
                <a:spcPts val="1100"/>
              </a:spcAft>
            </a:pPr>
            <a:r>
              <a:rPr sz="1800" b="0" i="0">
                <a:solidFill>
                  <a:srgbClr val="000000"/>
                </a:solidFill>
                <a:latin typeface="Calibri"/>
              </a:rPr>
              <a:t>WMT 2014, single models: </a:t>
            </a:r>
            <a:r>
              <a:rPr sz="1800" b="1" i="0">
                <a:solidFill>
                  <a:srgbClr val="362FEC"/>
                </a:solidFill>
                <a:latin typeface="Calibri"/>
              </a:rPr>
              <a:t>40.51 BLEU</a:t>
            </a:r>
            <a:r>
              <a:rPr sz="1800" b="0" i="0">
                <a:solidFill>
                  <a:srgbClr val="000000"/>
                </a:solidFill>
                <a:latin typeface="Calibri"/>
              </a:rPr>
              <a:t> English–French and 25.16 English–German, above Google's recurrent 38.95 and 24.61; “an order of magnitude faster”</a:t>
            </a:r>
          </a:p>
          <a:p>
            <a:pPr>
              <a:spcAft>
                <a:spcPts val="1100"/>
              </a:spcAft>
            </a:pPr>
            <a:r>
              <a:rPr sz="1800" b="1" i="0">
                <a:solidFill>
                  <a:srgbClr val="ED7D31"/>
                </a:solidFill>
                <a:latin typeface="Calibri"/>
              </a:rPr>
              <a:t>the limit</a:t>
            </a:r>
            <a:r>
              <a:rPr sz="1800" b="0" i="0">
                <a:solidFill>
                  <a:srgbClr val="000000"/>
                </a:solidFill>
                <a:latin typeface="Calibri"/>
              </a:rPr>
              <a:t>: distant positions meet only through many layers</a:t>
            </a:r>
          </a:p>
        </p:txBody>
      </p:sp>
      <p:pic>
        <p:nvPicPr>
          <p:cNvPr id="5" name="picture" descr="convs2s_a.png"/>
          <p:cNvPicPr>
            <a:picLocks noChangeAspect="1"/>
          </p:cNvPicPr>
          <p:nvPr/>
        </p:nvPicPr>
        <p:blipFill>
          <a:blip r:embed="rId3"/>
          <a:stretch>
            <a:fillRect/>
          </a:stretch>
        </p:blipFill>
        <p:spPr>
          <a:xfrm>
            <a:off x="6464980" y="1417319"/>
            <a:ext cx="4855119" cy="4937760"/>
          </a:xfrm>
          <a:prstGeom prst="rect">
            <a:avLst/>
          </a:prstGeom>
        </p:spPr>
      </p:pic>
      <p:pic>
        <p:nvPicPr>
          <p:cNvPr id="6" name="picture" descr="convs2s_b.png"/>
          <p:cNvPicPr>
            <a:picLocks noChangeAspect="1"/>
          </p:cNvPicPr>
          <p:nvPr/>
        </p:nvPicPr>
        <p:blipFill>
          <a:blip r:embed="rId4"/>
          <a:stretch>
            <a:fillRect/>
          </a:stretch>
        </p:blipFill>
        <p:spPr>
          <a:xfrm>
            <a:off x="7845394" y="1783080"/>
            <a:ext cx="2094290" cy="4206240"/>
          </a:xfrm>
          <a:prstGeom prst="rect">
            <a:avLst/>
          </a:prstGeom>
        </p:spPr>
      </p:pic>
      <p:pic>
        <p:nvPicPr>
          <p:cNvPr id="7" name="picture" descr="convs2s_a.png"/>
          <p:cNvPicPr>
            <a:picLocks noChangeAspect="1"/>
          </p:cNvPicPr>
          <p:nvPr/>
        </p:nvPicPr>
        <p:blipFill>
          <a:blip r:embed="rId3"/>
          <a:stretch>
            <a:fillRect/>
          </a:stretch>
        </p:blipFill>
        <p:spPr>
          <a:xfrm>
            <a:off x="6464980" y="1417319"/>
            <a:ext cx="4855119" cy="49377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xit" presetSubtype="0" fill="hold" grpId="1" nodeType="withEffect">
                                  <p:stCondLst>
                                    <p:cond delay="0"/>
                                  </p:stCondLst>
                                  <p:childTnLst>
                                    <p:set>
                                      <p:cBhvr>
                                        <p:cTn id="28" dur="1" fill="hold">
                                          <p:stCondLst>
                                            <p:cond delay="0"/>
                                          </p:stCondLst>
                                        </p:cTn>
                                        <p:tgtEl>
                                          <p:spTgt spid="6"/>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0000"/>
                </a:solidFill>
                <a:latin typeface="Calibri"/>
              </a:rPr>
              <a:t>Translation from </a:t>
            </a:r>
            <a:r>
              <a:rPr sz="3200" b="1" i="0">
                <a:solidFill>
                  <a:srgbClr val="FF0000"/>
                </a:solidFill>
                <a:latin typeface="Calibri"/>
              </a:rPr>
              <a:t>Attention Alone</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The model</a:t>
            </a:r>
          </a:p>
        </p:txBody>
      </p:sp>
      <p:sp>
        <p:nvSpPr>
          <p:cNvPr id="4" name="points"/>
          <p:cNvSpPr txBox="1"/>
          <p:nvPr/>
        </p:nvSpPr>
        <p:spPr>
          <a:xfrm>
            <a:off x="384048" y="1417320"/>
            <a:ext cx="11338560" cy="1188720"/>
          </a:xfrm>
          <a:prstGeom prst="rect">
            <a:avLst/>
          </a:prstGeom>
          <a:noFill/>
        </p:spPr>
        <p:txBody>
          <a:bodyPr wrap="square" lIns="0" rIns="0" tIns="0" bIns="0">
            <a:spAutoFit/>
          </a:bodyPr>
          <a:lstStyle/>
          <a:p>
            <a:pPr>
              <a:spcAft>
                <a:spcPts val="400"/>
              </a:spcAft>
            </a:pPr>
            <a:r>
              <a:rPr sz="1800" b="1" i="0">
                <a:solidFill>
                  <a:srgbClr val="362FEC"/>
                </a:solidFill>
                <a:latin typeface="Calibri"/>
              </a:rPr>
              <a:t>1. query</a:t>
            </a:r>
            <a:r>
              <a:rPr sz="1800" b="0" i="0">
                <a:solidFill>
                  <a:srgbClr val="000000"/>
                </a:solidFill>
                <a:latin typeface="Calibri"/>
              </a:rPr>
              <a:t> from the previous target word</a:t>
            </a:r>
          </a:p>
          <a:p>
            <a:pPr>
              <a:spcAft>
                <a:spcPts val="400"/>
              </a:spcAft>
            </a:pPr>
            <a:r>
              <a:rPr sz="1800" b="1" i="0">
                <a:solidFill>
                  <a:srgbClr val="FF0000"/>
                </a:solidFill>
                <a:latin typeface="Calibri"/>
              </a:rPr>
              <a:t>2. read</a:t>
            </a:r>
            <a:r>
              <a:rPr sz="1800" b="0" i="0">
                <a:solidFill>
                  <a:srgbClr val="000000"/>
                </a:solidFill>
                <a:latin typeface="Calibri"/>
              </a:rPr>
              <a:t> the source: dot products, softmax, average</a:t>
            </a:r>
          </a:p>
          <a:p>
            <a:pPr>
              <a:spcAft>
                <a:spcPts val="400"/>
              </a:spcAft>
            </a:pPr>
            <a:r>
              <a:rPr sz="1800" b="1" i="0">
                <a:solidFill>
                  <a:srgbClr val="00B050"/>
                </a:solidFill>
                <a:latin typeface="Calibri"/>
              </a:rPr>
              <a:t>3. predict</a:t>
            </a:r>
            <a:r>
              <a:rPr sz="1800" b="0" i="0">
                <a:solidFill>
                  <a:srgbClr val="000000"/>
                </a:solidFill>
                <a:latin typeface="Calibri"/>
              </a:rPr>
              <a:t> from the read and the previous word</a:t>
            </a:r>
          </a:p>
        </p:txBody>
      </p:sp>
      <p:pic>
        <p:nvPicPr>
          <p:cNvPr id="5" name="picture" descr="toy.png"/>
          <p:cNvPicPr>
            <a:picLocks noChangeAspect="1"/>
          </p:cNvPicPr>
          <p:nvPr/>
        </p:nvPicPr>
        <p:blipFill>
          <a:blip r:embed="rId3"/>
          <a:stretch>
            <a:fillRect/>
          </a:stretch>
        </p:blipFill>
        <p:spPr>
          <a:xfrm>
            <a:off x="776321" y="2743200"/>
            <a:ext cx="10608877" cy="3383280"/>
          </a:xfrm>
          <a:prstGeom prst="rect">
            <a:avLst/>
          </a:prstGeom>
        </p:spPr>
      </p:pic>
      <p:sp>
        <p:nvSpPr>
          <p:cNvPr id="6" name="takeaway"/>
          <p:cNvSpPr txBox="1"/>
          <p:nvPr/>
        </p:nvSpPr>
        <p:spPr>
          <a:xfrm>
            <a:off x="384048" y="6217920"/>
            <a:ext cx="11430000" cy="457200"/>
          </a:xfrm>
          <a:prstGeom prst="rect">
            <a:avLst/>
          </a:prstGeom>
          <a:noFill/>
        </p:spPr>
        <p:txBody>
          <a:bodyPr wrap="square" lIns="0" rIns="0" tIns="0" bIns="0">
            <a:spAutoFit/>
          </a:bodyPr>
          <a:lstStyle/>
          <a:p>
            <a:pPr>
              <a:spcAft>
                <a:spcPts val="0"/>
              </a:spcAft>
            </a:pPr>
            <a:r>
              <a:rPr sz="1800" b="0" i="0">
                <a:solidFill>
                  <a:srgbClr val="000000"/>
                </a:solidFill>
                <a:latin typeface="Calibri"/>
              </a:rPr>
              <a:t>no encoder computation, no decoder state: </a:t>
            </a:r>
            <a:r>
              <a:rPr sz="1800" b="1" i="0">
                <a:solidFill>
                  <a:srgbClr val="FF0000"/>
                </a:solidFill>
                <a:latin typeface="Calibri"/>
              </a:rPr>
              <a:t>it reorders by content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0000"/>
                </a:solidFill>
                <a:latin typeface="Calibri"/>
              </a:rPr>
              <a:t>Translation from </a:t>
            </a:r>
            <a:r>
              <a:rPr sz="3200" b="1" i="0">
                <a:solidFill>
                  <a:srgbClr val="FF0000"/>
                </a:solidFill>
                <a:latin typeface="Calibri"/>
              </a:rPr>
              <a:t>Attention Alone</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What it lacks</a:t>
            </a:r>
          </a:p>
        </p:txBody>
      </p:sp>
      <p:sp>
        <p:nvSpPr>
          <p:cNvPr id="4" name="points"/>
          <p:cNvSpPr txBox="1"/>
          <p:nvPr/>
        </p:nvSpPr>
        <p:spPr>
          <a:xfrm>
            <a:off x="384048" y="1417320"/>
            <a:ext cx="5257800" cy="612648"/>
          </a:xfrm>
          <a:prstGeom prst="rect">
            <a:avLst/>
          </a:prstGeom>
          <a:noFill/>
        </p:spPr>
        <p:txBody>
          <a:bodyPr wrap="square" lIns="0" rIns="0" tIns="0" bIns="0">
            <a:spAutoFit/>
          </a:bodyPr>
          <a:lstStyle/>
          <a:p>
            <a:pPr>
              <a:spcAft>
                <a:spcPts val="0"/>
              </a:spcAft>
            </a:pPr>
            <a:r>
              <a:rPr sz="1800" b="0" i="0">
                <a:solidFill>
                  <a:srgbClr val="000000"/>
                </a:solidFill>
                <a:latin typeface="Calibri"/>
              </a:rPr>
              <a:t>in training: </a:t>
            </a:r>
            <a:r>
              <a:rPr sz="1800" b="1" i="0">
                <a:solidFill>
                  <a:srgbClr val="362FEC"/>
                </a:solidFill>
                <a:latin typeface="Calibri"/>
              </a:rPr>
              <a:t>a few matrix products</a:t>
            </a:r>
            <a:r>
              <a:rPr sz="1800" b="0" i="0">
                <a:solidFill>
                  <a:srgbClr val="000000"/>
                </a:solidFill>
                <a:latin typeface="Calibri"/>
              </a:rPr>
              <a:t>; no position waits for another</a:t>
            </a:r>
          </a:p>
        </p:txBody>
      </p:sp>
      <p:pic>
        <p:nvPicPr>
          <p:cNvPr id="5" name="eq toy_matrix" descr="toy_matrix.png"/>
          <p:cNvPicPr>
            <a:picLocks noChangeAspect="1"/>
          </p:cNvPicPr>
          <p:nvPr/>
        </p:nvPicPr>
        <p:blipFill>
          <a:blip r:embed="rId3"/>
          <a:stretch>
            <a:fillRect/>
          </a:stretch>
        </p:blipFill>
        <p:spPr>
          <a:xfrm>
            <a:off x="612647" y="2075688"/>
            <a:ext cx="4570593" cy="284870"/>
          </a:xfrm>
          <a:prstGeom prst="rect">
            <a:avLst/>
          </a:prstGeom>
        </p:spPr>
      </p:pic>
      <p:sp>
        <p:nvSpPr>
          <p:cNvPr id="6" name="points"/>
          <p:cNvSpPr txBox="1"/>
          <p:nvPr/>
        </p:nvSpPr>
        <p:spPr>
          <a:xfrm>
            <a:off x="384048" y="2689742"/>
            <a:ext cx="5257800" cy="329184"/>
          </a:xfrm>
          <a:prstGeom prst="rect">
            <a:avLst/>
          </a:prstGeom>
          <a:noFill/>
        </p:spPr>
        <p:txBody>
          <a:bodyPr wrap="square" lIns="0" rIns="0" tIns="0" bIns="0">
            <a:spAutoFit/>
          </a:bodyPr>
          <a:lstStyle/>
          <a:p>
            <a:pPr>
              <a:spcAft>
                <a:spcPts val="0"/>
              </a:spcAft>
            </a:pPr>
            <a:r>
              <a:rPr sz="1800" b="1" i="0">
                <a:solidFill>
                  <a:srgbClr val="ED7D31"/>
                </a:solidFill>
                <a:latin typeface="Calibri"/>
              </a:rPr>
              <a:t>word order</a:t>
            </a:r>
            <a:r>
              <a:rPr sz="1800" b="0" i="0">
                <a:solidFill>
                  <a:srgbClr val="000000"/>
                </a:solidFill>
                <a:latin typeface="Calibri"/>
              </a:rPr>
              <a:t>: </a:t>
            </a:r>
            <a:r>
              <a:rPr sz="1800" b="0" i="1">
                <a:solidFill>
                  <a:srgbClr val="000000"/>
                </a:solidFill>
                <a:latin typeface="Calibri"/>
              </a:rPr>
              <a:t>dog bites man</a:t>
            </a:r>
            <a:r>
              <a:rPr sz="1800" b="0" i="0">
                <a:solidFill>
                  <a:srgbClr val="000000"/>
                </a:solidFill>
                <a:latin typeface="Calibri"/>
              </a:rPr>
              <a:t> reads like </a:t>
            </a:r>
            <a:r>
              <a:rPr sz="1800" b="0" i="1">
                <a:solidFill>
                  <a:srgbClr val="000000"/>
                </a:solidFill>
                <a:latin typeface="Calibri"/>
              </a:rPr>
              <a:t>man bites dog</a:t>
            </a:r>
          </a:p>
        </p:txBody>
      </p:sp>
      <p:sp>
        <p:nvSpPr>
          <p:cNvPr id="7" name="points"/>
          <p:cNvSpPr txBox="1"/>
          <p:nvPr/>
        </p:nvSpPr>
        <p:spPr>
          <a:xfrm>
            <a:off x="384048" y="3302390"/>
            <a:ext cx="5257800" cy="612648"/>
          </a:xfrm>
          <a:prstGeom prst="rect">
            <a:avLst/>
          </a:prstGeom>
          <a:noFill/>
        </p:spPr>
        <p:txBody>
          <a:bodyPr wrap="square" lIns="0" rIns="0" tIns="0" bIns="0">
            <a:spAutoFit/>
          </a:bodyPr>
          <a:lstStyle/>
          <a:p>
            <a:pPr>
              <a:spcAft>
                <a:spcPts val="0"/>
              </a:spcAft>
            </a:pPr>
            <a:r>
              <a:rPr sz="1800" b="1" i="0">
                <a:solidFill>
                  <a:srgbClr val="00B050"/>
                </a:solidFill>
                <a:latin typeface="Calibri"/>
              </a:rPr>
              <a:t>the context of a source word</a:t>
            </a:r>
            <a:r>
              <a:rPr sz="1800" b="0" i="0">
                <a:solidFill>
                  <a:srgbClr val="000000"/>
                </a:solidFill>
                <a:latin typeface="Calibri"/>
              </a:rPr>
              <a:t>: the same </a:t>
            </a:r>
            <a:r>
              <a:rPr sz="1800" b="0" i="1">
                <a:solidFill>
                  <a:srgbClr val="000000"/>
                </a:solidFill>
                <a:latin typeface="Calibri"/>
              </a:rPr>
              <a:t>bank</a:t>
            </a:r>
            <a:r>
              <a:rPr sz="1800" b="0" i="0">
                <a:solidFill>
                  <a:srgbClr val="000000"/>
                </a:solidFill>
                <a:latin typeface="Calibri"/>
              </a:rPr>
              <a:t>, by the river or raising rates</a:t>
            </a:r>
          </a:p>
        </p:txBody>
      </p:sp>
      <p:sp>
        <p:nvSpPr>
          <p:cNvPr id="8" name="points"/>
          <p:cNvSpPr txBox="1"/>
          <p:nvPr/>
        </p:nvSpPr>
        <p:spPr>
          <a:xfrm>
            <a:off x="384048" y="4198502"/>
            <a:ext cx="5257800" cy="329184"/>
          </a:xfrm>
          <a:prstGeom prst="rect">
            <a:avLst/>
          </a:prstGeom>
          <a:noFill/>
        </p:spPr>
        <p:txBody>
          <a:bodyPr wrap="square" lIns="0" rIns="0" tIns="0" bIns="0">
            <a:spAutoFit/>
          </a:bodyPr>
          <a:lstStyle/>
          <a:p>
            <a:pPr>
              <a:spcAft>
                <a:spcPts val="0"/>
              </a:spcAft>
            </a:pPr>
            <a:r>
              <a:rPr sz="1800" b="1" i="0">
                <a:solidFill>
                  <a:srgbClr val="362FEC"/>
                </a:solidFill>
                <a:latin typeface="Calibri"/>
              </a:rPr>
              <a:t>the target so far</a:t>
            </a:r>
            <a:r>
              <a:rPr sz="1800" b="0" i="0">
                <a:solidFill>
                  <a:srgbClr val="000000"/>
                </a:solidFill>
                <a:latin typeface="Calibri"/>
              </a:rPr>
              <a:t>: after each </a:t>
            </a:r>
            <a:r>
              <a:rPr sz="1800" b="0" i="1">
                <a:solidFill>
                  <a:srgbClr val="000000"/>
                </a:solidFill>
                <a:latin typeface="Calibri"/>
              </a:rPr>
              <a:t>un</a:t>
            </a:r>
            <a:r>
              <a:rPr sz="1800" b="0" i="0">
                <a:solidFill>
                  <a:srgbClr val="000000"/>
                </a:solidFill>
                <a:latin typeface="Calibri"/>
              </a:rPr>
              <a:t>, the same read</a:t>
            </a:r>
          </a:p>
        </p:txBody>
      </p:sp>
      <p:sp>
        <p:nvSpPr>
          <p:cNvPr id="9" name="points"/>
          <p:cNvSpPr txBox="1"/>
          <p:nvPr/>
        </p:nvSpPr>
        <p:spPr>
          <a:xfrm>
            <a:off x="384048" y="4811150"/>
            <a:ext cx="5257800" cy="612648"/>
          </a:xfrm>
          <a:prstGeom prst="rect">
            <a:avLst/>
          </a:prstGeom>
          <a:noFill/>
        </p:spPr>
        <p:txBody>
          <a:bodyPr wrap="square" lIns="0" rIns="0" tIns="0" bIns="0">
            <a:spAutoFit/>
          </a:bodyPr>
          <a:lstStyle/>
          <a:p>
            <a:pPr>
              <a:spcAft>
                <a:spcPts val="0"/>
              </a:spcAft>
            </a:pPr>
            <a:r>
              <a:rPr sz="1800" b="1" i="0">
                <a:solidFill>
                  <a:srgbClr val="FF0000"/>
                </a:solidFill>
                <a:latin typeface="Calibri"/>
              </a:rPr>
              <a:t>the answers</a:t>
            </a:r>
            <a:r>
              <a:rPr sz="1800" b="0" i="0">
                <a:solidFill>
                  <a:srgbClr val="000000"/>
                </a:solidFill>
                <a:latin typeface="Calibri"/>
              </a:rPr>
              <a:t>: positions; self-attention in the encoder; causal self-attention in the decoder</a:t>
            </a:r>
          </a:p>
        </p:txBody>
      </p:sp>
      <p:pic>
        <p:nvPicPr>
          <p:cNvPr id="10" name="picture" descr="lacks_0.png"/>
          <p:cNvPicPr>
            <a:picLocks noChangeAspect="1"/>
          </p:cNvPicPr>
          <p:nvPr/>
        </p:nvPicPr>
        <p:blipFill>
          <a:blip r:embed="rId4"/>
          <a:stretch>
            <a:fillRect/>
          </a:stretch>
        </p:blipFill>
        <p:spPr>
          <a:xfrm>
            <a:off x="5897880" y="1589834"/>
            <a:ext cx="5989320" cy="1376427"/>
          </a:xfrm>
          <a:prstGeom prst="rect">
            <a:avLst/>
          </a:prstGeom>
        </p:spPr>
      </p:pic>
      <p:pic>
        <p:nvPicPr>
          <p:cNvPr id="11" name="picture" descr="lacks_1.png"/>
          <p:cNvPicPr>
            <a:picLocks noChangeAspect="1"/>
          </p:cNvPicPr>
          <p:nvPr/>
        </p:nvPicPr>
        <p:blipFill>
          <a:blip r:embed="rId5"/>
          <a:stretch>
            <a:fillRect/>
          </a:stretch>
        </p:blipFill>
        <p:spPr>
          <a:xfrm>
            <a:off x="5897880" y="2967229"/>
            <a:ext cx="5989320" cy="1584131"/>
          </a:xfrm>
          <a:prstGeom prst="rect">
            <a:avLst/>
          </a:prstGeom>
        </p:spPr>
      </p:pic>
      <p:pic>
        <p:nvPicPr>
          <p:cNvPr id="12" name="picture" descr="lacks_2.png"/>
          <p:cNvPicPr>
            <a:picLocks noChangeAspect="1"/>
          </p:cNvPicPr>
          <p:nvPr/>
        </p:nvPicPr>
        <p:blipFill>
          <a:blip r:embed="rId6"/>
          <a:stretch>
            <a:fillRect/>
          </a:stretch>
        </p:blipFill>
        <p:spPr>
          <a:xfrm>
            <a:off x="5897880" y="4551683"/>
            <a:ext cx="5989320" cy="154073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Self-Attention</a:t>
            </a:r>
            <a:r>
              <a:rPr sz="3200" b="1" i="0">
                <a:solidFill>
                  <a:srgbClr val="000000"/>
                </a:solidFill>
                <a:latin typeface="Calibri"/>
              </a:rPr>
              <a:t> and the </a:t>
            </a:r>
            <a:r>
              <a:rPr sz="3200" b="1" i="0">
                <a:solidFill>
                  <a:srgbClr val="362FEC"/>
                </a:solidFill>
                <a:latin typeface="Calibri"/>
              </a:rPr>
              <a:t>Transformer</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Self-attention</a:t>
            </a:r>
          </a:p>
        </p:txBody>
      </p:sp>
      <p:sp>
        <p:nvSpPr>
          <p:cNvPr id="4" name="points"/>
          <p:cNvSpPr txBox="1"/>
          <p:nvPr/>
        </p:nvSpPr>
        <p:spPr>
          <a:xfrm>
            <a:off x="384048" y="1417320"/>
            <a:ext cx="4206240" cy="2560320"/>
          </a:xfrm>
          <a:prstGeom prst="rect">
            <a:avLst/>
          </a:prstGeom>
          <a:noFill/>
        </p:spPr>
        <p:txBody>
          <a:bodyPr wrap="square" lIns="0" rIns="0" tIns="0" bIns="0">
            <a:spAutoFit/>
          </a:bodyPr>
          <a:lstStyle/>
          <a:p>
            <a:pPr>
              <a:spcAft>
                <a:spcPts val="1200"/>
              </a:spcAft>
            </a:pPr>
            <a:r>
              <a:rPr sz="1800" b="1" i="0">
                <a:solidFill>
                  <a:srgbClr val="FF0000"/>
                </a:solidFill>
                <a:latin typeface="Calibri"/>
              </a:rPr>
              <a:t>a sequence reads itself</a:t>
            </a:r>
          </a:p>
          <a:p>
            <a:pPr>
              <a:spcAft>
                <a:spcPts val="1200"/>
              </a:spcAft>
            </a:pPr>
            <a:r>
              <a:rPr sz="1800" b="1" i="0">
                <a:solidFill>
                  <a:srgbClr val="00B050"/>
                </a:solidFill>
                <a:latin typeface="Calibri"/>
              </a:rPr>
              <a:t>encoder</a:t>
            </a:r>
            <a:r>
              <a:rPr sz="1800" b="0" i="0">
                <a:solidFill>
                  <a:srgbClr val="000000"/>
                </a:solidFill>
                <a:latin typeface="Calibri"/>
              </a:rPr>
              <a:t>: every position reads every position</a:t>
            </a:r>
          </a:p>
          <a:p>
            <a:pPr>
              <a:spcAft>
                <a:spcPts val="1200"/>
              </a:spcAft>
            </a:pPr>
            <a:r>
              <a:rPr sz="1800" b="1" i="0">
                <a:solidFill>
                  <a:srgbClr val="362FEC"/>
                </a:solidFill>
                <a:latin typeface="Calibri"/>
              </a:rPr>
              <a:t>decoder</a:t>
            </a:r>
            <a:r>
              <a:rPr sz="1800" b="0" i="0">
                <a:solidFill>
                  <a:srgbClr val="000000"/>
                </a:solidFill>
                <a:latin typeface="Calibri"/>
              </a:rPr>
              <a:t>: causal, itself and the positions before</a:t>
            </a:r>
          </a:p>
        </p:txBody>
      </p:sp>
      <p:pic>
        <p:nvPicPr>
          <p:cNvPr id="5" name="picture" descr="selfattn_a.png"/>
          <p:cNvPicPr>
            <a:picLocks noChangeAspect="1"/>
          </p:cNvPicPr>
          <p:nvPr/>
        </p:nvPicPr>
        <p:blipFill>
          <a:blip r:embed="rId3"/>
          <a:stretch>
            <a:fillRect/>
          </a:stretch>
        </p:blipFill>
        <p:spPr>
          <a:xfrm>
            <a:off x="5583189" y="1508760"/>
            <a:ext cx="5567141" cy="1513907"/>
          </a:xfrm>
          <a:prstGeom prst="rect">
            <a:avLst/>
          </a:prstGeom>
        </p:spPr>
      </p:pic>
      <p:pic>
        <p:nvPicPr>
          <p:cNvPr id="6" name="picture" descr="selfattn_b.png"/>
          <p:cNvPicPr>
            <a:picLocks noChangeAspect="1"/>
          </p:cNvPicPr>
          <p:nvPr/>
        </p:nvPicPr>
        <p:blipFill>
          <a:blip r:embed="rId4"/>
          <a:stretch>
            <a:fillRect/>
          </a:stretch>
        </p:blipFill>
        <p:spPr>
          <a:xfrm>
            <a:off x="4709160" y="3840480"/>
            <a:ext cx="7315200" cy="1521981"/>
          </a:xfrm>
          <a:prstGeom prst="rect">
            <a:avLst/>
          </a:prstGeom>
        </p:spPr>
      </p:pic>
      <p:pic>
        <p:nvPicPr>
          <p:cNvPr id="7" name="eq selfattn_c" descr="selfattn_c.png"/>
          <p:cNvPicPr>
            <a:picLocks noChangeAspect="1"/>
          </p:cNvPicPr>
          <p:nvPr/>
        </p:nvPicPr>
        <p:blipFill>
          <a:blip r:embed="rId5"/>
          <a:stretch>
            <a:fillRect/>
          </a:stretch>
        </p:blipFill>
        <p:spPr>
          <a:xfrm>
            <a:off x="384048" y="3657600"/>
            <a:ext cx="1415034" cy="566928"/>
          </a:xfrm>
          <a:prstGeom prst="rect">
            <a:avLst/>
          </a:prstGeom>
        </p:spPr>
      </p:pic>
      <p:pic>
        <p:nvPicPr>
          <p:cNvPr id="8" name="eq selfattn_a" descr="selfattn_a.png"/>
          <p:cNvPicPr>
            <a:picLocks noChangeAspect="1"/>
          </p:cNvPicPr>
          <p:nvPr/>
        </p:nvPicPr>
        <p:blipFill>
          <a:blip r:embed="rId6"/>
          <a:stretch>
            <a:fillRect/>
          </a:stretch>
        </p:blipFill>
        <p:spPr>
          <a:xfrm>
            <a:off x="384048" y="4434840"/>
            <a:ext cx="2862072" cy="324612"/>
          </a:xfrm>
          <a:prstGeom prst="rect">
            <a:avLst/>
          </a:prstGeom>
        </p:spPr>
      </p:pic>
      <p:sp>
        <p:nvSpPr>
          <p:cNvPr id="9" name="points"/>
          <p:cNvSpPr txBox="1"/>
          <p:nvPr/>
        </p:nvSpPr>
        <p:spPr>
          <a:xfrm>
            <a:off x="384048" y="6217920"/>
            <a:ext cx="11338560" cy="411480"/>
          </a:xfrm>
          <a:prstGeom prst="rect">
            <a:avLst/>
          </a:prstGeom>
          <a:noFill/>
        </p:spPr>
        <p:txBody>
          <a:bodyPr wrap="square" lIns="0" rIns="0" tIns="0" bIns="0">
            <a:spAutoFit/>
          </a:bodyPr>
          <a:lstStyle/>
          <a:p>
            <a:pPr>
              <a:spcAft>
                <a:spcPts val="0"/>
              </a:spcAft>
            </a:pPr>
            <a:r>
              <a:rPr sz="1800" b="0" i="0">
                <a:solidFill>
                  <a:srgbClr val="000000"/>
                </a:solidFill>
                <a:latin typeface="Calibri"/>
              </a:rPr>
              <a:t>all positions at once, like convolution; any position in one step, like cross-attention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9" grpId="0" build="p"/>
    </p:bldLst>
  </p:timing>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Self-Attention</a:t>
            </a:r>
            <a:r>
              <a:rPr sz="3200" b="1" i="0">
                <a:solidFill>
                  <a:srgbClr val="000000"/>
                </a:solidFill>
                <a:latin typeface="Calibri"/>
              </a:rPr>
              <a:t> and the </a:t>
            </a:r>
            <a:r>
              <a:rPr sz="3200" b="1" i="0">
                <a:solidFill>
                  <a:srgbClr val="362FEC"/>
                </a:solidFill>
                <a:latin typeface="Calibri"/>
              </a:rPr>
              <a:t>Transformer</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Recurrence, convolution, self-attention</a:t>
            </a:r>
          </a:p>
        </p:txBody>
      </p:sp>
      <p:sp>
        <p:nvSpPr>
          <p:cNvPr id="4" name="description"/>
          <p:cNvSpPr txBox="1"/>
          <p:nvPr/>
        </p:nvSpPr>
        <p:spPr>
          <a:xfrm>
            <a:off x="822960" y="1325880"/>
            <a:ext cx="10515600" cy="457200"/>
          </a:xfrm>
          <a:prstGeom prst="rect">
            <a:avLst/>
          </a:prstGeom>
          <a:noFill/>
        </p:spPr>
        <p:txBody>
          <a:bodyPr wrap="square" lIns="0" rIns="0" tIns="0" bIns="0">
            <a:spAutoFit/>
          </a:bodyPr>
          <a:lstStyle/>
          <a:p>
            <a:pPr algn="ctr">
              <a:spcAft>
                <a:spcPts val="0"/>
              </a:spcAft>
            </a:pPr>
            <a:r>
              <a:rPr sz="1400" b="0" i="0">
                <a:solidFill>
                  <a:srgbClr val="595959"/>
                </a:solidFill>
                <a:latin typeface="Calibri"/>
              </a:rPr>
              <a:t>each box: the earliest step at which it can be computed, with one processor per state</a:t>
            </a:r>
          </a:p>
        </p:txBody>
      </p:sp>
      <p:pic>
        <p:nvPicPr>
          <p:cNvPr id="5" name="picture" descr="compare_a.png"/>
          <p:cNvPicPr>
            <a:picLocks noChangeAspect="1"/>
          </p:cNvPicPr>
          <p:nvPr/>
        </p:nvPicPr>
        <p:blipFill>
          <a:blip r:embed="rId3"/>
          <a:stretch>
            <a:fillRect/>
          </a:stretch>
        </p:blipFill>
        <p:spPr>
          <a:xfrm>
            <a:off x="2307816" y="1691640"/>
            <a:ext cx="7545886" cy="2011680"/>
          </a:xfrm>
          <a:prstGeom prst="rect">
            <a:avLst/>
          </a:prstGeom>
        </p:spPr>
      </p:pic>
      <p:pic>
        <p:nvPicPr>
          <p:cNvPr id="6" name="picture" descr="compare_b.png"/>
          <p:cNvPicPr>
            <a:picLocks noChangeAspect="1"/>
          </p:cNvPicPr>
          <p:nvPr/>
        </p:nvPicPr>
        <p:blipFill>
          <a:blip r:embed="rId4"/>
          <a:stretch>
            <a:fillRect/>
          </a:stretch>
        </p:blipFill>
        <p:spPr>
          <a:xfrm>
            <a:off x="1652451" y="3749039"/>
            <a:ext cx="8856617" cy="1920240"/>
          </a:xfrm>
          <a:prstGeom prst="rect">
            <a:avLst/>
          </a:prstGeom>
        </p:spPr>
      </p:pic>
      <p:sp>
        <p:nvSpPr>
          <p:cNvPr id="7" name="points"/>
          <p:cNvSpPr txBox="1"/>
          <p:nvPr/>
        </p:nvSpPr>
        <p:spPr>
          <a:xfrm>
            <a:off x="384048" y="5760720"/>
            <a:ext cx="5486400" cy="411480"/>
          </a:xfrm>
          <a:prstGeom prst="rect">
            <a:avLst/>
          </a:prstGeom>
          <a:noFill/>
        </p:spPr>
        <p:txBody>
          <a:bodyPr wrap="square" lIns="0" rIns="0" tIns="0" bIns="0">
            <a:spAutoFit/>
          </a:bodyPr>
          <a:lstStyle/>
          <a:p>
            <a:pPr>
              <a:spcAft>
                <a:spcPts val="0"/>
              </a:spcAft>
            </a:pPr>
            <a:r>
              <a:rPr sz="1800" b="1" i="0">
                <a:solidFill>
                  <a:srgbClr val="362FEC"/>
                </a:solidFill>
                <a:latin typeface="Calibri"/>
              </a:rPr>
              <a:t>in training</a:t>
            </a:r>
            <a:r>
              <a:rPr sz="1800" b="0" i="0">
                <a:solidFill>
                  <a:srgbClr val="000000"/>
                </a:solidFill>
                <a:latin typeface="Calibri"/>
              </a:rPr>
              <a:t>: 7 steps, 2, and 2</a:t>
            </a:r>
          </a:p>
        </p:txBody>
      </p:sp>
      <p:sp>
        <p:nvSpPr>
          <p:cNvPr id="8" name="points"/>
          <p:cNvSpPr txBox="1"/>
          <p:nvPr/>
        </p:nvSpPr>
        <p:spPr>
          <a:xfrm>
            <a:off x="6035040" y="5760720"/>
            <a:ext cx="6035040" cy="411480"/>
          </a:xfrm>
          <a:prstGeom prst="rect">
            <a:avLst/>
          </a:prstGeom>
          <a:noFill/>
        </p:spPr>
        <p:txBody>
          <a:bodyPr wrap="square" lIns="0" rIns="0" tIns="0" bIns="0">
            <a:spAutoFit/>
          </a:bodyPr>
          <a:lstStyle/>
          <a:p>
            <a:pPr>
              <a:spcAft>
                <a:spcPts val="0"/>
              </a:spcAft>
            </a:pPr>
            <a:r>
              <a:rPr sz="1800" b="1" i="0">
                <a:solidFill>
                  <a:srgbClr val="FF0000"/>
                </a:solidFill>
                <a:latin typeface="Calibri"/>
              </a:rPr>
              <a:t>in generation</a:t>
            </a:r>
            <a:r>
              <a:rPr sz="1800" b="0" i="0">
                <a:solidFill>
                  <a:srgbClr val="000000"/>
                </a:solidFill>
                <a:latin typeface="Calibri"/>
              </a:rPr>
              <a:t>: one position at a time, for all three</a:t>
            </a:r>
          </a:p>
        </p:txBody>
      </p:sp>
      <p:sp>
        <p:nvSpPr>
          <p:cNvPr id="9" name="takeaway"/>
          <p:cNvSpPr txBox="1"/>
          <p:nvPr/>
        </p:nvSpPr>
        <p:spPr>
          <a:xfrm>
            <a:off x="384048" y="6263640"/>
            <a:ext cx="11430000" cy="457200"/>
          </a:xfrm>
          <a:prstGeom prst="rect">
            <a:avLst/>
          </a:prstGeom>
          <a:noFill/>
        </p:spPr>
        <p:txBody>
          <a:bodyPr wrap="square" lIns="0" rIns="0" tIns="0" bIns="0">
            <a:spAutoFit/>
          </a:bodyPr>
          <a:lstStyle/>
          <a:p>
            <a:pPr>
              <a:spcAft>
                <a:spcPts val="0"/>
              </a:spcAft>
            </a:pPr>
            <a:r>
              <a:rPr sz="1800" b="1" i="0">
                <a:solidFill>
                  <a:srgbClr val="ED7D31"/>
                </a:solidFill>
                <a:latin typeface="Calibri"/>
              </a:rPr>
              <a:t>the price</a:t>
            </a:r>
            <a:r>
              <a:rPr sz="1800" b="0" i="0">
                <a:solidFill>
                  <a:srgbClr val="000000"/>
                </a:solidFill>
                <a:latin typeface="Calibri"/>
              </a:rPr>
              <a:t>: pairwise work, growing with the square of the length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p:bldLst>
  </p:timing>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FF0000"/>
                </a:solidFill>
                <a:latin typeface="Calibri"/>
              </a:rPr>
              <a:t>Self-Attention</a:t>
            </a:r>
            <a:r>
              <a:rPr sz="3200" b="1" i="0">
                <a:solidFill>
                  <a:srgbClr val="000000"/>
                </a:solidFill>
                <a:latin typeface="Calibri"/>
              </a:rPr>
              <a:t> and the </a:t>
            </a:r>
            <a:r>
              <a:rPr sz="3200" b="1" i="0">
                <a:solidFill>
                  <a:srgbClr val="362FEC"/>
                </a:solidFill>
                <a:latin typeface="Calibri"/>
              </a:rPr>
              <a:t>Transformer</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The original Transformer</a:t>
            </a:r>
          </a:p>
        </p:txBody>
      </p:sp>
      <p:sp>
        <p:nvSpPr>
          <p:cNvPr id="4" name="points"/>
          <p:cNvSpPr txBox="1"/>
          <p:nvPr/>
        </p:nvSpPr>
        <p:spPr>
          <a:xfrm>
            <a:off x="384048" y="1417320"/>
            <a:ext cx="7315200" cy="1828800"/>
          </a:xfrm>
          <a:prstGeom prst="rect">
            <a:avLst/>
          </a:prstGeom>
          <a:noFill/>
        </p:spPr>
        <p:txBody>
          <a:bodyPr wrap="square" lIns="0" rIns="0" tIns="0" bIns="0">
            <a:spAutoFit/>
          </a:bodyPr>
          <a:lstStyle/>
          <a:p>
            <a:pPr>
              <a:spcAft>
                <a:spcPts val="1000"/>
              </a:spcAft>
            </a:pPr>
            <a:r>
              <a:rPr sz="1800" b="1" i="0">
                <a:solidFill>
                  <a:srgbClr val="00B050"/>
                </a:solidFill>
                <a:latin typeface="Calibri"/>
              </a:rPr>
              <a:t>encoder self-attention</a:t>
            </a:r>
            <a:r>
              <a:rPr sz="1800" b="0" i="0">
                <a:solidFill>
                  <a:srgbClr val="000000"/>
                </a:solidFill>
                <a:latin typeface="Calibri"/>
              </a:rPr>
              <a:t>: each source word in its context</a:t>
            </a:r>
          </a:p>
          <a:p>
            <a:pPr>
              <a:spcAft>
                <a:spcPts val="1000"/>
              </a:spcAft>
            </a:pPr>
            <a:r>
              <a:rPr sz="1800" b="1" i="0">
                <a:solidFill>
                  <a:srgbClr val="362FEC"/>
                </a:solidFill>
                <a:latin typeface="Calibri"/>
              </a:rPr>
              <a:t>causal decoder self-attention</a:t>
            </a:r>
            <a:r>
              <a:rPr sz="1800" b="0" i="0">
                <a:solidFill>
                  <a:srgbClr val="000000"/>
                </a:solidFill>
                <a:latin typeface="Calibri"/>
              </a:rPr>
              <a:t>: what has been written</a:t>
            </a:r>
          </a:p>
          <a:p>
            <a:pPr>
              <a:spcAft>
                <a:spcPts val="1000"/>
              </a:spcAft>
            </a:pPr>
            <a:r>
              <a:rPr sz="1800" b="1" i="0">
                <a:solidFill>
                  <a:srgbClr val="FF0000"/>
                </a:solidFill>
                <a:latin typeface="Calibri"/>
              </a:rPr>
              <a:t>cross-attention</a:t>
            </a:r>
            <a:r>
              <a:rPr sz="1800" b="0" i="0">
                <a:solidFill>
                  <a:srgbClr val="000000"/>
                </a:solidFill>
                <a:latin typeface="Calibri"/>
              </a:rPr>
              <a:t>: the decoder reads the encoder</a:t>
            </a:r>
          </a:p>
        </p:txBody>
      </p:sp>
      <p:pic>
        <p:nvPicPr>
          <p:cNvPr id="5" name="eq sdpa" descr="sdpa.png"/>
          <p:cNvPicPr>
            <a:picLocks noChangeAspect="1"/>
          </p:cNvPicPr>
          <p:nvPr/>
        </p:nvPicPr>
        <p:blipFill>
          <a:blip r:embed="rId3"/>
          <a:stretch>
            <a:fillRect/>
          </a:stretch>
        </p:blipFill>
        <p:spPr>
          <a:xfrm>
            <a:off x="384048" y="3429000"/>
            <a:ext cx="4594086" cy="727018"/>
          </a:xfrm>
          <a:prstGeom prst="rect">
            <a:avLst/>
          </a:prstGeom>
        </p:spPr>
      </p:pic>
      <p:sp>
        <p:nvSpPr>
          <p:cNvPr id="6" name="points"/>
          <p:cNvSpPr txBox="1"/>
          <p:nvPr/>
        </p:nvSpPr>
        <p:spPr>
          <a:xfrm>
            <a:off x="384048" y="4663440"/>
            <a:ext cx="7315200" cy="1280160"/>
          </a:xfrm>
          <a:prstGeom prst="rect">
            <a:avLst/>
          </a:prstGeom>
          <a:noFill/>
        </p:spPr>
        <p:txBody>
          <a:bodyPr wrap="square" lIns="0" rIns="0" tIns="0" bIns="0">
            <a:spAutoFit/>
          </a:bodyPr>
          <a:lstStyle/>
          <a:p>
            <a:pPr>
              <a:spcAft>
                <a:spcPts val="1000"/>
              </a:spcAft>
            </a:pPr>
            <a:r>
              <a:rPr sz="1800" b="0" i="0">
                <a:solidFill>
                  <a:srgbClr val="000000"/>
                </a:solidFill>
                <a:latin typeface="Calibri"/>
              </a:rPr>
              <a:t>positions added to the word vectors; several heads; six layers each</a:t>
            </a:r>
          </a:p>
          <a:p>
            <a:pPr>
              <a:spcAft>
                <a:spcPts val="1000"/>
              </a:spcAft>
            </a:pPr>
            <a:r>
              <a:rPr sz="1800" b="1" i="0">
                <a:solidFill>
                  <a:srgbClr val="362FEC"/>
                </a:solidFill>
                <a:latin typeface="Calibri"/>
              </a:rPr>
              <a:t>Lecture 4 builds it</a:t>
            </a:r>
          </a:p>
        </p:txBody>
      </p:sp>
      <p:pic>
        <p:nvPicPr>
          <p:cNvPr id="7" name="picture" descr="vaswani.png"/>
          <p:cNvPicPr>
            <a:picLocks noChangeAspect="1"/>
          </p:cNvPicPr>
          <p:nvPr/>
        </p:nvPicPr>
        <p:blipFill>
          <a:blip r:embed="rId4"/>
          <a:stretch>
            <a:fillRect/>
          </a:stretch>
        </p:blipFill>
        <p:spPr>
          <a:xfrm>
            <a:off x="8321241" y="1280160"/>
            <a:ext cx="3382877" cy="4983480"/>
          </a:xfrm>
          <a:prstGeom prst="rect">
            <a:avLst/>
          </a:prstGeom>
        </p:spPr>
      </p:pic>
      <p:sp>
        <p:nvSpPr>
          <p:cNvPr id="8" name="description"/>
          <p:cNvSpPr txBox="1"/>
          <p:nvPr/>
        </p:nvSpPr>
        <p:spPr>
          <a:xfrm>
            <a:off x="8092440" y="6309360"/>
            <a:ext cx="3840480" cy="457200"/>
          </a:xfrm>
          <a:prstGeom prst="rect">
            <a:avLst/>
          </a:prstGeom>
          <a:noFill/>
        </p:spPr>
        <p:txBody>
          <a:bodyPr wrap="square" lIns="0" rIns="0" tIns="0" bIns="0">
            <a:spAutoFit/>
          </a:bodyPr>
          <a:lstStyle/>
          <a:p>
            <a:pPr algn="ctr">
              <a:spcAft>
                <a:spcPts val="0"/>
              </a:spcAft>
            </a:pPr>
            <a:r>
              <a:rPr sz="1400" b="0" i="0">
                <a:solidFill>
                  <a:srgbClr val="595959"/>
                </a:solidFill>
                <a:latin typeface="Calibri"/>
              </a:rPr>
              <a:t>Vaswani et al. (2017), Fig. 1</a:t>
            </a:r>
          </a:p>
        </p:txBody>
      </p:sp>
      <p:sp>
        <p:nvSpPr>
          <p:cNvPr id="9" name="highlight"/>
          <p:cNvSpPr/>
          <p:nvPr/>
        </p:nvSpPr>
        <p:spPr>
          <a:xfrm>
            <a:off x="8979159" y="4214561"/>
            <a:ext cx="869501" cy="390448"/>
          </a:xfrm>
          <a:prstGeom prst="rect">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highlight"/>
          <p:cNvSpPr/>
          <p:nvPr/>
        </p:nvSpPr>
        <p:spPr>
          <a:xfrm>
            <a:off x="10180080" y="4084990"/>
            <a:ext cx="869501" cy="520019"/>
          </a:xfrm>
          <a:prstGeom prst="rect">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highlight"/>
          <p:cNvSpPr/>
          <p:nvPr/>
        </p:nvSpPr>
        <p:spPr>
          <a:xfrm>
            <a:off x="10180080" y="3272683"/>
            <a:ext cx="869501" cy="390448"/>
          </a:xfrm>
          <a:prstGeom prst="rect">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9"/>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10"/>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p:cNvSpPr txBox="1"/>
          <p:nvPr/>
        </p:nvSpPr>
        <p:spPr>
          <a:xfrm>
            <a:off x="0" y="146304"/>
            <a:ext cx="11676888" cy="548640"/>
          </a:xfrm>
          <a:prstGeom prst="rect">
            <a:avLst/>
          </a:prstGeom>
          <a:noFill/>
        </p:spPr>
        <p:txBody>
          <a:bodyPr wrap="square" anchor="ctr">
            <a:spAutoFit/>
          </a:bodyPr>
          <a:lstStyle/>
          <a:p>
            <a:r>
              <a:rPr sz="3200" b="1" i="0">
                <a:solidFill>
                  <a:srgbClr val="000000"/>
                </a:solidFill>
                <a:latin typeface="Calibri"/>
              </a:rPr>
              <a:t>What </a:t>
            </a:r>
            <a:r>
              <a:rPr sz="3200" b="1" i="0">
                <a:solidFill>
                  <a:srgbClr val="362FEC"/>
                </a:solidFill>
                <a:latin typeface="Calibri"/>
              </a:rPr>
              <a:t>Carries Forward</a:t>
            </a:r>
          </a:p>
        </p:txBody>
      </p:sp>
      <p:sp>
        <p:nvSpPr>
          <p:cNvPr id="3" name="subheading"/>
          <p:cNvSpPr txBox="1"/>
          <p:nvPr/>
        </p:nvSpPr>
        <p:spPr>
          <a:xfrm>
            <a:off x="292608" y="841248"/>
            <a:ext cx="11430000" cy="457200"/>
          </a:xfrm>
          <a:prstGeom prst="rect">
            <a:avLst/>
          </a:prstGeom>
          <a:noFill/>
        </p:spPr>
        <p:txBody>
          <a:bodyPr wrap="square">
            <a:spAutoFit/>
          </a:bodyPr>
          <a:lstStyle/>
          <a:p>
            <a:r>
              <a:rPr sz="2400" b="1" i="0">
                <a:solidFill>
                  <a:srgbClr val="362FEC"/>
                </a:solidFill>
                <a:latin typeface="Calibri"/>
              </a:rPr>
              <a:t>Two problems, two answers</a:t>
            </a:r>
          </a:p>
        </p:txBody>
      </p:sp>
      <p:pic>
        <p:nvPicPr>
          <p:cNvPr id="4" name="picture" descr="seq2seq.png"/>
          <p:cNvPicPr>
            <a:picLocks noChangeAspect="1"/>
          </p:cNvPicPr>
          <p:nvPr/>
        </p:nvPicPr>
        <p:blipFill>
          <a:blip r:embed="rId3"/>
          <a:stretch>
            <a:fillRect/>
          </a:stretch>
        </p:blipFill>
        <p:spPr>
          <a:xfrm>
            <a:off x="377121" y="1371600"/>
            <a:ext cx="5463677" cy="3154680"/>
          </a:xfrm>
          <a:prstGeom prst="rect">
            <a:avLst/>
          </a:prstGeom>
        </p:spPr>
      </p:pic>
      <p:sp>
        <p:nvSpPr>
          <p:cNvPr id="5" name="points"/>
          <p:cNvSpPr txBox="1"/>
          <p:nvPr/>
        </p:nvSpPr>
        <p:spPr>
          <a:xfrm>
            <a:off x="384048" y="4663440"/>
            <a:ext cx="5486400" cy="914400"/>
          </a:xfrm>
          <a:prstGeom prst="rect">
            <a:avLst/>
          </a:prstGeom>
          <a:noFill/>
        </p:spPr>
        <p:txBody>
          <a:bodyPr wrap="square" lIns="0" rIns="0" tIns="0" bIns="0">
            <a:spAutoFit/>
          </a:bodyPr>
          <a:lstStyle/>
          <a:p>
            <a:pPr>
              <a:spcAft>
                <a:spcPts val="400"/>
              </a:spcAft>
            </a:pPr>
            <a:r>
              <a:rPr sz="1800" b="1" i="0">
                <a:solidFill>
                  <a:srgbClr val="FF0000"/>
                </a:solidFill>
                <a:latin typeface="Calibri"/>
              </a:rPr>
              <a:t>access to the source → attention</a:t>
            </a:r>
          </a:p>
          <a:p>
            <a:pPr>
              <a:spcAft>
                <a:spcPts val="400"/>
              </a:spcAft>
            </a:pPr>
            <a:r>
              <a:rPr sz="1800" b="0" i="0">
                <a:solidFill>
                  <a:srgbClr val="000000"/>
                </a:solidFill>
                <a:latin typeface="Calibri"/>
              </a:rPr>
              <a:t>a fresh read at every step, learned from the loss</a:t>
            </a:r>
          </a:p>
        </p:txBody>
      </p:sp>
      <p:pic>
        <p:nvPicPr>
          <p:cNvPr id="6" name="picture" descr="compare_a.png"/>
          <p:cNvPicPr>
            <a:picLocks noChangeAspect="1"/>
          </p:cNvPicPr>
          <p:nvPr/>
        </p:nvPicPr>
        <p:blipFill>
          <a:blip r:embed="rId4"/>
          <a:stretch>
            <a:fillRect/>
          </a:stretch>
        </p:blipFill>
        <p:spPr>
          <a:xfrm>
            <a:off x="6126480" y="1600200"/>
            <a:ext cx="5897880" cy="1572333"/>
          </a:xfrm>
          <a:prstGeom prst="rect">
            <a:avLst/>
          </a:prstGeom>
        </p:spPr>
      </p:pic>
      <p:sp>
        <p:nvSpPr>
          <p:cNvPr id="7" name="points"/>
          <p:cNvSpPr txBox="1"/>
          <p:nvPr/>
        </p:nvSpPr>
        <p:spPr>
          <a:xfrm>
            <a:off x="6309360" y="4663440"/>
            <a:ext cx="5669280" cy="914400"/>
          </a:xfrm>
          <a:prstGeom prst="rect">
            <a:avLst/>
          </a:prstGeom>
          <a:noFill/>
        </p:spPr>
        <p:txBody>
          <a:bodyPr wrap="square" lIns="0" rIns="0" tIns="0" bIns="0">
            <a:spAutoFit/>
          </a:bodyPr>
          <a:lstStyle/>
          <a:p>
            <a:pPr>
              <a:spcAft>
                <a:spcPts val="400"/>
              </a:spcAft>
            </a:pPr>
            <a:r>
              <a:rPr sz="1800" b="1" i="0">
                <a:solidFill>
                  <a:srgbClr val="362FEC"/>
                </a:solidFill>
                <a:latin typeface="Calibri"/>
              </a:rPr>
              <a:t>one position at a time → self-attention</a:t>
            </a:r>
          </a:p>
          <a:p>
            <a:pPr>
              <a:spcAft>
                <a:spcPts val="400"/>
              </a:spcAft>
            </a:pPr>
            <a:r>
              <a:rPr sz="1800" b="0" i="0">
                <a:solidFill>
                  <a:srgbClr val="000000"/>
                </a:solidFill>
                <a:latin typeface="Calibri"/>
              </a:rPr>
              <a:t>all positions of a layer at once; any permitted pair in one step</a:t>
            </a:r>
          </a:p>
        </p:txBody>
      </p:sp>
      <p:sp>
        <p:nvSpPr>
          <p:cNvPr id="8" name="takeaway"/>
          <p:cNvSpPr txBox="1"/>
          <p:nvPr/>
        </p:nvSpPr>
        <p:spPr>
          <a:xfrm>
            <a:off x="384048" y="5989320"/>
            <a:ext cx="11430000" cy="457200"/>
          </a:xfrm>
          <a:prstGeom prst="rect">
            <a:avLst/>
          </a:prstGeom>
          <a:noFill/>
        </p:spPr>
        <p:txBody>
          <a:bodyPr wrap="square" lIns="0" rIns="0" tIns="0" bIns="0">
            <a:spAutoFit/>
          </a:bodyPr>
          <a:lstStyle/>
          <a:p>
            <a:pPr>
              <a:spcAft>
                <a:spcPts val="0"/>
              </a:spcAft>
            </a:pPr>
            <a:r>
              <a:rPr sz="1800" b="1" i="0">
                <a:solidFill>
                  <a:srgbClr val="FF0000"/>
                </a:solidFill>
                <a:latin typeface="Calibri"/>
              </a:rPr>
              <a:t>next: the Transformer, built and trained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12970</TotalTime>
  <Words>7175</Words>
  <Application>Microsoft Macintosh PowerPoint</Application>
  <PresentationFormat>Widescreen</PresentationFormat>
  <Paragraphs>552</Paragraphs>
  <Slides>44</Slides>
  <Notes>39</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44</vt:i4>
      </vt:variant>
    </vt:vector>
  </HeadingPairs>
  <TitlesOfParts>
    <vt:vector size="50" baseType="lpstr">
      <vt:lpstr>Aptos</vt:lpstr>
      <vt:lpstr>Aptos Display</vt:lpstr>
      <vt:lpstr>Arial</vt:lpstr>
      <vt:lpstr>Calibri</vt:lpstr>
      <vt:lpstr>Consolas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Madhusudhan Reddy Pittu</dc:creator>
  <cp:lastModifiedBy>Madhusudhan Reddy Pittu</cp:lastModifiedBy>
  <cp:revision>6</cp:revision>
  <dcterms:created xsi:type="dcterms:W3CDTF">2026-09-16T15:41:23Z</dcterms:created>
  <dcterms:modified xsi:type="dcterms:W3CDTF">2026-09-30T16:20:48Z</dcterms:modified>
</cp:coreProperties>
</file>